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5"/>
  </p:notesMasterIdLst>
  <p:handoutMasterIdLst>
    <p:handoutMasterId r:id="rId166"/>
  </p:handoutMasterIdLst>
  <p:sldIdLst>
    <p:sldId id="600" r:id="rId2"/>
    <p:sldId id="257" r:id="rId3"/>
    <p:sldId id="260" r:id="rId4"/>
    <p:sldId id="450" r:id="rId5"/>
    <p:sldId id="566" r:id="rId6"/>
    <p:sldId id="567" r:id="rId7"/>
    <p:sldId id="568" r:id="rId8"/>
    <p:sldId id="573" r:id="rId9"/>
    <p:sldId id="631" r:id="rId10"/>
    <p:sldId id="632" r:id="rId11"/>
    <p:sldId id="633" r:id="rId12"/>
    <p:sldId id="572" r:id="rId13"/>
    <p:sldId id="603" r:id="rId14"/>
    <p:sldId id="388" r:id="rId15"/>
    <p:sldId id="634" r:id="rId16"/>
    <p:sldId id="577" r:id="rId17"/>
    <p:sldId id="578" r:id="rId18"/>
    <p:sldId id="586" r:id="rId19"/>
    <p:sldId id="585" r:id="rId20"/>
    <p:sldId id="606" r:id="rId21"/>
    <p:sldId id="607" r:id="rId22"/>
    <p:sldId id="635" r:id="rId23"/>
    <p:sldId id="638" r:id="rId24"/>
    <p:sldId id="270" r:id="rId25"/>
    <p:sldId id="413" r:id="rId26"/>
    <p:sldId id="464" r:id="rId27"/>
    <p:sldId id="271" r:id="rId28"/>
    <p:sldId id="526" r:id="rId29"/>
    <p:sldId id="470" r:id="rId30"/>
    <p:sldId id="639" r:id="rId31"/>
    <p:sldId id="640" r:id="rId32"/>
    <p:sldId id="641" r:id="rId33"/>
    <p:sldId id="642" r:id="rId34"/>
    <p:sldId id="643" r:id="rId35"/>
    <p:sldId id="644" r:id="rId36"/>
    <p:sldId id="419" r:id="rId37"/>
    <p:sldId id="420" r:id="rId38"/>
    <p:sldId id="499" r:id="rId39"/>
    <p:sldId id="456" r:id="rId40"/>
    <p:sldId id="497" r:id="rId41"/>
    <p:sldId id="498" r:id="rId42"/>
    <p:sldId id="473" r:id="rId43"/>
    <p:sldId id="474" r:id="rId44"/>
    <p:sldId id="475" r:id="rId45"/>
    <p:sldId id="476" r:id="rId46"/>
    <p:sldId id="421" r:id="rId47"/>
    <p:sldId id="336" r:id="rId48"/>
    <p:sldId id="337" r:id="rId49"/>
    <p:sldId id="338" r:id="rId50"/>
    <p:sldId id="340" r:id="rId51"/>
    <p:sldId id="341" r:id="rId52"/>
    <p:sldId id="342" r:id="rId53"/>
    <p:sldId id="426" r:id="rId54"/>
    <p:sldId id="282" r:id="rId55"/>
    <p:sldId id="645" r:id="rId56"/>
    <p:sldId id="285" r:id="rId57"/>
    <p:sldId id="478" r:id="rId58"/>
    <p:sldId id="479" r:id="rId59"/>
    <p:sldId id="481" r:id="rId60"/>
    <p:sldId id="480" r:id="rId61"/>
    <p:sldId id="482" r:id="rId62"/>
    <p:sldId id="483" r:id="rId63"/>
    <p:sldId id="486" r:id="rId64"/>
    <p:sldId id="484" r:id="rId65"/>
    <p:sldId id="485" r:id="rId66"/>
    <p:sldId id="487" r:id="rId67"/>
    <p:sldId id="488" r:id="rId68"/>
    <p:sldId id="489" r:id="rId69"/>
    <p:sldId id="490" r:id="rId70"/>
    <p:sldId id="491" r:id="rId71"/>
    <p:sldId id="424" r:id="rId72"/>
    <p:sldId id="458" r:id="rId73"/>
    <p:sldId id="430" r:id="rId74"/>
    <p:sldId id="432" r:id="rId75"/>
    <p:sldId id="646" r:id="rId76"/>
    <p:sldId id="647" r:id="rId77"/>
    <p:sldId id="648" r:id="rId78"/>
    <p:sldId id="649" r:id="rId79"/>
    <p:sldId id="650" r:id="rId80"/>
    <p:sldId id="439" r:id="rId81"/>
    <p:sldId id="440" r:id="rId82"/>
    <p:sldId id="441" r:id="rId83"/>
    <p:sldId id="442" r:id="rId84"/>
    <p:sldId id="459" r:id="rId85"/>
    <p:sldId id="447" r:id="rId86"/>
    <p:sldId id="495" r:id="rId87"/>
    <p:sldId id="444" r:id="rId88"/>
    <p:sldId id="449" r:id="rId89"/>
    <p:sldId id="448" r:id="rId90"/>
    <p:sldId id="300" r:id="rId91"/>
    <p:sldId id="500" r:id="rId92"/>
    <p:sldId id="466" r:id="rId93"/>
    <p:sldId id="467" r:id="rId94"/>
    <p:sldId id="451" r:id="rId95"/>
    <p:sldId id="501" r:id="rId96"/>
    <p:sldId id="502" r:id="rId97"/>
    <p:sldId id="503" r:id="rId98"/>
    <p:sldId id="504" r:id="rId99"/>
    <p:sldId id="505" r:id="rId100"/>
    <p:sldId id="506" r:id="rId101"/>
    <p:sldId id="507" r:id="rId102"/>
    <p:sldId id="508" r:id="rId103"/>
    <p:sldId id="509" r:id="rId104"/>
    <p:sldId id="510" r:id="rId105"/>
    <p:sldId id="511" r:id="rId106"/>
    <p:sldId id="512" r:id="rId107"/>
    <p:sldId id="513" r:id="rId108"/>
    <p:sldId id="514" r:id="rId109"/>
    <p:sldId id="515" r:id="rId110"/>
    <p:sldId id="516" r:id="rId111"/>
    <p:sldId id="517" r:id="rId112"/>
    <p:sldId id="518" r:id="rId113"/>
    <p:sldId id="519" r:id="rId114"/>
    <p:sldId id="529" r:id="rId115"/>
    <p:sldId id="530" r:id="rId116"/>
    <p:sldId id="616" r:id="rId117"/>
    <p:sldId id="617" r:id="rId118"/>
    <p:sldId id="619" r:id="rId119"/>
    <p:sldId id="620" r:id="rId120"/>
    <p:sldId id="621" r:id="rId121"/>
    <p:sldId id="622" r:id="rId122"/>
    <p:sldId id="539" r:id="rId123"/>
    <p:sldId id="540" r:id="rId124"/>
    <p:sldId id="541" r:id="rId125"/>
    <p:sldId id="542" r:id="rId126"/>
    <p:sldId id="543" r:id="rId127"/>
    <p:sldId id="545" r:id="rId128"/>
    <p:sldId id="546" r:id="rId129"/>
    <p:sldId id="547" r:id="rId130"/>
    <p:sldId id="548" r:id="rId131"/>
    <p:sldId id="550" r:id="rId132"/>
    <p:sldId id="624" r:id="rId133"/>
    <p:sldId id="625" r:id="rId134"/>
    <p:sldId id="626" r:id="rId135"/>
    <p:sldId id="670" r:id="rId136"/>
    <p:sldId id="671" r:id="rId137"/>
    <p:sldId id="673" r:id="rId138"/>
    <p:sldId id="630" r:id="rId139"/>
    <p:sldId id="636" r:id="rId140"/>
    <p:sldId id="674" r:id="rId141"/>
    <p:sldId id="675" r:id="rId142"/>
    <p:sldId id="676" r:id="rId143"/>
    <p:sldId id="677" r:id="rId144"/>
    <p:sldId id="651" r:id="rId145"/>
    <p:sldId id="654" r:id="rId146"/>
    <p:sldId id="669" r:id="rId147"/>
    <p:sldId id="655" r:id="rId148"/>
    <p:sldId id="652" r:id="rId149"/>
    <p:sldId id="653" r:id="rId150"/>
    <p:sldId id="656" r:id="rId151"/>
    <p:sldId id="657" r:id="rId152"/>
    <p:sldId id="659" r:id="rId153"/>
    <p:sldId id="658" r:id="rId154"/>
    <p:sldId id="660" r:id="rId155"/>
    <p:sldId id="662" r:id="rId156"/>
    <p:sldId id="661" r:id="rId157"/>
    <p:sldId id="663" r:id="rId158"/>
    <p:sldId id="664" r:id="rId159"/>
    <p:sldId id="665" r:id="rId160"/>
    <p:sldId id="668" r:id="rId161"/>
    <p:sldId id="667" r:id="rId162"/>
    <p:sldId id="666" r:id="rId163"/>
    <p:sldId id="261" r:id="rId164"/>
  </p:sldIdLst>
  <p:sldSz cx="12192000" cy="6858000"/>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0C6E"/>
    <a:srgbClr val="036EB8"/>
    <a:srgbClr val="EFD700"/>
    <a:srgbClr val="EBD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80" autoAdjust="0"/>
    <p:restoredTop sz="86333" autoAdjust="0"/>
  </p:normalViewPr>
  <p:slideViewPr>
    <p:cSldViewPr snapToGrid="0">
      <p:cViewPr>
        <p:scale>
          <a:sx n="66" d="100"/>
          <a:sy n="66" d="100"/>
        </p:scale>
        <p:origin x="804" y="-148"/>
      </p:cViewPr>
      <p:guideLst/>
    </p:cSldViewPr>
  </p:slideViewPr>
  <p:notesTextViewPr>
    <p:cViewPr>
      <p:scale>
        <a:sx n="120" d="100"/>
        <a:sy n="120" d="100"/>
      </p:scale>
      <p:origin x="0" y="0"/>
    </p:cViewPr>
  </p:notesTextViewPr>
  <p:notesViewPr>
    <p:cSldViewPr snapToGrid="0">
      <p:cViewPr varScale="1">
        <p:scale>
          <a:sx n="119" d="100"/>
          <a:sy n="119" d="100"/>
        </p:scale>
        <p:origin x="304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wmf"/><Relationship Id="rId4" Type="http://schemas.openxmlformats.org/officeDocument/2006/relationships/image" Target="../media/image2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image" Target="../media/image90.wmf"/><Relationship Id="rId18" Type="http://schemas.openxmlformats.org/officeDocument/2006/relationships/image" Target="../media/image95.wmf"/><Relationship Id="rId3" Type="http://schemas.openxmlformats.org/officeDocument/2006/relationships/image" Target="../media/image80.wmf"/><Relationship Id="rId21" Type="http://schemas.openxmlformats.org/officeDocument/2006/relationships/image" Target="../media/image98.wmf"/><Relationship Id="rId7" Type="http://schemas.openxmlformats.org/officeDocument/2006/relationships/image" Target="../media/image84.wmf"/><Relationship Id="rId12" Type="http://schemas.openxmlformats.org/officeDocument/2006/relationships/image" Target="../media/image89.wmf"/><Relationship Id="rId17" Type="http://schemas.openxmlformats.org/officeDocument/2006/relationships/image" Target="../media/image94.wmf"/><Relationship Id="rId25" Type="http://schemas.openxmlformats.org/officeDocument/2006/relationships/image" Target="../media/image102.wmf"/><Relationship Id="rId2" Type="http://schemas.openxmlformats.org/officeDocument/2006/relationships/image" Target="../media/image79.wmf"/><Relationship Id="rId16" Type="http://schemas.openxmlformats.org/officeDocument/2006/relationships/image" Target="../media/image93.wmf"/><Relationship Id="rId20" Type="http://schemas.openxmlformats.org/officeDocument/2006/relationships/image" Target="../media/image97.wmf"/><Relationship Id="rId1" Type="http://schemas.openxmlformats.org/officeDocument/2006/relationships/image" Target="../media/image78.wmf"/><Relationship Id="rId6" Type="http://schemas.openxmlformats.org/officeDocument/2006/relationships/image" Target="../media/image83.wmf"/><Relationship Id="rId11" Type="http://schemas.openxmlformats.org/officeDocument/2006/relationships/image" Target="../media/image88.wmf"/><Relationship Id="rId24" Type="http://schemas.openxmlformats.org/officeDocument/2006/relationships/image" Target="../media/image101.wmf"/><Relationship Id="rId5" Type="http://schemas.openxmlformats.org/officeDocument/2006/relationships/image" Target="../media/image82.wmf"/><Relationship Id="rId15" Type="http://schemas.openxmlformats.org/officeDocument/2006/relationships/image" Target="../media/image92.wmf"/><Relationship Id="rId23" Type="http://schemas.openxmlformats.org/officeDocument/2006/relationships/image" Target="../media/image100.wmf"/><Relationship Id="rId10" Type="http://schemas.openxmlformats.org/officeDocument/2006/relationships/image" Target="../media/image87.wmf"/><Relationship Id="rId19" Type="http://schemas.openxmlformats.org/officeDocument/2006/relationships/image" Target="../media/image96.wmf"/><Relationship Id="rId4" Type="http://schemas.openxmlformats.org/officeDocument/2006/relationships/image" Target="../media/image81.wmf"/><Relationship Id="rId9" Type="http://schemas.openxmlformats.org/officeDocument/2006/relationships/image" Target="../media/image86.wmf"/><Relationship Id="rId14" Type="http://schemas.openxmlformats.org/officeDocument/2006/relationships/image" Target="../media/image91.wmf"/><Relationship Id="rId22" Type="http://schemas.openxmlformats.org/officeDocument/2006/relationships/image" Target="../media/image99.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109.wmf"/><Relationship Id="rId13" Type="http://schemas.openxmlformats.org/officeDocument/2006/relationships/image" Target="../media/image113.emf"/><Relationship Id="rId18" Type="http://schemas.openxmlformats.org/officeDocument/2006/relationships/image" Target="../media/image118.emf"/><Relationship Id="rId3" Type="http://schemas.openxmlformats.org/officeDocument/2006/relationships/image" Target="../media/image105.wmf"/><Relationship Id="rId7" Type="http://schemas.openxmlformats.org/officeDocument/2006/relationships/image" Target="../media/image91.wmf"/><Relationship Id="rId12" Type="http://schemas.openxmlformats.org/officeDocument/2006/relationships/image" Target="../media/image112.wmf"/><Relationship Id="rId17" Type="http://schemas.openxmlformats.org/officeDocument/2006/relationships/image" Target="../media/image117.emf"/><Relationship Id="rId2" Type="http://schemas.openxmlformats.org/officeDocument/2006/relationships/image" Target="../media/image104.wmf"/><Relationship Id="rId16" Type="http://schemas.openxmlformats.org/officeDocument/2006/relationships/image" Target="../media/image116.emf"/><Relationship Id="rId1" Type="http://schemas.openxmlformats.org/officeDocument/2006/relationships/image" Target="../media/image103.emf"/><Relationship Id="rId6" Type="http://schemas.openxmlformats.org/officeDocument/2006/relationships/image" Target="../media/image108.wmf"/><Relationship Id="rId11" Type="http://schemas.openxmlformats.org/officeDocument/2006/relationships/image" Target="../media/image111.wmf"/><Relationship Id="rId5" Type="http://schemas.openxmlformats.org/officeDocument/2006/relationships/image" Target="../media/image107.wmf"/><Relationship Id="rId15" Type="http://schemas.openxmlformats.org/officeDocument/2006/relationships/image" Target="../media/image115.wmf"/><Relationship Id="rId10" Type="http://schemas.openxmlformats.org/officeDocument/2006/relationships/image" Target="../media/image86.wmf"/><Relationship Id="rId19" Type="http://schemas.openxmlformats.org/officeDocument/2006/relationships/image" Target="../media/image119.emf"/><Relationship Id="rId4" Type="http://schemas.openxmlformats.org/officeDocument/2006/relationships/image" Target="../media/image106.wmf"/><Relationship Id="rId9" Type="http://schemas.openxmlformats.org/officeDocument/2006/relationships/image" Target="../media/image110.wmf"/><Relationship Id="rId14" Type="http://schemas.openxmlformats.org/officeDocument/2006/relationships/image" Target="../media/image114.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wmf"/><Relationship Id="rId1" Type="http://schemas.openxmlformats.org/officeDocument/2006/relationships/image" Target="../media/image121.wmf"/><Relationship Id="rId4" Type="http://schemas.openxmlformats.org/officeDocument/2006/relationships/image" Target="../media/image12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 Id="rId5" Type="http://schemas.openxmlformats.org/officeDocument/2006/relationships/image" Target="../media/image136.wmf"/><Relationship Id="rId4" Type="http://schemas.openxmlformats.org/officeDocument/2006/relationships/image" Target="../media/image13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wmf"/><Relationship Id="rId5" Type="http://schemas.openxmlformats.org/officeDocument/2006/relationships/image" Target="../media/image34.wmf"/><Relationship Id="rId4" Type="http://schemas.openxmlformats.org/officeDocument/2006/relationships/image" Target="../media/image3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emf"/><Relationship Id="rId1" Type="http://schemas.openxmlformats.org/officeDocument/2006/relationships/image" Target="../media/image137.wmf"/><Relationship Id="rId5" Type="http://schemas.openxmlformats.org/officeDocument/2006/relationships/image" Target="../media/image141.wmf"/><Relationship Id="rId4" Type="http://schemas.openxmlformats.org/officeDocument/2006/relationships/image" Target="../media/image14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 Id="rId5" Type="http://schemas.openxmlformats.org/officeDocument/2006/relationships/image" Target="../media/image146.wmf"/><Relationship Id="rId4" Type="http://schemas.openxmlformats.org/officeDocument/2006/relationships/image" Target="../media/image145.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8.wmf"/><Relationship Id="rId1" Type="http://schemas.openxmlformats.org/officeDocument/2006/relationships/image" Target="../media/image14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53.wmf"/><Relationship Id="rId1" Type="http://schemas.openxmlformats.org/officeDocument/2006/relationships/image" Target="../media/image15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image" Target="../media/image155.wmf"/><Relationship Id="rId1" Type="http://schemas.openxmlformats.org/officeDocument/2006/relationships/image" Target="../media/image15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image" Target="../media/image174.wmf"/><Relationship Id="rId1" Type="http://schemas.openxmlformats.org/officeDocument/2006/relationships/image" Target="../media/image173.wmf"/><Relationship Id="rId4" Type="http://schemas.openxmlformats.org/officeDocument/2006/relationships/image" Target="../media/image176.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image" Target="../media/image180.wmf"/><Relationship Id="rId7" Type="http://schemas.openxmlformats.org/officeDocument/2006/relationships/image" Target="../media/image184.wmf"/><Relationship Id="rId2" Type="http://schemas.openxmlformats.org/officeDocument/2006/relationships/image" Target="../media/image179.wmf"/><Relationship Id="rId1" Type="http://schemas.openxmlformats.org/officeDocument/2006/relationships/image" Target="../media/image178.wmf"/><Relationship Id="rId6" Type="http://schemas.openxmlformats.org/officeDocument/2006/relationships/image" Target="../media/image183.wmf"/><Relationship Id="rId5" Type="http://schemas.openxmlformats.org/officeDocument/2006/relationships/image" Target="../media/image182.wmf"/><Relationship Id="rId4" Type="http://schemas.openxmlformats.org/officeDocument/2006/relationships/image" Target="../media/image181.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87.emf"/><Relationship Id="rId7" Type="http://schemas.openxmlformats.org/officeDocument/2006/relationships/image" Target="../media/image191.wmf"/><Relationship Id="rId2" Type="http://schemas.openxmlformats.org/officeDocument/2006/relationships/image" Target="../media/image180.wmf"/><Relationship Id="rId1" Type="http://schemas.openxmlformats.org/officeDocument/2006/relationships/image" Target="../media/image186.wmf"/><Relationship Id="rId6" Type="http://schemas.openxmlformats.org/officeDocument/2006/relationships/image" Target="../media/image190.wmf"/><Relationship Id="rId5" Type="http://schemas.openxmlformats.org/officeDocument/2006/relationships/image" Target="../media/image189.wmf"/><Relationship Id="rId4" Type="http://schemas.openxmlformats.org/officeDocument/2006/relationships/image" Target="../media/image18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image" Target="../media/image19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6" Type="http://schemas.openxmlformats.org/officeDocument/2006/relationships/image" Target="../media/image202.wmf"/><Relationship Id="rId5" Type="http://schemas.openxmlformats.org/officeDocument/2006/relationships/image" Target="../media/image201.wmf"/><Relationship Id="rId4" Type="http://schemas.openxmlformats.org/officeDocument/2006/relationships/image" Target="../media/image200.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04.wmf"/><Relationship Id="rId2" Type="http://schemas.openxmlformats.org/officeDocument/2006/relationships/image" Target="../media/image203.emf"/><Relationship Id="rId1" Type="http://schemas.openxmlformats.org/officeDocument/2006/relationships/image" Target="../media/image198.wmf"/><Relationship Id="rId6" Type="http://schemas.openxmlformats.org/officeDocument/2006/relationships/image" Target="../media/image207.wmf"/><Relationship Id="rId5" Type="http://schemas.openxmlformats.org/officeDocument/2006/relationships/image" Target="../media/image206.wmf"/><Relationship Id="rId4" Type="http://schemas.openxmlformats.org/officeDocument/2006/relationships/image" Target="../media/image205.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image" Target="../media/image210.wmf"/><Relationship Id="rId1" Type="http://schemas.openxmlformats.org/officeDocument/2006/relationships/image" Target="../media/image209.wmf"/><Relationship Id="rId6" Type="http://schemas.openxmlformats.org/officeDocument/2006/relationships/image" Target="../media/image214.wmf"/><Relationship Id="rId5" Type="http://schemas.openxmlformats.org/officeDocument/2006/relationships/image" Target="../media/image213.emf"/><Relationship Id="rId4" Type="http://schemas.openxmlformats.org/officeDocument/2006/relationships/image" Target="../media/image212.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image" Target="../media/image216.wmf"/><Relationship Id="rId1" Type="http://schemas.openxmlformats.org/officeDocument/2006/relationships/image" Target="../media/image215.wmf"/><Relationship Id="rId6" Type="http://schemas.openxmlformats.org/officeDocument/2006/relationships/image" Target="../media/image219.wmf"/><Relationship Id="rId5" Type="http://schemas.openxmlformats.org/officeDocument/2006/relationships/image" Target="../media/image218.wmf"/><Relationship Id="rId4" Type="http://schemas.openxmlformats.org/officeDocument/2006/relationships/image" Target="../media/image21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41.wmf"/><Relationship Id="rId2" Type="http://schemas.openxmlformats.org/officeDocument/2006/relationships/image" Target="../media/image33.wmf"/><Relationship Id="rId1" Type="http://schemas.openxmlformats.org/officeDocument/2006/relationships/image" Target="../media/image37.wmf"/><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24.wmf"/><Relationship Id="rId3" Type="http://schemas.openxmlformats.org/officeDocument/2006/relationships/image" Target="../media/image198.wmf"/><Relationship Id="rId7" Type="http://schemas.openxmlformats.org/officeDocument/2006/relationships/image" Target="../media/image223.wmf"/><Relationship Id="rId2" Type="http://schemas.openxmlformats.org/officeDocument/2006/relationships/image" Target="../media/image220.wmf"/><Relationship Id="rId1" Type="http://schemas.openxmlformats.org/officeDocument/2006/relationships/image" Target="../media/image215.wmf"/><Relationship Id="rId6" Type="http://schemas.openxmlformats.org/officeDocument/2006/relationships/image" Target="../media/image222.wmf"/><Relationship Id="rId5" Type="http://schemas.openxmlformats.org/officeDocument/2006/relationships/image" Target="../media/image221.wmf"/><Relationship Id="rId10" Type="http://schemas.openxmlformats.org/officeDocument/2006/relationships/image" Target="../media/image226.wmf"/><Relationship Id="rId4" Type="http://schemas.openxmlformats.org/officeDocument/2006/relationships/image" Target="../media/image209.wmf"/><Relationship Id="rId9" Type="http://schemas.openxmlformats.org/officeDocument/2006/relationships/image" Target="../media/image22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wmf"/><Relationship Id="rId1" Type="http://schemas.openxmlformats.org/officeDocument/2006/relationships/image" Target="../media/image227.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31.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3.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38.wmf"/><Relationship Id="rId2" Type="http://schemas.openxmlformats.org/officeDocument/2006/relationships/image" Target="../media/image237.wmf"/><Relationship Id="rId1" Type="http://schemas.openxmlformats.org/officeDocument/2006/relationships/image" Target="../media/image236.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42.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44.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46.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247.wmf"/><Relationship Id="rId1" Type="http://schemas.openxmlformats.org/officeDocument/2006/relationships/image" Target="../media/image102.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11" Type="http://schemas.openxmlformats.org/officeDocument/2006/relationships/image" Target="../media/image52.wmf"/><Relationship Id="rId5" Type="http://schemas.openxmlformats.org/officeDocument/2006/relationships/image" Target="../media/image46.wmf"/><Relationship Id="rId10" Type="http://schemas.openxmlformats.org/officeDocument/2006/relationships/image" Target="../media/image51.wmf"/><Relationship Id="rId4" Type="http://schemas.openxmlformats.org/officeDocument/2006/relationships/image" Target="../media/image45.wmf"/><Relationship Id="rId9" Type="http://schemas.openxmlformats.org/officeDocument/2006/relationships/image" Target="../media/image50.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50.wmf"/><Relationship Id="rId2" Type="http://schemas.openxmlformats.org/officeDocument/2006/relationships/image" Target="../media/image249.wmf"/><Relationship Id="rId1" Type="http://schemas.openxmlformats.org/officeDocument/2006/relationships/image" Target="../media/image248.wmf"/><Relationship Id="rId4" Type="http://schemas.openxmlformats.org/officeDocument/2006/relationships/image" Target="../media/image251.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54.wmf"/><Relationship Id="rId2" Type="http://schemas.openxmlformats.org/officeDocument/2006/relationships/image" Target="../media/image253.wmf"/><Relationship Id="rId1" Type="http://schemas.openxmlformats.org/officeDocument/2006/relationships/image" Target="../media/image252.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261.wmf"/><Relationship Id="rId3" Type="http://schemas.openxmlformats.org/officeDocument/2006/relationships/image" Target="../media/image256.wmf"/><Relationship Id="rId7" Type="http://schemas.openxmlformats.org/officeDocument/2006/relationships/image" Target="../media/image260.wmf"/><Relationship Id="rId2" Type="http://schemas.openxmlformats.org/officeDocument/2006/relationships/image" Target="../media/image254.wmf"/><Relationship Id="rId1" Type="http://schemas.openxmlformats.org/officeDocument/2006/relationships/image" Target="../media/image255.wmf"/><Relationship Id="rId6" Type="http://schemas.openxmlformats.org/officeDocument/2006/relationships/image" Target="../media/image259.wmf"/><Relationship Id="rId5" Type="http://schemas.openxmlformats.org/officeDocument/2006/relationships/image" Target="../media/image258.wmf"/><Relationship Id="rId4" Type="http://schemas.openxmlformats.org/officeDocument/2006/relationships/image" Target="../media/image257.wmf"/><Relationship Id="rId9" Type="http://schemas.openxmlformats.org/officeDocument/2006/relationships/image" Target="../media/image26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63.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65.wmf"/><Relationship Id="rId1" Type="http://schemas.openxmlformats.org/officeDocument/2006/relationships/image" Target="../media/image264.w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70.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73.png"/></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74.png"/></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277.wmf"/><Relationship Id="rId2" Type="http://schemas.openxmlformats.org/officeDocument/2006/relationships/image" Target="../media/image276.wmf"/><Relationship Id="rId1" Type="http://schemas.openxmlformats.org/officeDocument/2006/relationships/image" Target="../media/image275.wmf"/><Relationship Id="rId6" Type="http://schemas.openxmlformats.org/officeDocument/2006/relationships/image" Target="../media/image280.wmf"/><Relationship Id="rId5" Type="http://schemas.openxmlformats.org/officeDocument/2006/relationships/image" Target="../media/image279.wmf"/><Relationship Id="rId4" Type="http://schemas.openxmlformats.org/officeDocument/2006/relationships/image" Target="../media/image278.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283.wmf"/><Relationship Id="rId2" Type="http://schemas.openxmlformats.org/officeDocument/2006/relationships/image" Target="../media/image282.wmf"/><Relationship Id="rId1" Type="http://schemas.openxmlformats.org/officeDocument/2006/relationships/image" Target="../media/image281.wmf"/><Relationship Id="rId6" Type="http://schemas.openxmlformats.org/officeDocument/2006/relationships/image" Target="../media/image286.wmf"/><Relationship Id="rId5" Type="http://schemas.openxmlformats.org/officeDocument/2006/relationships/image" Target="../media/image285.wmf"/><Relationship Id="rId4" Type="http://schemas.openxmlformats.org/officeDocument/2006/relationships/image" Target="../media/image28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0.emf"/><Relationship Id="rId4"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8D473E7D-FC27-4893-8362-2764DBBADCE1}" type="datetimeFigureOut">
              <a:rPr lang="zh-CN" altLang="en-US" smtClean="0"/>
              <a:t>2025/11/27</a:t>
            </a:fld>
            <a:endParaRPr lang="zh-CN" altLang="en-US"/>
          </a:p>
        </p:txBody>
      </p:sp>
      <p:sp>
        <p:nvSpPr>
          <p:cNvPr id="4" name="页脚占位符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9FE85DE3-6C54-4F7B-B018-1C6B54BC851B}" type="slidenum">
              <a:rPr lang="zh-CN" altLang="en-US" smtClean="0"/>
              <a:t>‹#›</a:t>
            </a:fld>
            <a:endParaRPr lang="zh-CN" altLang="en-US"/>
          </a:p>
        </p:txBody>
      </p:sp>
    </p:spTree>
    <p:extLst>
      <p:ext uri="{BB962C8B-B14F-4D97-AF65-F5344CB8AC3E}">
        <p14:creationId xmlns:p14="http://schemas.microsoft.com/office/powerpoint/2010/main" val="1984185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46381306-AFC1-4CD6-9BDA-84B6E1C929DC}" type="datetimeFigureOut">
              <a:rPr lang="zh-CN" altLang="en-US" smtClean="0"/>
              <a:t>2025/11/27</a:t>
            </a:fld>
            <a:endParaRPr lang="zh-CN" altLang="en-US"/>
          </a:p>
        </p:txBody>
      </p:sp>
      <p:sp>
        <p:nvSpPr>
          <p:cNvPr id="4" name="幻灯片图像占位符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AA010BBB-6439-4E86-954B-826F3FA2D366}" type="slidenum">
              <a:rPr lang="zh-CN" altLang="en-US" smtClean="0"/>
              <a:t>‹#›</a:t>
            </a:fld>
            <a:endParaRPr lang="zh-CN" altLang="en-US"/>
          </a:p>
        </p:txBody>
      </p:sp>
    </p:spTree>
    <p:extLst>
      <p:ext uri="{BB962C8B-B14F-4D97-AF65-F5344CB8AC3E}">
        <p14:creationId xmlns:p14="http://schemas.microsoft.com/office/powerpoint/2010/main" val="3698660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zh.wikipedia.org/wiki/%E6%84%9F%E7%9F%A5%E6%9C%BA" TargetMode="External"/><Relationship Id="rId13" Type="http://schemas.openxmlformats.org/officeDocument/2006/relationships/hyperlink" Target="https://zh.wikipedia.org/wiki/%E8%A5%BF%E6%91%A9%E7%88%BE%C2%B7%E6%B4%BE%E6%99%AE%E7%89%B9" TargetMode="External"/><Relationship Id="rId3" Type="http://schemas.openxmlformats.org/officeDocument/2006/relationships/hyperlink" Target="https://zh.wikipedia.org/wiki/%E5%94%90%E7%BA%B3%E5%BE%B7%C2%B7%E8%B5%AB%E5%B8%83" TargetMode="External"/><Relationship Id="rId7" Type="http://schemas.openxmlformats.org/officeDocument/2006/relationships/hyperlink" Target="https://zh.wikipedia.org/w/index.php?title=%E5%BC%97%E5%85%B0%E5%85%8B%C2%B7%E7%BD%97%E6%A3%AE%E5%B8%83%E6%8B%89%E7%89%B9&amp;action=edit&amp;redlink=1" TargetMode="External"/><Relationship Id="rId12" Type="http://schemas.openxmlformats.org/officeDocument/2006/relationships/hyperlink" Target="https://zh.wikipedia.org/wiki/%E9%A9%AC%E6%96%87%C2%B7%E9%97%B5%E6%96%AF%E5%9F%BA"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zh.wikipedia.org/wiki/%E9%95%B7%E6%9C%9F%E5%A2%9E%E5%BC%B7%E4%BD%9C%E7%94%A8" TargetMode="External"/><Relationship Id="rId11" Type="http://schemas.openxmlformats.org/officeDocument/2006/relationships/hyperlink" Target="https://zh.wikipedia.org/wiki/%E5%8F%8D%E5%90%91%E4%BC%A0%E6%92%AD%E7%AE%97%E6%B3%95" TargetMode="External"/><Relationship Id="rId5" Type="http://schemas.openxmlformats.org/officeDocument/2006/relationships/hyperlink" Target="https://zh.wikipedia.org/wiki/%E9%9D%9E%E7%9B%91%E7%9D%A3%E5%BC%8F%E5%AD%A6%E4%B9%A0" TargetMode="External"/><Relationship Id="rId10" Type="http://schemas.openxmlformats.org/officeDocument/2006/relationships/hyperlink" Target="https://zh.wikipedia.org/w/index.php?title=%E4%BF%9D%E7%BD%97%C2%B7%E9%9F%A6%E4%BC%AF%E6%96%AF&amp;action=edit&amp;redlink=1" TargetMode="External"/><Relationship Id="rId4" Type="http://schemas.openxmlformats.org/officeDocument/2006/relationships/hyperlink" Target="https://zh.wikipedia.org/wiki/%E8%B5%AB%E5%B8%83%E5%9E%8B%E5%AD%A6%E4%B9%A0" TargetMode="External"/><Relationship Id="rId9" Type="http://schemas.openxmlformats.org/officeDocument/2006/relationships/hyperlink" Target="https://zh.wikipedia.org/wiki/%E4%BA%BA%E5%B7%A5%E7%A5%9E%E7%BB%8F%E7%BD%91%E7%BB%9C#cite_note-5"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cs231n.github.io/convolutional-networks/#fc" TargetMode="External"/><Relationship Id="rId3" Type="http://schemas.openxmlformats.org/officeDocument/2006/relationships/hyperlink" Target="https://github.com/Newmu/dcgan_code" TargetMode="External"/><Relationship Id="rId7" Type="http://schemas.openxmlformats.org/officeDocument/2006/relationships/hyperlink" Target="http://datascience.stackexchange.com/questions/6107/what-are-deconvolutional-layers" TargetMode="External"/><Relationship Id="rId2" Type="http://schemas.openxmlformats.org/officeDocument/2006/relationships/slide" Target="../slides/slide145.xml"/><Relationship Id="rId1" Type="http://schemas.openxmlformats.org/officeDocument/2006/relationships/notesMaster" Target="../notesMasters/notesMaster1.xml"/><Relationship Id="rId6" Type="http://schemas.openxmlformats.org/officeDocument/2006/relationships/hyperlink" Target="http://cs231n.github.io/convolutional-networks/" TargetMode="External"/><Relationship Id="rId11" Type="http://schemas.openxmlformats.org/officeDocument/2006/relationships/hyperlink" Target="https://en.wikipedia.org/wiki/Loss_function" TargetMode="External"/><Relationship Id="rId5" Type="http://schemas.openxmlformats.org/officeDocument/2006/relationships/hyperlink" Target="https://github.com/Newmu/dcgan_code#walking-from-one-point-to-another-in-bedroom-latent-space" TargetMode="External"/><Relationship Id="rId10" Type="http://schemas.openxmlformats.org/officeDocument/2006/relationships/hyperlink" Target="https://en.wikipedia.org/wiki/Kullback%E2%80%93Leibler_divergence" TargetMode="External"/><Relationship Id="rId4" Type="http://schemas.openxmlformats.org/officeDocument/2006/relationships/hyperlink" Target="https://en.wikipedia.org/wiki/Uniform_distribution_(continuous)" TargetMode="External"/><Relationship Id="rId9" Type="http://schemas.openxmlformats.org/officeDocument/2006/relationships/hyperlink" Target="https://en.wikipedia.org/wiki/Normal_distribution" TargetMode="Externa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cs231n.github.io/convolutional-networks/#fc" TargetMode="External"/><Relationship Id="rId3" Type="http://schemas.openxmlformats.org/officeDocument/2006/relationships/hyperlink" Target="https://github.com/Newmu/dcgan_code" TargetMode="External"/><Relationship Id="rId7" Type="http://schemas.openxmlformats.org/officeDocument/2006/relationships/hyperlink" Target="http://datascience.stackexchange.com/questions/6107/what-are-deconvolutional-layers" TargetMode="External"/><Relationship Id="rId2" Type="http://schemas.openxmlformats.org/officeDocument/2006/relationships/slide" Target="../slides/slide146.xml"/><Relationship Id="rId1" Type="http://schemas.openxmlformats.org/officeDocument/2006/relationships/notesMaster" Target="../notesMasters/notesMaster1.xml"/><Relationship Id="rId6" Type="http://schemas.openxmlformats.org/officeDocument/2006/relationships/hyperlink" Target="http://cs231n.github.io/convolutional-networks/" TargetMode="External"/><Relationship Id="rId11" Type="http://schemas.openxmlformats.org/officeDocument/2006/relationships/hyperlink" Target="https://en.wikipedia.org/wiki/Loss_function" TargetMode="External"/><Relationship Id="rId5" Type="http://schemas.openxmlformats.org/officeDocument/2006/relationships/hyperlink" Target="https://github.com/Newmu/dcgan_code#walking-from-one-point-to-another-in-bedroom-latent-space" TargetMode="External"/><Relationship Id="rId10" Type="http://schemas.openxmlformats.org/officeDocument/2006/relationships/hyperlink" Target="https://en.wikipedia.org/wiki/Kullback%E2%80%93Leibler_divergence" TargetMode="External"/><Relationship Id="rId4" Type="http://schemas.openxmlformats.org/officeDocument/2006/relationships/hyperlink" Target="https://en.wikipedia.org/wiki/Uniform_distribution_(continuous)" TargetMode="External"/><Relationship Id="rId9" Type="http://schemas.openxmlformats.org/officeDocument/2006/relationships/hyperlink" Target="https://en.wikipedia.org/wiki/Normal_distribution"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010BBB-6439-4E86-954B-826F3FA2D366}" type="slidenum">
              <a:rPr lang="zh-CN" altLang="en-US" smtClean="0"/>
              <a:t>1</a:t>
            </a:fld>
            <a:endParaRPr lang="zh-CN" altLang="en-US"/>
          </a:p>
        </p:txBody>
      </p:sp>
    </p:spTree>
    <p:extLst>
      <p:ext uri="{BB962C8B-B14F-4D97-AF65-F5344CB8AC3E}">
        <p14:creationId xmlns:p14="http://schemas.microsoft.com/office/powerpoint/2010/main" val="365233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人工神经网络研究的先锋麦卡洛克和皮茨曾于</a:t>
            </a:r>
            <a:r>
              <a:rPr lang="en-US" altLang="zh-CN" sz="1200" b="1" dirty="0">
                <a:solidFill>
                  <a:srgbClr val="000000"/>
                </a:solidFill>
                <a:ea typeface="楷体" panose="02010609060101010101" pitchFamily="49" charset="-122"/>
              </a:rPr>
              <a:t>1943</a:t>
            </a:r>
            <a:r>
              <a:rPr lang="zh-CN" altLang="en-US" sz="1200" b="1" dirty="0">
                <a:solidFill>
                  <a:srgbClr val="000000"/>
                </a:solidFill>
                <a:ea typeface="楷体" panose="02010609060101010101" pitchFamily="49" charset="-122"/>
              </a:rPr>
              <a:t>年提出一种叫做“似脑机器</a:t>
            </a:r>
            <a:r>
              <a:rPr lang="en-US" altLang="zh-CN" sz="1200" b="1" dirty="0">
                <a:solidFill>
                  <a:srgbClr val="000000"/>
                </a:solidFill>
                <a:ea typeface="楷体" panose="02010609060101010101" pitchFamily="49" charset="-122"/>
              </a:rPr>
              <a:t>(</a:t>
            </a:r>
            <a:r>
              <a:rPr lang="en-US" altLang="zh-CN" sz="1200" b="1" dirty="0" err="1">
                <a:solidFill>
                  <a:srgbClr val="000000"/>
                </a:solidFill>
                <a:ea typeface="楷体" panose="02010609060101010101" pitchFamily="49" charset="-122"/>
              </a:rPr>
              <a:t>Mindlike</a:t>
            </a:r>
            <a:r>
              <a:rPr lang="en-US" altLang="zh-CN" sz="1200" b="1" dirty="0">
                <a:solidFill>
                  <a:srgbClr val="000000"/>
                </a:solidFill>
                <a:ea typeface="楷体" panose="02010609060101010101" pitchFamily="49" charset="-122"/>
              </a:rPr>
              <a:t> machine)</a:t>
            </a:r>
            <a:r>
              <a:rPr lang="zh-CN" altLang="en-US" sz="1200" b="1" dirty="0">
                <a:solidFill>
                  <a:srgbClr val="000000"/>
                </a:solidFill>
                <a:ea typeface="楷体" panose="02010609060101010101" pitchFamily="49" charset="-122"/>
              </a:rPr>
              <a:t>”的思想，这种机器可由基于生物神经元特性的互联模型来制造，这就是神经学网络的概念。他们构造了一个表示大脑基本组成部分的神经元模型，对逻辑操作系统表现出通用性。随着大脑和计算机研究的进展，研究目标已从“似脑机器”变为“学习机器”，为此一直关心神经网络适应律的赫布</a:t>
            </a:r>
            <a:r>
              <a:rPr lang="en-US" altLang="zh-CN" sz="1200" b="1" dirty="0">
                <a:solidFill>
                  <a:srgbClr val="000000"/>
                </a:solidFill>
                <a:ea typeface="楷体" panose="02010609060101010101" pitchFamily="49" charset="-122"/>
              </a:rPr>
              <a:t>(Hebb)</a:t>
            </a:r>
            <a:r>
              <a:rPr lang="zh-CN" altLang="en-US" sz="1200" b="1" dirty="0">
                <a:solidFill>
                  <a:srgbClr val="000000"/>
                </a:solidFill>
                <a:ea typeface="楷体" panose="02010609060101010101" pitchFamily="49" charset="-122"/>
              </a:rPr>
              <a:t>提出了学习模型。罗森布拉特</a:t>
            </a:r>
            <a:r>
              <a:rPr lang="en-US" altLang="zh-CN" sz="1200" b="1" dirty="0">
                <a:solidFill>
                  <a:srgbClr val="000000"/>
                </a:solidFill>
                <a:ea typeface="楷体" panose="02010609060101010101" pitchFamily="49" charset="-122"/>
              </a:rPr>
              <a:t>(Rosenblatt)</a:t>
            </a:r>
            <a:r>
              <a:rPr lang="zh-CN" altLang="en-US" sz="1200" b="1" dirty="0">
                <a:solidFill>
                  <a:srgbClr val="000000"/>
                </a:solidFill>
                <a:ea typeface="楷体" panose="02010609060101010101" pitchFamily="49" charset="-122"/>
              </a:rPr>
              <a:t>命名感知机，并设计了一个引人注目的结构。</a:t>
            </a:r>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10</a:t>
            </a:fld>
            <a:endParaRPr lang="zh-CN" altLang="en-US"/>
          </a:p>
        </p:txBody>
      </p:sp>
    </p:spTree>
    <p:extLst>
      <p:ext uri="{BB962C8B-B14F-4D97-AF65-F5344CB8AC3E}">
        <p14:creationId xmlns:p14="http://schemas.microsoft.com/office/powerpoint/2010/main" val="2074660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到</a:t>
            </a:r>
            <a:r>
              <a:rPr lang="en-US" altLang="zh-CN" sz="1200" b="1" dirty="0">
                <a:solidFill>
                  <a:srgbClr val="000000"/>
                </a:solidFill>
                <a:ea typeface="楷体" panose="02010609060101010101" pitchFamily="49" charset="-122"/>
              </a:rPr>
              <a:t>20</a:t>
            </a:r>
            <a:r>
              <a:rPr lang="zh-CN" altLang="en-US" sz="1200" b="1" dirty="0">
                <a:solidFill>
                  <a:srgbClr val="000000"/>
                </a:solidFill>
                <a:ea typeface="楷体" panose="02010609060101010101" pitchFamily="49" charset="-122"/>
              </a:rPr>
              <a:t>世纪</a:t>
            </a:r>
            <a:r>
              <a:rPr lang="en-US" altLang="zh-CN" sz="1200" b="1" dirty="0">
                <a:solidFill>
                  <a:srgbClr val="000000"/>
                </a:solidFill>
                <a:ea typeface="楷体" panose="02010609060101010101" pitchFamily="49" charset="-122"/>
              </a:rPr>
              <a:t>60</a:t>
            </a:r>
            <a:r>
              <a:rPr lang="zh-CN" altLang="en-US" sz="1200" b="1" dirty="0">
                <a:solidFill>
                  <a:srgbClr val="000000"/>
                </a:solidFill>
                <a:ea typeface="楷体" panose="02010609060101010101" pitchFamily="49" charset="-122"/>
              </a:rPr>
              <a:t>年代初期，关于学习系统的专用设计方法有威德罗</a:t>
            </a:r>
            <a:r>
              <a:rPr lang="en-US" altLang="zh-CN" sz="1200" b="1" dirty="0">
                <a:solidFill>
                  <a:srgbClr val="000000"/>
                </a:solidFill>
                <a:ea typeface="楷体" panose="02010609060101010101" pitchFamily="49" charset="-122"/>
              </a:rPr>
              <a:t>(</a:t>
            </a:r>
            <a:r>
              <a:rPr lang="en-US" altLang="zh-CN" sz="1200" b="1" dirty="0" err="1">
                <a:solidFill>
                  <a:srgbClr val="000000"/>
                </a:solidFill>
                <a:ea typeface="楷体" panose="02010609060101010101" pitchFamily="49" charset="-122"/>
              </a:rPr>
              <a:t>Widrow</a:t>
            </a:r>
            <a:r>
              <a:rPr lang="en-US" altLang="zh-CN" sz="1200" b="1" dirty="0">
                <a:solidFill>
                  <a:srgbClr val="000000"/>
                </a:solidFill>
                <a:ea typeface="楷体" panose="02010609060101010101" pitchFamily="49" charset="-122"/>
              </a:rPr>
              <a:t>)</a:t>
            </a:r>
            <a:r>
              <a:rPr lang="zh-CN" altLang="en-US" sz="1200" b="1" dirty="0">
                <a:solidFill>
                  <a:srgbClr val="000000"/>
                </a:solidFill>
                <a:ea typeface="楷体" panose="02010609060101010101" pitchFamily="49" charset="-122"/>
              </a:rPr>
              <a:t>等人提出的</a:t>
            </a:r>
            <a:r>
              <a:rPr lang="en-US" altLang="zh-CN" sz="1200" b="1" dirty="0" err="1">
                <a:solidFill>
                  <a:srgbClr val="000000"/>
                </a:solidFill>
                <a:ea typeface="楷体" panose="02010609060101010101" pitchFamily="49" charset="-122"/>
              </a:rPr>
              <a:t>Adaline</a:t>
            </a:r>
            <a:r>
              <a:rPr lang="en-US" altLang="zh-CN" sz="1200" b="1" dirty="0">
                <a:solidFill>
                  <a:srgbClr val="000000"/>
                </a:solidFill>
                <a:ea typeface="楷体" panose="02010609060101010101" pitchFamily="49" charset="-122"/>
              </a:rPr>
              <a:t>(Adaptive linear element,</a:t>
            </a:r>
            <a:r>
              <a:rPr lang="zh-CN" altLang="en-US" sz="1200" b="1" dirty="0">
                <a:solidFill>
                  <a:srgbClr val="000000"/>
                </a:solidFill>
                <a:ea typeface="楷体" panose="02010609060101010101" pitchFamily="49" charset="-122"/>
              </a:rPr>
              <a:t>自适应线性元</a:t>
            </a:r>
            <a:r>
              <a:rPr lang="en-US" altLang="zh-CN" sz="1200" b="1" dirty="0">
                <a:solidFill>
                  <a:srgbClr val="000000"/>
                </a:solidFill>
                <a:ea typeface="楷体" panose="02010609060101010101" pitchFamily="49" charset="-122"/>
              </a:rPr>
              <a:t>)</a:t>
            </a:r>
            <a:r>
              <a:rPr lang="zh-CN" altLang="en-US" sz="1200" b="1" dirty="0">
                <a:solidFill>
                  <a:srgbClr val="000000"/>
                </a:solidFill>
                <a:ea typeface="楷体" panose="02010609060101010101" pitchFamily="49" charset="-122"/>
              </a:rPr>
              <a:t>以及斯坎巴克</a:t>
            </a:r>
            <a:r>
              <a:rPr lang="en-US" altLang="zh-CN" sz="1200" b="1" dirty="0">
                <a:solidFill>
                  <a:srgbClr val="000000"/>
                </a:solidFill>
                <a:ea typeface="楷体" panose="02010609060101010101" pitchFamily="49" charset="-122"/>
              </a:rPr>
              <a:t>(</a:t>
            </a:r>
            <a:r>
              <a:rPr lang="en-US" altLang="zh-CN" sz="1200" b="1" dirty="0" err="1">
                <a:solidFill>
                  <a:srgbClr val="000000"/>
                </a:solidFill>
                <a:ea typeface="楷体" panose="02010609060101010101" pitchFamily="49" charset="-122"/>
              </a:rPr>
              <a:t>Steinbuch</a:t>
            </a:r>
            <a:r>
              <a:rPr lang="en-US" altLang="zh-CN" sz="1200" b="1" dirty="0">
                <a:solidFill>
                  <a:srgbClr val="000000"/>
                </a:solidFill>
                <a:ea typeface="楷体" panose="02010609060101010101" pitchFamily="49" charset="-122"/>
              </a:rPr>
              <a:t>)</a:t>
            </a:r>
            <a:r>
              <a:rPr lang="zh-CN" altLang="en-US" sz="1200" b="1" dirty="0">
                <a:solidFill>
                  <a:srgbClr val="000000"/>
                </a:solidFill>
                <a:ea typeface="楷体" panose="02010609060101010101" pitchFamily="49" charset="-122"/>
              </a:rPr>
              <a:t>等人提出的学习矩阵。由于感知机的概念简单，因而在开始介绍时人们对它寄予很大希望。然而，不久之后，明斯基和帕勃特</a:t>
            </a:r>
            <a:r>
              <a:rPr lang="en-US" altLang="zh-CN" sz="1200" b="1" dirty="0">
                <a:solidFill>
                  <a:srgbClr val="000000"/>
                </a:solidFill>
                <a:ea typeface="楷体" panose="02010609060101010101" pitchFamily="49" charset="-122"/>
              </a:rPr>
              <a:t>(</a:t>
            </a:r>
            <a:r>
              <a:rPr lang="en-US" altLang="zh-CN" sz="1200" b="1" dirty="0" err="1">
                <a:solidFill>
                  <a:srgbClr val="000000"/>
                </a:solidFill>
                <a:ea typeface="楷体" panose="02010609060101010101" pitchFamily="49" charset="-122"/>
              </a:rPr>
              <a:t>Papert</a:t>
            </a:r>
            <a:r>
              <a:rPr lang="en-US" altLang="zh-CN" sz="1200" b="1" dirty="0">
                <a:solidFill>
                  <a:srgbClr val="000000"/>
                </a:solidFill>
                <a:ea typeface="楷体" panose="02010609060101010101" pitchFamily="49" charset="-122"/>
              </a:rPr>
              <a:t>)</a:t>
            </a:r>
            <a:r>
              <a:rPr lang="zh-CN" altLang="en-US" sz="1200" b="1" dirty="0">
                <a:solidFill>
                  <a:srgbClr val="000000"/>
                </a:solidFill>
                <a:ea typeface="楷体" panose="02010609060101010101" pitchFamily="49" charset="-122"/>
              </a:rPr>
              <a:t>从数学上证明了感知机不能实现复杂的逻辑功能。</a:t>
            </a:r>
            <a:endParaRPr lang="en-US" altLang="zh-CN" sz="1200" b="1" dirty="0">
              <a:solidFill>
                <a:srgbClr val="000000"/>
              </a:solidFill>
              <a:ea typeface="楷体" panose="02010609060101010101" pitchFamily="49" charset="-122"/>
            </a:endParaRPr>
          </a:p>
          <a:p>
            <a:endParaRPr lang="en-US" altLang="zh-CN" dirty="0"/>
          </a:p>
          <a:p>
            <a:r>
              <a:rPr lang="zh-CN" altLang="en-US" sz="1200" b="0" i="0" u="none" strike="noStrike" kern="1200" dirty="0">
                <a:solidFill>
                  <a:schemeClr val="tx1"/>
                </a:solidFill>
                <a:effectLst/>
                <a:latin typeface="+mn-lt"/>
                <a:ea typeface="+mn-ea"/>
                <a:cs typeface="+mn-cs"/>
              </a:rPr>
              <a:t>二十世纪</a:t>
            </a:r>
            <a:r>
              <a:rPr lang="en-US" altLang="zh-CN" sz="1200" b="0" i="0" u="none" strike="noStrike" kern="1200" dirty="0">
                <a:solidFill>
                  <a:schemeClr val="tx1"/>
                </a:solidFill>
                <a:effectLst/>
                <a:latin typeface="+mn-lt"/>
                <a:ea typeface="+mn-ea"/>
                <a:cs typeface="+mn-cs"/>
              </a:rPr>
              <a:t>40</a:t>
            </a:r>
            <a:r>
              <a:rPr lang="zh-CN" altLang="en-US" sz="1200" b="0" i="0" u="none" strike="noStrike" kern="1200" dirty="0">
                <a:solidFill>
                  <a:schemeClr val="tx1"/>
                </a:solidFill>
                <a:effectLst/>
                <a:latin typeface="+mn-lt"/>
                <a:ea typeface="+mn-ea"/>
                <a:cs typeface="+mn-cs"/>
              </a:rPr>
              <a:t>年代后期，心理学家</a:t>
            </a:r>
            <a:r>
              <a:rPr lang="zh-CN" altLang="en-US" sz="1200" b="0" i="0" u="none" strike="noStrike" kern="1200" dirty="0">
                <a:solidFill>
                  <a:schemeClr val="tx1"/>
                </a:solidFill>
                <a:effectLst/>
                <a:latin typeface="+mn-lt"/>
                <a:ea typeface="+mn-ea"/>
                <a:cs typeface="+mn-cs"/>
                <a:hlinkClick r:id="rId3" tooltip="唐纳德·赫布"/>
              </a:rPr>
              <a:t>唐纳德</a:t>
            </a:r>
            <a:r>
              <a:rPr lang="en-US" altLang="zh-CN" sz="1200" b="0" i="0" u="none" strike="noStrike" kern="1200" dirty="0">
                <a:solidFill>
                  <a:schemeClr val="tx1"/>
                </a:solidFill>
                <a:effectLst/>
                <a:latin typeface="+mn-lt"/>
                <a:ea typeface="+mn-ea"/>
                <a:cs typeface="+mn-cs"/>
                <a:hlinkClick r:id="rId3" tooltip="唐纳德·赫布"/>
              </a:rPr>
              <a:t>·</a:t>
            </a:r>
            <a:r>
              <a:rPr lang="zh-CN" altLang="en-US" sz="1200" b="0" i="0" u="none" strike="noStrike" kern="1200" dirty="0">
                <a:solidFill>
                  <a:schemeClr val="tx1"/>
                </a:solidFill>
                <a:effectLst/>
                <a:latin typeface="+mn-lt"/>
                <a:ea typeface="+mn-ea"/>
                <a:cs typeface="+mn-cs"/>
                <a:hlinkClick r:id="rId3" tooltip="唐纳德·赫布"/>
              </a:rPr>
              <a:t>赫布</a:t>
            </a:r>
            <a:r>
              <a:rPr lang="zh-CN" altLang="en-US" sz="1200" b="0" i="0" u="none" strike="noStrike" kern="1200" dirty="0">
                <a:solidFill>
                  <a:schemeClr val="tx1"/>
                </a:solidFill>
                <a:effectLst/>
                <a:latin typeface="+mn-lt"/>
                <a:ea typeface="+mn-ea"/>
                <a:cs typeface="+mn-cs"/>
              </a:rPr>
              <a:t>根据神经可塑性的机制创造了一种对学习的假说，现在称作</a:t>
            </a:r>
            <a:r>
              <a:rPr lang="zh-CN" altLang="en-US" sz="1200" b="0" i="0" u="none" strike="noStrike" kern="1200" dirty="0">
                <a:solidFill>
                  <a:schemeClr val="tx1"/>
                </a:solidFill>
                <a:effectLst/>
                <a:latin typeface="+mn-lt"/>
                <a:ea typeface="+mn-ea"/>
                <a:cs typeface="+mn-cs"/>
                <a:hlinkClick r:id="rId4" tooltip="赫布型学习"/>
              </a:rPr>
              <a:t>赫布型学习</a:t>
            </a:r>
            <a:r>
              <a:rPr lang="zh-CN" altLang="en-US" sz="1200" b="0" i="0" u="none" strike="noStrike" kern="1200" dirty="0">
                <a:solidFill>
                  <a:schemeClr val="tx1"/>
                </a:solidFill>
                <a:effectLst/>
                <a:latin typeface="+mn-lt"/>
                <a:ea typeface="+mn-ea"/>
                <a:cs typeface="+mn-cs"/>
              </a:rPr>
              <a:t>。赫布型学习被认为是一种典型的</a:t>
            </a:r>
            <a:r>
              <a:rPr lang="zh-CN" altLang="en-US" sz="1200" b="0" i="0" u="none" strike="noStrike" kern="1200" dirty="0">
                <a:solidFill>
                  <a:schemeClr val="tx1"/>
                </a:solidFill>
                <a:effectLst/>
                <a:latin typeface="+mn-lt"/>
                <a:ea typeface="+mn-ea"/>
                <a:cs typeface="+mn-cs"/>
                <a:hlinkClick r:id="rId5" tooltip="非监督式学习"/>
              </a:rPr>
              <a:t>非监督式学习</a:t>
            </a:r>
            <a:r>
              <a:rPr lang="zh-CN" altLang="en-US" sz="1200" b="0" i="0" u="none" strike="noStrike" kern="1200" dirty="0">
                <a:solidFill>
                  <a:schemeClr val="tx1"/>
                </a:solidFill>
                <a:effectLst/>
                <a:latin typeface="+mn-lt"/>
                <a:ea typeface="+mn-ea"/>
                <a:cs typeface="+mn-cs"/>
              </a:rPr>
              <a:t>规则，它后来的变种是</a:t>
            </a:r>
            <a:r>
              <a:rPr lang="zh-CN" altLang="en-US" sz="1200" b="0" i="0" u="none" strike="noStrike" kern="1200" dirty="0">
                <a:solidFill>
                  <a:schemeClr val="tx1"/>
                </a:solidFill>
                <a:effectLst/>
                <a:latin typeface="+mn-lt"/>
                <a:ea typeface="+mn-ea"/>
                <a:cs typeface="+mn-cs"/>
                <a:hlinkClick r:id="rId6" tooltip="长期增强作用"/>
              </a:rPr>
              <a:t>长期增强作用</a:t>
            </a:r>
            <a:r>
              <a:rPr lang="zh-CN" altLang="en-US" sz="1200" b="0" i="0" u="none" strike="noStrike" kern="1200" dirty="0">
                <a:solidFill>
                  <a:schemeClr val="tx1"/>
                </a:solidFill>
                <a:effectLst/>
                <a:latin typeface="+mn-lt"/>
                <a:ea typeface="+mn-ea"/>
                <a:cs typeface="+mn-cs"/>
              </a:rPr>
              <a:t>的早期模型。</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hlinkClick r:id="rId7"/>
              </a:rPr>
              <a:t>弗兰克</a:t>
            </a:r>
            <a:r>
              <a:rPr lang="en-US" altLang="zh-CN" sz="1200" b="0" i="0" u="none" strike="noStrike" kern="1200" dirty="0">
                <a:solidFill>
                  <a:schemeClr val="tx1"/>
                </a:solidFill>
                <a:effectLst/>
                <a:latin typeface="+mn-lt"/>
                <a:ea typeface="+mn-ea"/>
                <a:cs typeface="+mn-cs"/>
                <a:hlinkClick r:id="rId7"/>
              </a:rPr>
              <a:t>·</a:t>
            </a:r>
            <a:r>
              <a:rPr lang="zh-CN" altLang="en-US" sz="1200" b="0" i="0" u="none" strike="noStrike" kern="1200" dirty="0">
                <a:solidFill>
                  <a:schemeClr val="tx1"/>
                </a:solidFill>
                <a:effectLst/>
                <a:latin typeface="+mn-lt"/>
                <a:ea typeface="+mn-ea"/>
                <a:cs typeface="+mn-cs"/>
                <a:hlinkClick r:id="rId7"/>
              </a:rPr>
              <a:t>罗森布拉特</a:t>
            </a:r>
            <a:r>
              <a:rPr lang="zh-CN" altLang="en-US" sz="1200" b="0" i="0" u="none" strike="noStrike" kern="1200" dirty="0">
                <a:solidFill>
                  <a:schemeClr val="tx1"/>
                </a:solidFill>
                <a:effectLst/>
                <a:latin typeface="+mn-lt"/>
                <a:ea typeface="+mn-ea"/>
                <a:cs typeface="+mn-cs"/>
              </a:rPr>
              <a:t>创造了</a:t>
            </a:r>
            <a:r>
              <a:rPr lang="zh-CN" altLang="en-US" sz="1200" b="0" i="0" u="none" strike="noStrike" kern="1200" dirty="0">
                <a:solidFill>
                  <a:schemeClr val="tx1"/>
                </a:solidFill>
                <a:effectLst/>
                <a:latin typeface="+mn-lt"/>
                <a:ea typeface="+mn-ea"/>
                <a:cs typeface="+mn-cs"/>
                <a:hlinkClick r:id="rId8" tooltip="感知机"/>
              </a:rPr>
              <a:t>感知机</a:t>
            </a:r>
            <a:r>
              <a:rPr lang="en-US" altLang="zh-CN" sz="1200" b="0" i="0" u="none" strike="noStrike" kern="1200" baseline="30000" dirty="0">
                <a:solidFill>
                  <a:schemeClr val="tx1"/>
                </a:solidFill>
                <a:effectLst/>
                <a:latin typeface="+mn-lt"/>
                <a:ea typeface="+mn-ea"/>
                <a:cs typeface="+mn-cs"/>
                <a:hlinkClick r:id="rId9"/>
              </a:rPr>
              <a:t>[5]</a:t>
            </a:r>
            <a:r>
              <a:rPr lang="zh-CN" altLang="en-US" sz="1200" b="0" i="0" u="none" strike="noStrike" kern="1200" dirty="0">
                <a:solidFill>
                  <a:schemeClr val="tx1"/>
                </a:solidFill>
                <a:effectLst/>
                <a:latin typeface="+mn-lt"/>
                <a:ea typeface="+mn-ea"/>
                <a:cs typeface="+mn-cs"/>
              </a:rPr>
              <a:t>。这是一种模式识别算法，用简单的加减法实现了两层的计算机学习网络。罗森布拉特也用数学符号描述了基本感知机里没有的回路，例如异或回路。这种回路一直无法被神经网络处理，直到</a:t>
            </a:r>
            <a:r>
              <a:rPr lang="zh-CN" altLang="en-US" sz="1200" b="0" i="0" u="none" strike="noStrike" kern="1200" dirty="0">
                <a:solidFill>
                  <a:schemeClr val="tx1"/>
                </a:solidFill>
                <a:effectLst/>
                <a:latin typeface="+mn-lt"/>
                <a:ea typeface="+mn-ea"/>
                <a:cs typeface="+mn-cs"/>
                <a:hlinkClick r:id="rId10" tooltip="保罗·韦伯斯（页面不存在）"/>
              </a:rPr>
              <a:t>保罗</a:t>
            </a:r>
            <a:r>
              <a:rPr lang="en-US" altLang="zh-CN" sz="1200" b="0" i="0" u="none" strike="noStrike" kern="1200" dirty="0">
                <a:solidFill>
                  <a:schemeClr val="tx1"/>
                </a:solidFill>
                <a:effectLst/>
                <a:latin typeface="+mn-lt"/>
                <a:ea typeface="+mn-ea"/>
                <a:cs typeface="+mn-cs"/>
                <a:hlinkClick r:id="rId10" tooltip="保罗·韦伯斯（页面不存在）"/>
              </a:rPr>
              <a:t>·</a:t>
            </a:r>
            <a:r>
              <a:rPr lang="zh-CN" altLang="en-US" sz="1200" b="0" i="0" u="none" strike="noStrike" kern="1200" dirty="0">
                <a:solidFill>
                  <a:schemeClr val="tx1"/>
                </a:solidFill>
                <a:effectLst/>
                <a:latin typeface="+mn-lt"/>
                <a:ea typeface="+mn-ea"/>
                <a:cs typeface="+mn-cs"/>
                <a:hlinkClick r:id="rId10" tooltip="保罗·韦伯斯（页面不存在）"/>
              </a:rPr>
              <a:t>韦伯斯</a:t>
            </a:r>
            <a:r>
              <a:rPr lang="en-US" altLang="zh-CN" sz="1200" b="0" i="0" u="none" strike="noStrike" kern="1200" dirty="0">
                <a:solidFill>
                  <a:schemeClr val="tx1"/>
                </a:solidFill>
                <a:effectLst/>
                <a:latin typeface="+mn-lt"/>
                <a:ea typeface="+mn-ea"/>
                <a:cs typeface="+mn-cs"/>
              </a:rPr>
              <a:t>(1975)</a:t>
            </a:r>
            <a:r>
              <a:rPr lang="zh-CN" altLang="en-US" sz="1200" b="0" i="0" u="none" strike="noStrike" kern="1200" dirty="0">
                <a:solidFill>
                  <a:schemeClr val="tx1"/>
                </a:solidFill>
                <a:effectLst/>
                <a:latin typeface="+mn-lt"/>
                <a:ea typeface="+mn-ea"/>
                <a:cs typeface="+mn-cs"/>
              </a:rPr>
              <a:t>创造了</a:t>
            </a:r>
            <a:r>
              <a:rPr lang="zh-CN" altLang="en-US" sz="1200" b="0" i="0" u="none" strike="noStrike" kern="1200" dirty="0">
                <a:solidFill>
                  <a:schemeClr val="tx1"/>
                </a:solidFill>
                <a:effectLst/>
                <a:latin typeface="+mn-lt"/>
                <a:ea typeface="+mn-ea"/>
                <a:cs typeface="+mn-cs"/>
                <a:hlinkClick r:id="rId11" tooltip="反向传播算法"/>
              </a:rPr>
              <a:t>反向传播算法</a:t>
            </a:r>
            <a:r>
              <a:rPr lang="zh-CN" altLang="en-US" sz="1200" b="0" i="0" u="none" strike="noStrike" kern="1200" dirty="0">
                <a:solidFill>
                  <a:schemeClr val="tx1"/>
                </a:solidFill>
                <a:effectLst/>
                <a:latin typeface="+mn-lt"/>
                <a:ea typeface="+mn-ea"/>
                <a:cs typeface="+mn-cs"/>
              </a:rPr>
              <a:t>。 </a:t>
            </a:r>
          </a:p>
          <a:p>
            <a:r>
              <a:rPr lang="zh-CN" altLang="en-US" sz="1200" b="0" i="0" u="none" strike="noStrike" kern="1200" dirty="0">
                <a:solidFill>
                  <a:schemeClr val="tx1"/>
                </a:solidFill>
                <a:effectLst/>
                <a:latin typeface="+mn-lt"/>
                <a:ea typeface="+mn-ea"/>
                <a:cs typeface="+mn-cs"/>
              </a:rPr>
              <a:t>在</a:t>
            </a:r>
            <a:r>
              <a:rPr lang="zh-CN" altLang="en-US" sz="1200" b="0" i="0" u="none" strike="noStrike" kern="1200" dirty="0">
                <a:solidFill>
                  <a:schemeClr val="tx1"/>
                </a:solidFill>
                <a:effectLst/>
                <a:latin typeface="+mn-lt"/>
                <a:ea typeface="+mn-ea"/>
                <a:cs typeface="+mn-cs"/>
                <a:hlinkClick r:id="rId12" tooltip="马文·闵斯基"/>
              </a:rPr>
              <a:t>马文</a:t>
            </a:r>
            <a:r>
              <a:rPr lang="en-US" altLang="zh-CN" sz="1200" b="0" i="0" u="none" strike="noStrike" kern="1200" dirty="0">
                <a:solidFill>
                  <a:schemeClr val="tx1"/>
                </a:solidFill>
                <a:effectLst/>
                <a:latin typeface="+mn-lt"/>
                <a:ea typeface="+mn-ea"/>
                <a:cs typeface="+mn-cs"/>
                <a:hlinkClick r:id="rId12" tooltip="马文·闵斯基"/>
              </a:rPr>
              <a:t>·</a:t>
            </a:r>
            <a:r>
              <a:rPr lang="zh-CN" altLang="en-US" sz="1200" b="0" i="0" u="none" strike="noStrike" kern="1200" dirty="0">
                <a:solidFill>
                  <a:schemeClr val="tx1"/>
                </a:solidFill>
                <a:effectLst/>
                <a:latin typeface="+mn-lt"/>
                <a:ea typeface="+mn-ea"/>
                <a:cs typeface="+mn-cs"/>
                <a:hlinkClick r:id="rId12" tooltip="马文·闵斯基"/>
              </a:rPr>
              <a:t>明斯基</a:t>
            </a:r>
            <a:r>
              <a:rPr lang="zh-CN" altLang="en-US" sz="1200" b="0" i="0" u="none" strike="noStrike"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13" tooltip="西摩尔·派普特"/>
              </a:rPr>
              <a:t>西摩尔</a:t>
            </a:r>
            <a:r>
              <a:rPr lang="en-US" altLang="zh-CN" sz="1200" b="0" i="0" u="none" strike="noStrike" kern="1200" dirty="0">
                <a:solidFill>
                  <a:schemeClr val="tx1"/>
                </a:solidFill>
                <a:effectLst/>
                <a:latin typeface="+mn-lt"/>
                <a:ea typeface="+mn-ea"/>
                <a:cs typeface="+mn-cs"/>
                <a:hlinkClick r:id="rId13" tooltip="西摩尔·派普特"/>
              </a:rPr>
              <a:t>·</a:t>
            </a:r>
            <a:r>
              <a:rPr lang="zh-CN" altLang="en-US" sz="1200" b="0" i="0" u="none" strike="noStrike" kern="1200" dirty="0">
                <a:solidFill>
                  <a:schemeClr val="tx1"/>
                </a:solidFill>
                <a:effectLst/>
                <a:latin typeface="+mn-lt"/>
                <a:ea typeface="+mn-ea"/>
                <a:cs typeface="+mn-cs"/>
                <a:hlinkClick r:id="rId13" tooltip="西摩尔·派普特"/>
              </a:rPr>
              <a:t>派普特</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1969</a:t>
            </a:r>
            <a:r>
              <a:rPr lang="zh-CN" altLang="en-US" sz="1200" b="0" i="0" u="none" strike="noStrike" kern="1200" dirty="0">
                <a:solidFill>
                  <a:schemeClr val="tx1"/>
                </a:solidFill>
                <a:effectLst/>
                <a:latin typeface="+mn-lt"/>
                <a:ea typeface="+mn-ea"/>
                <a:cs typeface="+mn-cs"/>
              </a:rPr>
              <a:t>）发表了一项关于机器学习的研究以后，神经网络的研究停滞不前。他们发现了神经网络的两个关键问题。第一是基本感知机无法处理异或回路。第二个重要的问题是电脑没有足够的能力来处理大型神经网络所需要的很长的计算时间。直到计算机具有更强的计算能力之前，神经网络的研究进展缓慢。 </a:t>
            </a:r>
          </a:p>
          <a:p>
            <a:endParaRPr lang="en-US" altLang="zh-CN" dirty="0"/>
          </a:p>
          <a:p>
            <a:r>
              <a:rPr lang="zh-CN" altLang="en-US" dirty="0"/>
              <a:t>霍普菲尔德在神经元交互作用的基础上引入一种递归型神经网络，这就是有名的</a:t>
            </a:r>
            <a:r>
              <a:rPr lang="en-US" altLang="zh-CN" dirty="0" err="1"/>
              <a:t>hopfield</a:t>
            </a:r>
            <a:r>
              <a:rPr lang="zh-CN" altLang="en-US" dirty="0"/>
              <a:t>网络</a:t>
            </a:r>
            <a:endParaRPr lang="en-US" altLang="zh-CN" dirty="0"/>
          </a:p>
          <a:p>
            <a:r>
              <a:rPr lang="zh-CN" altLang="en-US" dirty="0"/>
              <a:t>到了</a:t>
            </a:r>
            <a:r>
              <a:rPr lang="en-US" altLang="zh-CN" dirty="0"/>
              <a:t>20</a:t>
            </a:r>
            <a:r>
              <a:rPr lang="zh-CN" altLang="en-US" dirty="0"/>
              <a:t>世纪</a:t>
            </a:r>
            <a:r>
              <a:rPr lang="en-US" altLang="zh-CN" dirty="0"/>
              <a:t>70</a:t>
            </a:r>
            <a:r>
              <a:rPr lang="zh-CN" altLang="en-US" dirty="0"/>
              <a:t>年代，格罗斯伯格（</a:t>
            </a:r>
            <a:r>
              <a:rPr lang="en-US" altLang="zh-CN" dirty="0"/>
              <a:t>Grossberg</a:t>
            </a:r>
            <a:r>
              <a:rPr lang="zh-CN" altLang="en-US" dirty="0"/>
              <a:t>）和科霍恩（</a:t>
            </a:r>
            <a:r>
              <a:rPr lang="en-US" altLang="zh-CN" dirty="0" err="1"/>
              <a:t>Kohonen</a:t>
            </a:r>
            <a:r>
              <a:rPr lang="zh-CN" altLang="en-US" dirty="0"/>
              <a:t>）对神经网络研究做了重要贡献。以生物学和心理学证据为基础，格罗斯伯格提出了几种具有新颖特性的非线性动态结构。该系统的网络动力学由一阶微分方程建模，而网络结构为模式聚集算法的自组织神经实现。基于神经元组织自调整各种模式的思想，科霍恩发展了他在自组织映射方面的研究工作。</a:t>
            </a:r>
            <a:endParaRPr lang="en-US" altLang="zh-CN" dirty="0"/>
          </a:p>
          <a:p>
            <a:r>
              <a:rPr lang="zh-CN" altLang="en-US" dirty="0"/>
              <a:t>在</a:t>
            </a:r>
            <a:r>
              <a:rPr lang="en-US" altLang="zh-CN" dirty="0"/>
              <a:t>20</a:t>
            </a:r>
            <a:r>
              <a:rPr lang="zh-CN" altLang="en-US" dirty="0"/>
              <a:t>世纪</a:t>
            </a:r>
            <a:r>
              <a:rPr lang="en-US" altLang="zh-CN" dirty="0"/>
              <a:t>80</a:t>
            </a:r>
            <a:r>
              <a:rPr lang="zh-CN" altLang="en-US"/>
              <a:t>年代中叶，作为一种前馈神经网络的学习算法，帕克和鲁梅尔哈特重新发现了反向传播算法。</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11</a:t>
            </a:fld>
            <a:endParaRPr lang="zh-CN" altLang="en-US"/>
          </a:p>
        </p:txBody>
      </p:sp>
    </p:spTree>
    <p:extLst>
      <p:ext uri="{BB962C8B-B14F-4D97-AF65-F5344CB8AC3E}">
        <p14:creationId xmlns:p14="http://schemas.microsoft.com/office/powerpoint/2010/main" val="3318850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人工神经网络的下列特性是至关重要的：</a:t>
            </a:r>
            <a:endParaRPr lang="en-US" altLang="zh-CN" sz="1200" b="1" dirty="0">
              <a:solidFill>
                <a:srgbClr val="000000"/>
              </a:solidFill>
              <a:ea typeface="楷体" panose="02010609060101010101" pitchFamily="49" charset="-122"/>
            </a:endParaRPr>
          </a:p>
          <a:p>
            <a:pPr marL="514350" marR="0" lvl="0" indent="-514350" algn="l" defTabSz="914400" rtl="0" eaLnBrk="1" fontAlgn="auto" latinLnBrk="0" hangingPunct="1">
              <a:lnSpc>
                <a:spcPct val="100000"/>
              </a:lnSpc>
              <a:spcBef>
                <a:spcPts val="0"/>
              </a:spcBef>
              <a:spcAft>
                <a:spcPts val="0"/>
              </a:spcAft>
              <a:buClrTx/>
              <a:buSzTx/>
              <a:buFontTx/>
              <a:buAutoNum type="arabicParenBoth"/>
              <a:tabLst/>
              <a:defRPr/>
            </a:pPr>
            <a:r>
              <a:rPr lang="zh-CN" altLang="en-US" sz="1200" b="1" dirty="0">
                <a:solidFill>
                  <a:srgbClr val="000000"/>
                </a:solidFill>
                <a:ea typeface="楷体" panose="02010609060101010101" pitchFamily="49" charset="-122"/>
              </a:rPr>
              <a:t>并行分布处理。神经网络具有高度的并行结构和并行实现能力，因而具有较好的耐故障能力和较快的总体处理能力。这一特性特别适于实时和动态处理。</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pPr marL="514350" marR="0" lvl="0" indent="-514350" algn="l" defTabSz="914400" rtl="0" eaLnBrk="1" fontAlgn="auto" latinLnBrk="0" hangingPunct="1">
              <a:lnSpc>
                <a:spcPct val="100000"/>
              </a:lnSpc>
              <a:spcBef>
                <a:spcPts val="0"/>
              </a:spcBef>
              <a:spcAft>
                <a:spcPts val="0"/>
              </a:spcAft>
              <a:buClrTx/>
              <a:buSzTx/>
              <a:buFontTx/>
              <a:buAutoNum type="arabicParenBoth" startAt="2"/>
              <a:tabLst/>
              <a:defRPr/>
            </a:pPr>
            <a:r>
              <a:rPr lang="zh-CN" altLang="en-US" sz="1200" b="1" baseline="0" dirty="0">
                <a:solidFill>
                  <a:srgbClr val="000000"/>
                </a:solidFill>
                <a:ea typeface="楷体" panose="02010609060101010101" pitchFamily="49" charset="-122"/>
              </a:rPr>
              <a:t>非线性映射。 神经网络具有固有的非线性特性，这源于其近似任意非线性映射（变换）能力。这一特性给处理非线性问题带来新的希望。</a:t>
            </a:r>
            <a:endParaRPr lang="en-US" altLang="zh-CN" sz="1200" b="1" baseline="0" dirty="0">
              <a:solidFill>
                <a:srgbClr val="000000"/>
              </a:solidFill>
              <a:ea typeface="楷体" panose="02010609060101010101" pitchFamily="49" charset="-122"/>
            </a:endParaRPr>
          </a:p>
          <a:p>
            <a:pPr marL="514350" marR="0" lvl="0" indent="-514350" algn="l" defTabSz="914400" rtl="0" eaLnBrk="1" fontAlgn="auto" latinLnBrk="0" hangingPunct="1">
              <a:lnSpc>
                <a:spcPct val="100000"/>
              </a:lnSpc>
              <a:spcBef>
                <a:spcPts val="0"/>
              </a:spcBef>
              <a:spcAft>
                <a:spcPts val="0"/>
              </a:spcAft>
              <a:buClrTx/>
              <a:buSzTx/>
              <a:buFontTx/>
              <a:buAutoNum type="arabicParenBoth" startAt="2"/>
              <a:tabLst/>
              <a:defRPr/>
            </a:pPr>
            <a:endParaRPr lang="en-US" altLang="zh-CN" sz="1200" b="1" baseline="0" dirty="0">
              <a:solidFill>
                <a:srgbClr val="000000"/>
              </a:solidFill>
              <a:ea typeface="楷体" panose="02010609060101010101" pitchFamily="49" charset="-122"/>
            </a:endParaRPr>
          </a:p>
          <a:p>
            <a:pPr marL="514350" marR="0" lvl="0" indent="-514350" algn="l" defTabSz="914400" rtl="0" eaLnBrk="1" fontAlgn="auto" latinLnBrk="0" hangingPunct="1">
              <a:lnSpc>
                <a:spcPct val="100000"/>
              </a:lnSpc>
              <a:spcBef>
                <a:spcPts val="0"/>
              </a:spcBef>
              <a:spcAft>
                <a:spcPts val="0"/>
              </a:spcAft>
              <a:buClrTx/>
              <a:buSzTx/>
              <a:buFontTx/>
              <a:buAutoNum type="arabicParenBoth" startAt="2"/>
              <a:tabLst/>
              <a:defRPr/>
            </a:pPr>
            <a:r>
              <a:rPr lang="zh-CN" altLang="en-US" sz="1200" b="1" dirty="0">
                <a:solidFill>
                  <a:srgbClr val="000000"/>
                </a:solidFill>
                <a:ea typeface="楷体" panose="02010609060101010101" pitchFamily="49" charset="-122"/>
              </a:rPr>
              <a:t>通过训练进行学习。神经网络是通过所研究系统过去的数据记录进行训练的。一个经过适当训练的神经网络具有归纳全部数据的能力。因此，神经网络能够解决那些由数学模型或描述规则难以处理的问题。</a:t>
            </a:r>
            <a:endParaRPr lang="en-US" altLang="zh-CN" sz="1200" b="1" dirty="0">
              <a:solidFill>
                <a:srgbClr val="000000"/>
              </a:solidFill>
              <a:ea typeface="楷体" panose="02010609060101010101" pitchFamily="49" charset="-122"/>
            </a:endParaRPr>
          </a:p>
          <a:p>
            <a:pPr marL="514350" marR="0" lvl="0" indent="-514350" algn="l" defTabSz="914400" rtl="0" eaLnBrk="1" fontAlgn="auto" latinLnBrk="0" hangingPunct="1">
              <a:lnSpc>
                <a:spcPct val="100000"/>
              </a:lnSpc>
              <a:spcBef>
                <a:spcPts val="0"/>
              </a:spcBef>
              <a:spcAft>
                <a:spcPts val="0"/>
              </a:spcAft>
              <a:buClrTx/>
              <a:buSzTx/>
              <a:buFontTx/>
              <a:buAutoNum type="arabicParenBoth" startAt="2"/>
              <a:tabLst/>
              <a:defRPr/>
            </a:pPr>
            <a:endParaRPr lang="en-US" altLang="zh-CN" sz="1200" b="1" dirty="0">
              <a:solidFill>
                <a:srgbClr val="000000"/>
              </a:solidFill>
              <a:ea typeface="楷体" panose="02010609060101010101" pitchFamily="49" charset="-122"/>
            </a:endParaRPr>
          </a:p>
          <a:p>
            <a:pPr marL="514350" marR="0" lvl="0" indent="-514350" algn="l" defTabSz="914400" rtl="0" eaLnBrk="1" fontAlgn="auto" latinLnBrk="0" hangingPunct="1">
              <a:lnSpc>
                <a:spcPct val="100000"/>
              </a:lnSpc>
              <a:spcBef>
                <a:spcPts val="0"/>
              </a:spcBef>
              <a:spcAft>
                <a:spcPts val="0"/>
              </a:spcAft>
              <a:buClrTx/>
              <a:buSzTx/>
              <a:buFontTx/>
              <a:buAutoNum type="arabicParenBoth" startAt="2"/>
              <a:tabLst/>
              <a:defRPr/>
            </a:pPr>
            <a:r>
              <a:rPr lang="zh-CN" altLang="en-US" sz="1200" b="1" dirty="0">
                <a:solidFill>
                  <a:srgbClr val="000000"/>
                </a:solidFill>
                <a:ea typeface="楷体" panose="02010609060101010101" pitchFamily="49" charset="-122"/>
              </a:rPr>
              <a:t>适应与集成。神经网络能够适应在线运行，并能同时进行定量和定性操作。神经网络的强适应和信息融合能力使得它能够同时输入大量不同的控制信号，解决输入信息间的互补和冗余问题，并实现信息集成和融合处理。这些特性特别适于复杂、大规模和多变量系统。</a:t>
            </a:r>
            <a:endParaRPr lang="en-US" altLang="zh-CN" sz="1200" b="1" dirty="0">
              <a:solidFill>
                <a:srgbClr val="000000"/>
              </a:solidFill>
              <a:ea typeface="楷体" panose="02010609060101010101" pitchFamily="49" charset="-122"/>
            </a:endParaRPr>
          </a:p>
          <a:p>
            <a:pPr marL="514350" marR="0" lvl="0" indent="-514350" algn="l" defTabSz="914400" rtl="0" eaLnBrk="1" fontAlgn="auto" latinLnBrk="0" hangingPunct="1">
              <a:lnSpc>
                <a:spcPct val="100000"/>
              </a:lnSpc>
              <a:spcBef>
                <a:spcPts val="0"/>
              </a:spcBef>
              <a:spcAft>
                <a:spcPts val="0"/>
              </a:spcAft>
              <a:buClrTx/>
              <a:buSzTx/>
              <a:buFontTx/>
              <a:buAutoNum type="arabicParenBoth" startAt="2"/>
              <a:tabLst/>
              <a:defRPr/>
            </a:pPr>
            <a:endParaRPr lang="en-US" altLang="zh-CN" sz="1200" b="1" dirty="0">
              <a:solidFill>
                <a:srgbClr val="000000"/>
              </a:solidFill>
              <a:ea typeface="楷体" panose="02010609060101010101" pitchFamily="49" charset="-122"/>
            </a:endParaRPr>
          </a:p>
          <a:p>
            <a:pPr marL="514350" marR="0" lvl="0" indent="-514350" algn="l" defTabSz="914400" rtl="0" eaLnBrk="1" fontAlgn="auto" latinLnBrk="0" hangingPunct="1">
              <a:lnSpc>
                <a:spcPct val="100000"/>
              </a:lnSpc>
              <a:spcBef>
                <a:spcPts val="0"/>
              </a:spcBef>
              <a:spcAft>
                <a:spcPts val="0"/>
              </a:spcAft>
              <a:buClrTx/>
              <a:buSzTx/>
              <a:buFontTx/>
              <a:buAutoNum type="arabicParenBoth" startAt="2"/>
              <a:tabLst/>
              <a:defRPr/>
            </a:pPr>
            <a:r>
              <a:rPr lang="zh-CN" altLang="en-US" sz="1200" b="1" dirty="0">
                <a:solidFill>
                  <a:srgbClr val="000000"/>
                </a:solidFill>
                <a:ea typeface="楷体" panose="02010609060101010101" pitchFamily="49" charset="-122"/>
              </a:rPr>
              <a:t>硬件实现。神经网络不仅能够通过软件而且可以借助硬件实现并行处理。近年来，一些超大规模集成电路实现硬件已经问世，而且可以从市场上购买到。这使得神经网络成为具有快速和大规模处理能力的网络。</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显然，神经网络由于其学习和适应、自组织、函数逼近和大规模并行处理等能力，因而具有用于智能系统的潜力。</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神经网络在模式识别、信号处理、系统辨识和优化等方面的应用，已有广泛研究。在控制领域，已经做出许多努力，把神经网络用于控制系统，处理控制系统的非线性和不确定性以及逼近系统的辨识函数等。</a:t>
            </a:r>
            <a:endParaRPr lang="en-US" altLang="zh-CN" sz="1200" b="1" dirty="0">
              <a:solidFill>
                <a:srgbClr val="000000"/>
              </a:solidFill>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12</a:t>
            </a:fld>
            <a:endParaRPr lang="zh-CN" altLang="en-US"/>
          </a:p>
        </p:txBody>
      </p:sp>
    </p:spTree>
    <p:extLst>
      <p:ext uri="{BB962C8B-B14F-4D97-AF65-F5344CB8AC3E}">
        <p14:creationId xmlns:p14="http://schemas.microsoft.com/office/powerpoint/2010/main" val="3558396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楷体" panose="02010609060101010101" pitchFamily="49" charset="-122"/>
                <a:ea typeface="楷体" panose="02010609060101010101" pitchFamily="49" charset="-122"/>
              </a:rPr>
              <a:t>每个神经元都包括三个主要部分：细胞核、树突和轴突。树突的作用是向四方收集由其他神经细胞传来的信息，轴突的功能是传出从细胞体送来的信息。每个神经细胞所产生和传递的基本信息是兴奋或抑制。在两个神经细胞之间的相互连接触点称为突触。 </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6560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30377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该神经元单元由多个输入</a:t>
                </a:r>
                <a:r>
                  <a:rPr lang="en-US" altLang="zh-CN" sz="1200" b="1" dirty="0" err="1">
                    <a:solidFill>
                      <a:srgbClr val="000000"/>
                    </a:solidFill>
                    <a:ea typeface="楷体" panose="02010609060101010101" pitchFamily="49" charset="-122"/>
                  </a:rPr>
                  <a:t>x_i</a:t>
                </a:r>
                <a:r>
                  <a:rPr lang="en-US" altLang="zh-CN" sz="1200" b="1" dirty="0">
                    <a:solidFill>
                      <a:srgbClr val="000000"/>
                    </a:solidFill>
                    <a:ea typeface="楷体" panose="02010609060101010101" pitchFamily="49" charset="-122"/>
                  </a:rPr>
                  <a:t>, </a:t>
                </a:r>
                <a:r>
                  <a:rPr lang="en-US" altLang="zh-CN" sz="1200" b="1" dirty="0" err="1">
                    <a:solidFill>
                      <a:srgbClr val="000000"/>
                    </a:solidFill>
                    <a:ea typeface="楷体" panose="02010609060101010101" pitchFamily="49" charset="-122"/>
                  </a:rPr>
                  <a:t>i</a:t>
                </a:r>
                <a:r>
                  <a:rPr lang="en-US" altLang="zh-CN" sz="1200" b="1" dirty="0">
                    <a:solidFill>
                      <a:srgbClr val="000000"/>
                    </a:solidFill>
                    <a:ea typeface="楷体" panose="02010609060101010101" pitchFamily="49" charset="-122"/>
                  </a:rPr>
                  <a:t>=1,2…,n</a:t>
                </a:r>
                <a:r>
                  <a:rPr lang="zh-CN" altLang="en-US" sz="1200" b="1" dirty="0">
                    <a:solidFill>
                      <a:srgbClr val="000000"/>
                    </a:solidFill>
                    <a:ea typeface="楷体" panose="02010609060101010101" pitchFamily="49" charset="-122"/>
                  </a:rPr>
                  <a:t>和一个输出</a:t>
                </a:r>
                <a:r>
                  <a:rPr lang="en-US" altLang="zh-CN" sz="1200" b="1" dirty="0">
                    <a:solidFill>
                      <a:srgbClr val="000000"/>
                    </a:solidFill>
                    <a:ea typeface="楷体" panose="02010609060101010101" pitchFamily="49" charset="-122"/>
                  </a:rPr>
                  <a:t>y</a:t>
                </a:r>
                <a:r>
                  <a:rPr lang="zh-CN" altLang="en-US" sz="1200" b="1" dirty="0">
                    <a:solidFill>
                      <a:srgbClr val="000000"/>
                    </a:solidFill>
                    <a:ea typeface="楷体" panose="02010609060101010101" pitchFamily="49" charset="-122"/>
                  </a:rPr>
                  <a:t>组成。中间状态由输入信号的权和表示。输入</a:t>
                </a:r>
                <a:r>
                  <a:rPr lang="en-US" altLang="zh-CN" sz="1200" b="1" dirty="0" err="1">
                    <a:solidFill>
                      <a:srgbClr val="000000"/>
                    </a:solidFill>
                    <a:ea typeface="楷体" panose="02010609060101010101" pitchFamily="49" charset="-122"/>
                  </a:rPr>
                  <a:t>y_j</a:t>
                </a:r>
                <a:r>
                  <a:rPr lang="en-US" altLang="zh-CN" sz="1200" b="1" dirty="0">
                    <a:solidFill>
                      <a:srgbClr val="000000"/>
                    </a:solidFill>
                    <a:ea typeface="楷体" panose="02010609060101010101" pitchFamily="49" charset="-122"/>
                  </a:rPr>
                  <a:t>(t)</a:t>
                </a:r>
                <a:r>
                  <a:rPr lang="zh-CN" altLang="en-US" sz="1200" b="1" dirty="0">
                    <a:solidFill>
                      <a:srgbClr val="000000"/>
                    </a:solidFill>
                    <a:ea typeface="楷体" panose="02010609060101010101" pitchFamily="49" charset="-122"/>
                  </a:rPr>
                  <a:t>如上式表示。</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人工神经元与生物神经元相似。也具有生物神经元的六个基本特性。人工神经元模拟生物神经元的一阶特性</a:t>
                </a:r>
                <a:r>
                  <a:rPr lang="en-US" altLang="zh-CN" dirty="0" smtClean="0"/>
                  <a:t>,</a:t>
                </a:r>
                <a:r>
                  <a:rPr lang="zh-CN" altLang="en-US" dirty="0" smtClean="0"/>
                  <a:t>，这个模型被称为</a:t>
                </a:r>
                <a:r>
                  <a:rPr lang="en-US" altLang="zh-CN" dirty="0" smtClean="0"/>
                  <a:t>MP</a:t>
                </a:r>
                <a:r>
                  <a:rPr lang="zh-CN" altLang="en-US" dirty="0" smtClean="0"/>
                  <a:t>模型。</a:t>
                </a:r>
                <a:endParaRPr lang="en-US" altLang="zh-CN" dirty="0" smtClean="0"/>
              </a:p>
              <a:p>
                <a:r>
                  <a:rPr lang="en-US" altLang="zh-CN" dirty="0" smtClean="0"/>
                  <a:t>MP</a:t>
                </a:r>
                <a:r>
                  <a:rPr lang="zh-CN" altLang="en-US" dirty="0" smtClean="0"/>
                  <a:t>模型是一个多输入单输出的非线性元件</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连接机制结构的</a:t>
                </a:r>
                <a:r>
                  <a:rPr lang="zh-CN" altLang="en-US" sz="1200" b="0" dirty="0">
                    <a:solidFill>
                      <a:srgbClr val="FF0000"/>
                    </a:solidFill>
                    <a:ea typeface="楷体" panose="02010609060101010101" pitchFamily="49" charset="-122"/>
                  </a:rPr>
                  <a:t>基本处理单元</a:t>
                </a:r>
                <a:r>
                  <a:rPr lang="zh-CN" altLang="en-US" sz="1200" b="1" dirty="0">
                    <a:solidFill>
                      <a:srgbClr val="000000"/>
                    </a:solidFill>
                    <a:ea typeface="楷体" panose="02010609060101010101" pitchFamily="49" charset="-122"/>
                  </a:rPr>
                  <a:t>与神经生理学类比往往称为神经元。每个构造起网络的神经元模型模拟一个生物神经元。</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该神经元单元由多个输入</a:t>
                </a:r>
                <a:r>
                  <a:rPr lang="en-US" altLang="zh-CN" sz="1200" b="1" dirty="0" err="1">
                    <a:solidFill>
                      <a:srgbClr val="000000"/>
                    </a:solidFill>
                    <a:ea typeface="楷体" panose="02010609060101010101" pitchFamily="49" charset="-122"/>
                  </a:rPr>
                  <a:t>x_i</a:t>
                </a:r>
                <a:r>
                  <a:rPr lang="en-US" altLang="zh-CN" sz="1200" b="1" dirty="0">
                    <a:solidFill>
                      <a:srgbClr val="000000"/>
                    </a:solidFill>
                    <a:ea typeface="楷体" panose="02010609060101010101" pitchFamily="49" charset="-122"/>
                  </a:rPr>
                  <a:t>, </a:t>
                </a:r>
                <a:r>
                  <a:rPr lang="en-US" altLang="zh-CN" sz="1200" b="1" dirty="0" err="1">
                    <a:solidFill>
                      <a:srgbClr val="000000"/>
                    </a:solidFill>
                    <a:ea typeface="楷体" panose="02010609060101010101" pitchFamily="49" charset="-122"/>
                  </a:rPr>
                  <a:t>i</a:t>
                </a:r>
                <a:r>
                  <a:rPr lang="en-US" altLang="zh-CN" sz="1200" b="1" dirty="0">
                    <a:solidFill>
                      <a:srgbClr val="000000"/>
                    </a:solidFill>
                    <a:ea typeface="楷体" panose="02010609060101010101" pitchFamily="49" charset="-122"/>
                  </a:rPr>
                  <a:t>=1,2…,n</a:t>
                </a:r>
                <a:r>
                  <a:rPr lang="zh-CN" altLang="en-US" sz="1200" b="1" dirty="0">
                    <a:solidFill>
                      <a:srgbClr val="000000"/>
                    </a:solidFill>
                    <a:ea typeface="楷体" panose="02010609060101010101" pitchFamily="49" charset="-122"/>
                  </a:rPr>
                  <a:t>和一个输出</a:t>
                </a:r>
                <a:r>
                  <a:rPr lang="en-US" altLang="zh-CN" sz="1200" b="1" dirty="0">
                    <a:solidFill>
                      <a:srgbClr val="000000"/>
                    </a:solidFill>
                    <a:ea typeface="楷体" panose="02010609060101010101" pitchFamily="49" charset="-122"/>
                  </a:rPr>
                  <a:t>y</a:t>
                </a:r>
                <a:r>
                  <a:rPr lang="zh-CN" altLang="en-US" sz="1200" b="1" dirty="0">
                    <a:solidFill>
                      <a:srgbClr val="000000"/>
                    </a:solidFill>
                    <a:ea typeface="楷体" panose="02010609060101010101" pitchFamily="49" charset="-122"/>
                  </a:rPr>
                  <a:t>组成。中间状态由输入信号的权和表示。输入</a:t>
                </a:r>
                <a:r>
                  <a:rPr lang="en-US" altLang="zh-CN" sz="1200" b="1" dirty="0" err="1">
                    <a:solidFill>
                      <a:srgbClr val="000000"/>
                    </a:solidFill>
                    <a:ea typeface="楷体" panose="02010609060101010101" pitchFamily="49" charset="-122"/>
                  </a:rPr>
                  <a:t>y_j</a:t>
                </a:r>
                <a:r>
                  <a:rPr lang="en-US" altLang="zh-CN" sz="1200" b="1" dirty="0">
                    <a:solidFill>
                      <a:srgbClr val="000000"/>
                    </a:solidFill>
                    <a:ea typeface="楷体" panose="02010609060101010101" pitchFamily="49" charset="-122"/>
                  </a:rPr>
                  <a:t>(t)</a:t>
                </a:r>
                <a:r>
                  <a:rPr lang="zh-CN" altLang="en-US" sz="1200" b="1" dirty="0">
                    <a:solidFill>
                      <a:srgbClr val="000000"/>
                    </a:solidFill>
                    <a:ea typeface="楷体" panose="02010609060101010101" pitchFamily="49" charset="-122"/>
                  </a:rPr>
                  <a:t>如上式表示</a:t>
                </a:r>
                <a:r>
                  <a:rPr lang="zh-CN" altLang="en-US" sz="1200" b="1" dirty="0" smtClean="0">
                    <a:solidFill>
                      <a:srgbClr val="000000"/>
                    </a:solidFill>
                    <a:ea typeface="楷体" panose="02010609060101010101" pitchFamily="49" charset="-122"/>
                  </a:rPr>
                  <a:t>。</a:t>
                </a:r>
                <a:endParaRPr lang="en-US" altLang="zh-CN" sz="1200" b="1" dirty="0" smtClean="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smtClean="0">
                  <a:solidFill>
                    <a:srgbClr val="000000"/>
                  </a:solidFill>
                  <a:ea typeface="楷体" panose="02010609060101010101" pitchFamily="49" charset="-122"/>
                </a:endParaRPr>
              </a:p>
              <a:p>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smtClean="0">
                    <a:ln>
                      <a:noFill/>
                    </a:ln>
                    <a:solidFill>
                      <a:srgbClr val="FF0000"/>
                    </a:solidFill>
                    <a:effectLst/>
                    <a:uLnTx/>
                    <a:uFillTx/>
                    <a:latin typeface="+mn-lt"/>
                    <a:ea typeface="+mn-ea"/>
                    <a:cs typeface="+mn-cs"/>
                  </a:rPr>
                  <a:t>一组</a:t>
                </a:r>
                <a:r>
                  <a:rPr kumimoji="0" lang="zh-CN" altLang="en-US" sz="1200" b="0" i="0" u="none" strike="noStrike" kern="1200" cap="none" spc="0" normalizeH="0" baseline="0" noProof="0" dirty="0" smtClean="0">
                    <a:ln>
                      <a:noFill/>
                    </a:ln>
                    <a:solidFill>
                      <a:srgbClr val="FF0000"/>
                    </a:solidFill>
                    <a:effectLst/>
                    <a:uLnTx/>
                    <a:uFillTx/>
                    <a:latin typeface="+mn-lt"/>
                    <a:ea typeface="+mn-ea"/>
                    <a:cs typeface="+mn-cs"/>
                  </a:rPr>
                  <a:t>连接 </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        连接权值，突触连接强度</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a:t>权值</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&gt;0 </a:t>
                </a:r>
                <a: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a:t>激活@权值</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&lt;0 </a:t>
                </a:r>
                <a:r>
                  <a:rPr kumimoji="0" lang="zh-CN" altLang="en-US" sz="1200" b="0" i="0" u="none" strike="noStrike" kern="1200" cap="none" spc="0" normalizeH="0" baseline="0" noProof="0">
                    <a:ln>
                      <a:noFill/>
                    </a:ln>
                    <a:solidFill>
                      <a:prstClr val="black"/>
                    </a:solidFill>
                    <a:effectLst/>
                    <a:uLnTx/>
                    <a:uFillTx/>
                    <a:latin typeface="Cambria Math" panose="02040503050406030204" pitchFamily="18" charset="0"/>
                    <a:cs typeface="+mn-cs"/>
                  </a:rPr>
                  <a:t>抑制)┤</a:t>
                </a:r>
                <a:endParaRPr kumimoji="0" lang="en-US" altLang="zh-CN"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0000"/>
                    </a:solidFill>
                    <a:effectLst/>
                    <a:uLnTx/>
                    <a:uFillTx/>
                    <a:latin typeface="+mn-lt"/>
                    <a:ea typeface="+mn-ea"/>
                    <a:cs typeface="+mn-cs"/>
                  </a:rPr>
                  <a:t>一</a:t>
                </a:r>
                <a:r>
                  <a:rPr kumimoji="0" lang="zh-CN" altLang="en-US" sz="1200" b="0" i="0" u="none" strike="noStrike" kern="1200" cap="none" spc="0" normalizeH="0" baseline="0" noProof="0" dirty="0" smtClean="0">
                    <a:ln>
                      <a:noFill/>
                    </a:ln>
                    <a:solidFill>
                      <a:srgbClr val="FF0000"/>
                    </a:solidFill>
                    <a:effectLst/>
                    <a:uLnTx/>
                    <a:uFillTx/>
                    <a:latin typeface="+mn-lt"/>
                    <a:ea typeface="+mn-ea"/>
                    <a:cs typeface="+mn-cs"/>
                  </a:rPr>
                  <a:t>个加法器      </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输入信号关于神经元突触的线性加权</a:t>
                </a:r>
                <a:endParaRPr kumimoji="0" lang="en-US" altLang="zh-CN"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0000"/>
                    </a:solidFill>
                    <a:effectLst/>
                    <a:uLnTx/>
                    <a:uFillTx/>
                    <a:latin typeface="+mn-lt"/>
                    <a:ea typeface="+mn-ea"/>
                    <a:cs typeface="+mn-cs"/>
                  </a:rPr>
                  <a:t>一</a:t>
                </a:r>
                <a:r>
                  <a:rPr kumimoji="0" lang="zh-CN" altLang="en-US" sz="1200" b="0" i="0" u="none" strike="noStrike" kern="1200" cap="none" spc="0" normalizeH="0" baseline="0" noProof="0" dirty="0" smtClean="0">
                    <a:ln>
                      <a:noFill/>
                    </a:ln>
                    <a:solidFill>
                      <a:srgbClr val="FF0000"/>
                    </a:solidFill>
                    <a:effectLst/>
                    <a:uLnTx/>
                    <a:uFillTx/>
                    <a:latin typeface="+mn-lt"/>
                    <a:ea typeface="+mn-ea"/>
                    <a:cs typeface="+mn-cs"/>
                  </a:rPr>
                  <a:t>个激励函数  </a:t>
                </a:r>
                <a:r>
                  <a:rPr kumimoji="0" lang="zh-CN" altLang="en-US" sz="1200" b="0" i="0" u="none" strike="noStrike" kern="1200" cap="none" spc="0" normalizeH="0" baseline="0" noProof="0" dirty="0" smtClean="0">
                    <a:ln>
                      <a:noFill/>
                    </a:ln>
                    <a:solidFill>
                      <a:prstClr val="black"/>
                    </a:solidFill>
                    <a:effectLst/>
                    <a:uLnTx/>
                    <a:uFillTx/>
                    <a:latin typeface="+mn-lt"/>
                    <a:ea typeface="+mn-ea"/>
                    <a:cs typeface="+mn-cs"/>
                  </a:rPr>
                  <a:t>将神经元的输出信号限制在有限范围内</a:t>
                </a:r>
                <a:endParaRPr kumimoji="0" lang="zh-CN" altLang="en-US" sz="1200" b="0" i="0" u="none" strike="noStrike" kern="1200" cap="none" spc="0" normalizeH="0" baseline="0" noProof="0" dirty="0">
                  <a:ln>
                    <a:noFill/>
                  </a:ln>
                  <a:solidFill>
                    <a:prstClr val="black"/>
                  </a:solidFill>
                  <a:effectLst/>
                  <a:uLnTx/>
                  <a:uFillTx/>
                  <a:latin typeface="+mn-lt"/>
                  <a:ea typeface="+mn-ea"/>
                  <a:cs typeface="+mn-cs"/>
                </a:endParaRP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AA010BBB-6439-4E86-954B-826F3FA2D366}" type="slidenum">
              <a:rPr lang="zh-CN" altLang="en-US" smtClean="0"/>
              <a:t>16</a:t>
            </a:fld>
            <a:endParaRPr lang="zh-CN" altLang="en-US"/>
          </a:p>
        </p:txBody>
      </p:sp>
    </p:spTree>
    <p:extLst>
      <p:ext uri="{BB962C8B-B14F-4D97-AF65-F5344CB8AC3E}">
        <p14:creationId xmlns:p14="http://schemas.microsoft.com/office/powerpoint/2010/main" val="200654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solidFill>
                <a:latin typeface="楷体_GB2312" pitchFamily="49" charset="-122"/>
                <a:ea typeface="楷体_GB2312" pitchFamily="49" charset="-122"/>
                <a:cs typeface="Times New Roman" panose="02020603050405020304" pitchFamily="18" charset="0"/>
              </a:rPr>
              <a:t>传递函数</a:t>
            </a:r>
            <a:r>
              <a:rPr lang="en-US" altLang="zh-CN" sz="1200" dirty="0">
                <a:solidFill>
                  <a:schemeClr val="tx1"/>
                </a:solidFill>
                <a:latin typeface="楷体_GB2312" pitchFamily="49" charset="-122"/>
                <a:ea typeface="楷体_GB2312" pitchFamily="49" charset="-122"/>
                <a:cs typeface="Times New Roman" panose="02020603050405020304" pitchFamily="18" charset="0"/>
              </a:rPr>
              <a:t> (</a:t>
            </a:r>
            <a:r>
              <a:rPr lang="zh-CN" altLang="en-US" sz="1200" dirty="0">
                <a:solidFill>
                  <a:schemeClr val="tx1"/>
                </a:solidFill>
                <a:latin typeface="楷体_GB2312" pitchFamily="49" charset="-122"/>
                <a:ea typeface="楷体_GB2312" pitchFamily="49" charset="-122"/>
                <a:cs typeface="Times New Roman" panose="02020603050405020304" pitchFamily="18" charset="0"/>
              </a:rPr>
              <a:t>转移函数、激励</a:t>
            </a:r>
            <a:r>
              <a:rPr lang="en-US" altLang="zh-CN" sz="1200" dirty="0">
                <a:solidFill>
                  <a:schemeClr val="tx1"/>
                </a:solidFill>
                <a:latin typeface="楷体_GB2312" pitchFamily="49" charset="-122"/>
                <a:ea typeface="楷体_GB2312" pitchFamily="49" charset="-122"/>
                <a:cs typeface="Times New Roman" panose="02020603050405020304" pitchFamily="18" charset="0"/>
              </a:rPr>
              <a:t>(</a:t>
            </a:r>
            <a:r>
              <a:rPr lang="zh-CN" altLang="en-US" sz="1200" dirty="0">
                <a:solidFill>
                  <a:schemeClr val="tx1"/>
                </a:solidFill>
                <a:latin typeface="楷体_GB2312" pitchFamily="49" charset="-122"/>
                <a:ea typeface="楷体_GB2312" pitchFamily="49" charset="-122"/>
                <a:cs typeface="Times New Roman" panose="02020603050405020304" pitchFamily="18" charset="0"/>
              </a:rPr>
              <a:t>激活</a:t>
            </a:r>
            <a:r>
              <a:rPr lang="en-US" altLang="zh-CN" sz="1200" dirty="0">
                <a:solidFill>
                  <a:schemeClr val="tx1"/>
                </a:solidFill>
                <a:latin typeface="楷体_GB2312" pitchFamily="49" charset="-122"/>
                <a:ea typeface="楷体_GB2312" pitchFamily="49" charset="-122"/>
                <a:cs typeface="Times New Roman" panose="02020603050405020304" pitchFamily="18" charset="0"/>
              </a:rPr>
              <a:t>)</a:t>
            </a:r>
            <a:r>
              <a:rPr lang="zh-CN" altLang="en-US" sz="1200" dirty="0">
                <a:solidFill>
                  <a:schemeClr val="tx1"/>
                </a:solidFill>
                <a:latin typeface="楷体_GB2312" pitchFamily="49" charset="-122"/>
                <a:ea typeface="楷体_GB2312" pitchFamily="49" charset="-122"/>
                <a:cs typeface="Times New Roman" panose="02020603050405020304" pitchFamily="18" charset="0"/>
              </a:rPr>
              <a:t>函数、传输函数、输出函数、限幅函数</a:t>
            </a:r>
            <a:r>
              <a:rPr lang="en-US" altLang="zh-CN" sz="1200" dirty="0">
                <a:solidFill>
                  <a:schemeClr val="tx1"/>
                </a:solidFill>
                <a:latin typeface="楷体_GB2312" pitchFamily="49" charset="-122"/>
                <a:ea typeface="楷体_GB2312" pitchFamily="49" charset="-122"/>
                <a:cs typeface="Times New Roman" panose="02020603050405020304" pitchFamily="18" charset="0"/>
              </a:rPr>
              <a:t>)</a:t>
            </a:r>
          </a:p>
          <a:p>
            <a:endParaRPr lang="en-US" altLang="zh-CN" dirty="0"/>
          </a:p>
          <a:p>
            <a:r>
              <a:rPr lang="zh-CN" altLang="en-US" dirty="0"/>
              <a:t>传递函数，将可能的无限域变换到指定的有限范围的输出。</a:t>
            </a:r>
          </a:p>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17</a:t>
            </a:fld>
            <a:endParaRPr lang="zh-CN" altLang="en-US"/>
          </a:p>
        </p:txBody>
      </p:sp>
    </p:spTree>
    <p:extLst>
      <p:ext uri="{BB962C8B-B14F-4D97-AF65-F5344CB8AC3E}">
        <p14:creationId xmlns:p14="http://schemas.microsoft.com/office/powerpoint/2010/main" val="1415499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chemeClr val="tx1"/>
                </a:solidFill>
                <a:latin typeface="Times New Roman" panose="02020603050405020304" pitchFamily="18" charset="0"/>
                <a:ea typeface="+mn-ea"/>
                <a:cs typeface="Times New Roman" panose="02020603050405020304" pitchFamily="18" charset="0"/>
              </a:rPr>
              <a:t>人工神经网络的结构基本上分为两类，即前馈网络和递归</a:t>
            </a:r>
            <a:r>
              <a:rPr lang="en-US" altLang="zh-CN" sz="1200" b="1" dirty="0">
                <a:solidFill>
                  <a:schemeClr val="tx1"/>
                </a:solidFill>
                <a:latin typeface="Times New Roman" panose="02020603050405020304" pitchFamily="18" charset="0"/>
                <a:ea typeface="+mn-ea"/>
                <a:cs typeface="Times New Roman" panose="02020603050405020304" pitchFamily="18" charset="0"/>
              </a:rPr>
              <a:t>(</a:t>
            </a:r>
            <a:r>
              <a:rPr lang="zh-CN" altLang="en-US" sz="1200" b="1" dirty="0">
                <a:solidFill>
                  <a:schemeClr val="tx1"/>
                </a:solidFill>
                <a:latin typeface="Times New Roman" panose="02020603050405020304" pitchFamily="18" charset="0"/>
                <a:ea typeface="+mn-ea"/>
                <a:cs typeface="Times New Roman" panose="02020603050405020304" pitchFamily="18" charset="0"/>
              </a:rPr>
              <a:t>反馈</a:t>
            </a:r>
            <a:r>
              <a:rPr lang="en-US" altLang="zh-CN" sz="1200" b="1" dirty="0">
                <a:solidFill>
                  <a:schemeClr val="tx1"/>
                </a:solidFill>
                <a:latin typeface="Times New Roman" panose="02020603050405020304" pitchFamily="18" charset="0"/>
                <a:ea typeface="+mn-ea"/>
                <a:cs typeface="Times New Roman" panose="02020603050405020304" pitchFamily="18" charset="0"/>
              </a:rPr>
              <a:t>)</a:t>
            </a:r>
            <a:r>
              <a:rPr lang="zh-CN" altLang="en-US" sz="1200" b="1" dirty="0">
                <a:solidFill>
                  <a:schemeClr val="tx1"/>
                </a:solidFill>
                <a:latin typeface="Times New Roman" panose="02020603050405020304" pitchFamily="18" charset="0"/>
                <a:ea typeface="+mn-ea"/>
                <a:cs typeface="Times New Roman" panose="02020603050405020304" pitchFamily="18" charset="0"/>
              </a:rPr>
              <a:t>网络：</a:t>
            </a:r>
            <a:endParaRPr lang="en-US" altLang="zh-CN" sz="1200" b="1" dirty="0">
              <a:solidFill>
                <a:schemeClr val="tx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ea typeface="楷体" panose="02010609060101010101" pitchFamily="49" charset="-122"/>
              </a:rPr>
              <a:t>(1)</a:t>
            </a:r>
            <a:r>
              <a:rPr lang="zh-CN" altLang="en-US" sz="1200" b="1" dirty="0">
                <a:solidFill>
                  <a:srgbClr val="000000"/>
                </a:solidFill>
                <a:ea typeface="楷体" panose="02010609060101010101" pitchFamily="49" charset="-122"/>
              </a:rPr>
              <a:t>前馈网络</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前馈网络具有递阶分层结构，由一些同层神经元间不存在互联的层级组成。从输入层至输出层的信号通过单向连接流通；神经元从一层连接至下一层，不存在同层神经元间的连接。图</a:t>
            </a:r>
            <a:r>
              <a:rPr lang="en-US" altLang="zh-CN" sz="1200" b="1" dirty="0">
                <a:solidFill>
                  <a:srgbClr val="000000"/>
                </a:solidFill>
                <a:ea typeface="楷体" panose="02010609060101010101" pitchFamily="49" charset="-122"/>
              </a:rPr>
              <a:t>(a)</a:t>
            </a:r>
            <a:r>
              <a:rPr lang="zh-CN" altLang="en-US" sz="1200" b="1" dirty="0">
                <a:solidFill>
                  <a:srgbClr val="000000"/>
                </a:solidFill>
                <a:ea typeface="楷体" panose="02010609060101010101" pitchFamily="49" charset="-122"/>
              </a:rPr>
              <a:t>中，实线指明实际信号流通，虚线表示反向传播。</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前馈网络的例子有多层感知器</a:t>
            </a:r>
            <a:r>
              <a:rPr lang="en-US" altLang="zh-CN" sz="1200" b="1" dirty="0">
                <a:solidFill>
                  <a:srgbClr val="000000"/>
                </a:solidFill>
                <a:ea typeface="楷体" panose="02010609060101010101" pitchFamily="49" charset="-122"/>
              </a:rPr>
              <a:t>(MLP)</a:t>
            </a:r>
            <a:r>
              <a:rPr lang="zh-CN" altLang="en-US" sz="1200" b="1" dirty="0">
                <a:solidFill>
                  <a:srgbClr val="000000"/>
                </a:solidFill>
                <a:ea typeface="楷体" panose="02010609060101010101" pitchFamily="49" charset="-122"/>
              </a:rPr>
              <a:t>、学习矢量量化</a:t>
            </a:r>
            <a:r>
              <a:rPr lang="en-US" altLang="zh-CN" sz="1200" b="1" dirty="0">
                <a:solidFill>
                  <a:srgbClr val="000000"/>
                </a:solidFill>
                <a:ea typeface="楷体" panose="02010609060101010101" pitchFamily="49" charset="-122"/>
              </a:rPr>
              <a:t>(LVQ)</a:t>
            </a:r>
            <a:r>
              <a:rPr lang="zh-CN" altLang="en-US" sz="1200" b="1" dirty="0">
                <a:solidFill>
                  <a:srgbClr val="000000"/>
                </a:solidFill>
                <a:ea typeface="楷体" panose="02010609060101010101" pitchFamily="49" charset="-122"/>
              </a:rPr>
              <a:t>网络、小脑模型连接控制</a:t>
            </a:r>
            <a:r>
              <a:rPr lang="en-US" altLang="zh-CN" sz="1200" b="1" dirty="0">
                <a:solidFill>
                  <a:srgbClr val="000000"/>
                </a:solidFill>
                <a:ea typeface="楷体" panose="02010609060101010101" pitchFamily="49" charset="-122"/>
              </a:rPr>
              <a:t>(CMAC)</a:t>
            </a:r>
            <a:r>
              <a:rPr lang="zh-CN" altLang="en-US" sz="1200" b="1" dirty="0">
                <a:solidFill>
                  <a:srgbClr val="000000"/>
                </a:solidFill>
                <a:ea typeface="楷体" panose="02010609060101010101" pitchFamily="49" charset="-122"/>
              </a:rPr>
              <a:t>网络和数据处理方法</a:t>
            </a:r>
            <a:r>
              <a:rPr lang="en-US" altLang="zh-CN" sz="1200" b="1" dirty="0">
                <a:solidFill>
                  <a:srgbClr val="000000"/>
                </a:solidFill>
                <a:ea typeface="楷体" panose="02010609060101010101" pitchFamily="49" charset="-122"/>
              </a:rPr>
              <a:t>(CMDH)</a:t>
            </a:r>
            <a:r>
              <a:rPr lang="zh-CN" altLang="en-US" sz="1200" b="1" dirty="0">
                <a:solidFill>
                  <a:srgbClr val="000000"/>
                </a:solidFill>
                <a:ea typeface="楷体" panose="02010609060101010101" pitchFamily="49" charset="-122"/>
              </a:rPr>
              <a:t>网络等。</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ea typeface="楷体" panose="02010609060101010101" pitchFamily="49" charset="-122"/>
              </a:rPr>
              <a:t>(2)</a:t>
            </a:r>
            <a:r>
              <a:rPr lang="zh-CN" altLang="en-US" sz="1200" b="1" dirty="0">
                <a:solidFill>
                  <a:srgbClr val="000000"/>
                </a:solidFill>
                <a:ea typeface="楷体" panose="02010609060101010101" pitchFamily="49" charset="-122"/>
              </a:rPr>
              <a:t>递归网络</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在递归网络中，多个神经元互连以组织一个互连神经网络。有些神经元的输出被反馈至同层或前层神经元。因此信号能从正向和反向流通。</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ea typeface="楷体" panose="02010609060101010101" pitchFamily="49" charset="-122"/>
              </a:rPr>
              <a:t>Hopfield</a:t>
            </a:r>
            <a:r>
              <a:rPr lang="zh-CN" altLang="en-US" sz="1200" b="1" dirty="0">
                <a:solidFill>
                  <a:srgbClr val="000000"/>
                </a:solidFill>
                <a:ea typeface="楷体" panose="02010609060101010101" pitchFamily="49" charset="-122"/>
              </a:rPr>
              <a:t>网络、</a:t>
            </a:r>
            <a:r>
              <a:rPr lang="en-US" altLang="zh-CN" sz="1200" b="1" dirty="0" err="1">
                <a:solidFill>
                  <a:srgbClr val="000000"/>
                </a:solidFill>
                <a:ea typeface="楷体" panose="02010609060101010101" pitchFamily="49" charset="-122"/>
              </a:rPr>
              <a:t>Elmman</a:t>
            </a:r>
            <a:r>
              <a:rPr lang="zh-CN" altLang="en-US" sz="1200" b="1" dirty="0">
                <a:solidFill>
                  <a:srgbClr val="000000"/>
                </a:solidFill>
                <a:ea typeface="楷体" panose="02010609060101010101" pitchFamily="49" charset="-122"/>
              </a:rPr>
              <a:t>网络和</a:t>
            </a:r>
            <a:r>
              <a:rPr lang="en-US" altLang="zh-CN" sz="1200" b="1" dirty="0">
                <a:solidFill>
                  <a:srgbClr val="000000"/>
                </a:solidFill>
                <a:ea typeface="楷体" panose="02010609060101010101" pitchFamily="49" charset="-122"/>
              </a:rPr>
              <a:t>Jordan</a:t>
            </a:r>
            <a:r>
              <a:rPr lang="zh-CN" altLang="en-US" sz="1200" b="1" dirty="0">
                <a:solidFill>
                  <a:srgbClr val="000000"/>
                </a:solidFill>
                <a:ea typeface="楷体" panose="02010609060101010101" pitchFamily="49" charset="-122"/>
              </a:rPr>
              <a:t>网络是递归网络中具有代表性的例子。</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0000"/>
                </a:solidFill>
                <a:ea typeface="楷体" panose="02010609060101010101" pitchFamily="49" charset="-122"/>
              </a:rPr>
              <a:t>图</a:t>
            </a:r>
            <a:r>
              <a:rPr lang="en-US" altLang="zh-CN" sz="1200" b="1" dirty="0">
                <a:solidFill>
                  <a:srgbClr val="000000"/>
                </a:solidFill>
                <a:ea typeface="楷体" panose="02010609060101010101" pitchFamily="49" charset="-122"/>
              </a:rPr>
              <a:t>(b)</a:t>
            </a:r>
            <a:r>
              <a:rPr lang="zh-CN" altLang="en-US" sz="1200" b="1" dirty="0">
                <a:solidFill>
                  <a:srgbClr val="000000"/>
                </a:solidFill>
                <a:ea typeface="楷体" panose="02010609060101010101" pitchFamily="49" charset="-122"/>
              </a:rPr>
              <a:t>中， </a:t>
            </a:r>
            <a:r>
              <a:rPr lang="en-US" altLang="zh-CN" sz="1200" b="1" dirty="0" err="1">
                <a:solidFill>
                  <a:srgbClr val="000000"/>
                </a:solidFill>
                <a:ea typeface="楷体" panose="02010609060101010101" pitchFamily="49" charset="-122"/>
              </a:rPr>
              <a:t>V_i</a:t>
            </a:r>
            <a:r>
              <a:rPr lang="zh-CN" altLang="en-US" sz="1200" b="1" dirty="0">
                <a:solidFill>
                  <a:srgbClr val="000000"/>
                </a:solidFill>
                <a:ea typeface="楷体" panose="02010609060101010101" pitchFamily="49" charset="-122"/>
              </a:rPr>
              <a:t>表示节点的状态，</a:t>
            </a:r>
            <a:r>
              <a:rPr lang="en-US" altLang="zh-CN" sz="1200" b="1" dirty="0" err="1">
                <a:solidFill>
                  <a:srgbClr val="000000"/>
                </a:solidFill>
                <a:ea typeface="楷体" panose="02010609060101010101" pitchFamily="49" charset="-122"/>
              </a:rPr>
              <a:t>x_i</a:t>
            </a:r>
            <a:r>
              <a:rPr lang="zh-CN" altLang="en-US" sz="1200" b="1" dirty="0">
                <a:solidFill>
                  <a:srgbClr val="000000"/>
                </a:solidFill>
                <a:ea typeface="楷体" panose="02010609060101010101" pitchFamily="49" charset="-122"/>
              </a:rPr>
              <a:t>为节点的输入（初始）值， </a:t>
            </a:r>
            <a:r>
              <a:rPr lang="en-US" altLang="zh-CN" sz="1200" b="1" dirty="0" err="1">
                <a:solidFill>
                  <a:srgbClr val="000000"/>
                </a:solidFill>
                <a:ea typeface="楷体" panose="02010609060101010101" pitchFamily="49" charset="-122"/>
              </a:rPr>
              <a:t>x_i</a:t>
            </a:r>
            <a:r>
              <a:rPr lang="en-US" altLang="zh-CN" sz="1200" b="1" dirty="0">
                <a:solidFill>
                  <a:srgbClr val="000000"/>
                </a:solidFill>
                <a:ea typeface="楷体" panose="02010609060101010101" pitchFamily="49" charset="-122"/>
              </a:rPr>
              <a:t>^’</a:t>
            </a:r>
            <a:r>
              <a:rPr lang="zh-CN" altLang="en-US" sz="1200" b="1" dirty="0">
                <a:solidFill>
                  <a:srgbClr val="000000"/>
                </a:solidFill>
                <a:ea typeface="楷体" panose="02010609060101010101" pitchFamily="49" charset="-122"/>
              </a:rPr>
              <a:t>为收敛后的输出值， </a:t>
            </a:r>
            <a:r>
              <a:rPr lang="en-US" altLang="zh-CN" sz="1200" b="1" dirty="0" err="1">
                <a:solidFill>
                  <a:srgbClr val="000000"/>
                </a:solidFill>
                <a:ea typeface="楷体" panose="02010609060101010101" pitchFamily="49" charset="-122"/>
              </a:rPr>
              <a:t>i</a:t>
            </a:r>
            <a:r>
              <a:rPr lang="en-US" altLang="zh-CN" sz="1200" b="1" dirty="0">
                <a:solidFill>
                  <a:srgbClr val="000000"/>
                </a:solidFill>
                <a:ea typeface="楷体" panose="02010609060101010101" pitchFamily="49" charset="-122"/>
              </a:rPr>
              <a:t>=1,2…,n</a:t>
            </a:r>
            <a:r>
              <a:rPr lang="zh-CN" altLang="en-US" sz="1200" b="1" dirty="0">
                <a:solidFill>
                  <a:srgbClr val="000000"/>
                </a:solidFill>
                <a:ea typeface="楷体" panose="02010609060101010101" pitchFamily="49" charset="-122"/>
              </a:rPr>
              <a:t>。</a:t>
            </a:r>
            <a:endParaRPr lang="en-US" altLang="zh-CN" sz="1200" b="1" dirty="0">
              <a:solidFill>
                <a:srgbClr val="000000"/>
              </a:solidFill>
              <a:ea typeface="楷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rgbClr val="000000"/>
              </a:solidFill>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18</a:t>
            </a:fld>
            <a:endParaRPr lang="zh-CN" altLang="en-US"/>
          </a:p>
        </p:txBody>
      </p:sp>
    </p:spTree>
    <p:extLst>
      <p:ext uri="{BB962C8B-B14F-4D97-AF65-F5344CB8AC3E}">
        <p14:creationId xmlns:p14="http://schemas.microsoft.com/office/powerpoint/2010/main" val="355762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19</a:t>
            </a:fld>
            <a:endParaRPr lang="zh-CN" altLang="en-US"/>
          </a:p>
        </p:txBody>
      </p:sp>
    </p:spTree>
    <p:extLst>
      <p:ext uri="{BB962C8B-B14F-4D97-AF65-F5344CB8AC3E}">
        <p14:creationId xmlns:p14="http://schemas.microsoft.com/office/powerpoint/2010/main" val="150734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ANN</a:t>
                </a:r>
                <a:r>
                  <a:rPr lang="zh-CN" altLang="en-US" dirty="0"/>
                  <a:t>首先要以一定的学习准则进行学习，然后才能工作。</a:t>
                </a:r>
              </a:p>
            </p:txBody>
          </p:sp>
        </mc:Choice>
        <mc:Fallback xmlns="">
          <p:sp>
            <p:nvSpPr>
              <p:cNvPr id="3" name="备注占位符 2"/>
              <p:cNvSpPr>
                <a:spLocks noGrp="1"/>
              </p:cNvSpPr>
              <p:nvPr>
                <p:ph type="body" idx="1"/>
              </p:nvPr>
            </p:nvSpPr>
            <p:spPr/>
            <p:txBody>
              <a:bodyPr/>
              <a:lstStyle/>
              <a:p>
                <a:r>
                  <a:rPr lang="zh-CN" altLang="en-US" dirty="0" smtClean="0"/>
                  <a:t>人工神经元与生物神经元相似。常用</a:t>
                </a:r>
                <a:r>
                  <a:rPr lang="en-US" altLang="zh-CN" dirty="0" smtClean="0"/>
                  <a:t>X=(x1,x2…</a:t>
                </a:r>
                <a:r>
                  <a:rPr lang="en-US" altLang="zh-CN" dirty="0" err="1" smtClean="0"/>
                  <a:t>xn</a:t>
                </a:r>
                <a:r>
                  <a:rPr lang="en-US" altLang="zh-CN" dirty="0" smtClean="0"/>
                  <a:t>)</a:t>
                </a:r>
                <a:r>
                  <a:rPr lang="zh-CN" altLang="en-US" dirty="0" smtClean="0"/>
                  <a:t>来表示输入信号。</a:t>
                </a:r>
                <a:r>
                  <a:rPr lang="en-US" altLang="zh-CN" dirty="0" smtClean="0"/>
                  <a:t>Wi</a:t>
                </a:r>
                <a:r>
                  <a:rPr lang="zh-CN" altLang="en-US" dirty="0" smtClean="0"/>
                  <a:t>表示输入神经元的不同信号的重要性即权值，</a:t>
                </a:r>
                <a:r>
                  <a:rPr lang="en-US" altLang="zh-CN" dirty="0" smtClean="0"/>
                  <a:t>y</a:t>
                </a:r>
                <a:r>
                  <a:rPr lang="zh-CN" altLang="en-US" dirty="0" smtClean="0"/>
                  <a:t>表示当前神经元输出。首先</a:t>
                </a:r>
                <a:r>
                  <a:rPr lang="zh-CN" altLang="en-US" sz="1200" i="0" kern="1200" smtClean="0">
                    <a:solidFill>
                      <a:schemeClr val="tx1"/>
                    </a:solidFill>
                    <a:latin typeface="+mn-lt"/>
                    <a:ea typeface="+mn-ea"/>
                    <a:cs typeface="+mn-cs"/>
                  </a:rPr>
                  <a:t>∑129</a:t>
                </a:r>
                <a:r>
                  <a:rPr lang="zh-CN" altLang="en-US" sz="1200" i="0" kern="1200">
                    <a:solidFill>
                      <a:schemeClr val="tx1"/>
                    </a:solidFill>
                    <a:latin typeface="+mn-lt"/>
                    <a:ea typeface="+mn-ea"/>
                    <a:cs typeface="+mn-cs"/>
                  </a:rPr>
                  <a:t>_</a:t>
                </a:r>
                <a:r>
                  <a:rPr lang="zh-CN" altLang="en-US" sz="1200" i="0" kern="1200" smtClean="0">
                    <a:solidFill>
                      <a:schemeClr val="tx1"/>
                    </a:solidFill>
                    <a:latin typeface="+mn-lt"/>
                    <a:ea typeface="+mn-ea"/>
                    <a:cs typeface="+mn-cs"/>
                  </a:rPr>
                  <a:t>(</a:t>
                </a:r>
                <a:r>
                  <a:rPr lang="zh-CN" altLang="en-US" sz="1200" i="0" kern="1200">
                    <a:solidFill>
                      <a:schemeClr val="tx1"/>
                    </a:solidFill>
                    <a:latin typeface="+mn-lt"/>
                    <a:ea typeface="+mn-ea"/>
                    <a:cs typeface="+mn-cs"/>
                  </a:rPr>
                  <a:t>𝑖=1</a:t>
                </a:r>
                <a:r>
                  <a:rPr lang="zh-CN" altLang="en-US" sz="1200" i="0" kern="1200" smtClean="0">
                    <a:solidFill>
                      <a:schemeClr val="tx1"/>
                    </a:solidFill>
                    <a:latin typeface="+mn-lt"/>
                    <a:ea typeface="+mn-ea"/>
                    <a:cs typeface="+mn-cs"/>
                  </a:rPr>
                  <a:t>)</a:t>
                </a:r>
                <a:r>
                  <a:rPr lang="zh-CN" altLang="en-US" sz="1200" i="0" kern="1200">
                    <a:solidFill>
                      <a:schemeClr val="tx1"/>
                    </a:solidFill>
                    <a:latin typeface="+mn-lt"/>
                    <a:ea typeface="+mn-ea"/>
                    <a:cs typeface="+mn-cs"/>
                  </a:rPr>
                  <a:t>^</a:t>
                </a:r>
                <a:r>
                  <a:rPr lang="zh-CN" altLang="en-US" sz="1200" i="0" kern="1200">
                    <a:solidFill>
                      <a:schemeClr val="tx1"/>
                    </a:solidFill>
                    <a:latin typeface="+mn-lt"/>
                    <a:ea typeface="+mn-ea"/>
                    <a:cs typeface="+mn-cs"/>
                  </a:rPr>
                  <a:t>𝑁▒〖𝑥_𝑖 𝑤_𝑖 〗</a:t>
                </a:r>
                <a:r>
                  <a:rPr lang="zh-CN" altLang="en-US" dirty="0" smtClean="0"/>
                  <a:t>表示需要对传入神经元的各信息进行汇总，进一步结果输入到激活函数</a:t>
                </a:r>
                <a:r>
                  <a:rPr lang="en-US" altLang="zh-CN" dirty="0" smtClean="0"/>
                  <a:t>f(.)</a:t>
                </a:r>
                <a:r>
                  <a:rPr lang="zh-CN" altLang="en-US" dirty="0" smtClean="0"/>
                  <a:t>中模拟生物神经元处理过程。最终结果又会输入到下一个神经元，如此传递下去。</a:t>
                </a:r>
                <a:r>
                  <a:rPr lang="en-US" altLang="zh-CN" dirty="0" smtClean="0"/>
                  <a:t>f(.)</a:t>
                </a:r>
                <a:r>
                  <a:rPr lang="zh-CN" altLang="en-US" dirty="0" smtClean="0"/>
                  <a:t>是一个触发函数，也就是我们经常说到的激励函数，常用的几种形式如下。</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8514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010BBB-6439-4E86-954B-826F3FA2D366}" type="slidenum">
              <a:rPr lang="zh-CN" altLang="en-US" smtClean="0"/>
              <a:t>2</a:t>
            </a:fld>
            <a:endParaRPr lang="zh-CN" altLang="en-US"/>
          </a:p>
        </p:txBody>
      </p:sp>
    </p:spTree>
    <p:extLst>
      <p:ext uri="{BB962C8B-B14F-4D97-AF65-F5344CB8AC3E}">
        <p14:creationId xmlns:p14="http://schemas.microsoft.com/office/powerpoint/2010/main" val="1883851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人工神经元与生物神经元相似。常用</a:t>
                </a:r>
                <a:r>
                  <a:rPr lang="en-US" altLang="zh-CN" dirty="0" smtClean="0"/>
                  <a:t>X=(x1,x2…</a:t>
                </a:r>
                <a:r>
                  <a:rPr lang="en-US" altLang="zh-CN" dirty="0" err="1" smtClean="0"/>
                  <a:t>xn</a:t>
                </a:r>
                <a:r>
                  <a:rPr lang="en-US" altLang="zh-CN" dirty="0" smtClean="0"/>
                  <a:t>)</a:t>
                </a:r>
                <a:r>
                  <a:rPr lang="zh-CN" altLang="en-US" dirty="0" smtClean="0"/>
                  <a:t>来表示输入信号。</a:t>
                </a:r>
                <a:r>
                  <a:rPr lang="en-US" altLang="zh-CN" dirty="0" smtClean="0"/>
                  <a:t>Wi</a:t>
                </a:r>
                <a:r>
                  <a:rPr lang="zh-CN" altLang="en-US" dirty="0" smtClean="0"/>
                  <a:t>表示输入神经元的不同信号的重要性即权值，</a:t>
                </a:r>
                <a:r>
                  <a:rPr lang="en-US" altLang="zh-CN" dirty="0" smtClean="0"/>
                  <a:t>y</a:t>
                </a:r>
                <a:r>
                  <a:rPr lang="zh-CN" altLang="en-US" dirty="0" smtClean="0"/>
                  <a:t>表示当前神经元输出。首先</a:t>
                </a:r>
                <a:r>
                  <a:rPr lang="zh-CN" altLang="en-US" sz="1200" i="0" kern="1200" smtClean="0">
                    <a:solidFill>
                      <a:schemeClr val="tx1"/>
                    </a:solidFill>
                    <a:latin typeface="+mn-lt"/>
                    <a:ea typeface="+mn-ea"/>
                    <a:cs typeface="+mn-cs"/>
                  </a:rPr>
                  <a:t>∑129</a:t>
                </a:r>
                <a:r>
                  <a:rPr lang="zh-CN" altLang="en-US" sz="1200" i="0" kern="1200">
                    <a:solidFill>
                      <a:schemeClr val="tx1"/>
                    </a:solidFill>
                    <a:latin typeface="+mn-lt"/>
                    <a:ea typeface="+mn-ea"/>
                    <a:cs typeface="+mn-cs"/>
                  </a:rPr>
                  <a:t>_</a:t>
                </a:r>
                <a:r>
                  <a:rPr lang="zh-CN" altLang="en-US" sz="1200" i="0" kern="1200" smtClean="0">
                    <a:solidFill>
                      <a:schemeClr val="tx1"/>
                    </a:solidFill>
                    <a:latin typeface="+mn-lt"/>
                    <a:ea typeface="+mn-ea"/>
                    <a:cs typeface="+mn-cs"/>
                  </a:rPr>
                  <a:t>(</a:t>
                </a:r>
                <a:r>
                  <a:rPr lang="zh-CN" altLang="en-US" sz="1200" i="0" kern="1200">
                    <a:solidFill>
                      <a:schemeClr val="tx1"/>
                    </a:solidFill>
                    <a:latin typeface="+mn-lt"/>
                    <a:ea typeface="+mn-ea"/>
                    <a:cs typeface="+mn-cs"/>
                  </a:rPr>
                  <a:t>𝑖=1</a:t>
                </a:r>
                <a:r>
                  <a:rPr lang="zh-CN" altLang="en-US" sz="1200" i="0" kern="1200" smtClean="0">
                    <a:solidFill>
                      <a:schemeClr val="tx1"/>
                    </a:solidFill>
                    <a:latin typeface="+mn-lt"/>
                    <a:ea typeface="+mn-ea"/>
                    <a:cs typeface="+mn-cs"/>
                  </a:rPr>
                  <a:t>)</a:t>
                </a:r>
                <a:r>
                  <a:rPr lang="zh-CN" altLang="en-US" sz="1200" i="0" kern="1200">
                    <a:solidFill>
                      <a:schemeClr val="tx1"/>
                    </a:solidFill>
                    <a:latin typeface="+mn-lt"/>
                    <a:ea typeface="+mn-ea"/>
                    <a:cs typeface="+mn-cs"/>
                  </a:rPr>
                  <a:t>^</a:t>
                </a:r>
                <a:r>
                  <a:rPr lang="zh-CN" altLang="en-US" sz="1200" i="0" kern="1200">
                    <a:solidFill>
                      <a:schemeClr val="tx1"/>
                    </a:solidFill>
                    <a:latin typeface="+mn-lt"/>
                    <a:ea typeface="+mn-ea"/>
                    <a:cs typeface="+mn-cs"/>
                  </a:rPr>
                  <a:t>𝑁▒〖𝑥_𝑖 𝑤_𝑖 〗</a:t>
                </a:r>
                <a:r>
                  <a:rPr lang="zh-CN" altLang="en-US" dirty="0" smtClean="0"/>
                  <a:t>表示需要对传入神经元的各信息进行汇总，进一步结果输入到激活函数</a:t>
                </a:r>
                <a:r>
                  <a:rPr lang="en-US" altLang="zh-CN" dirty="0" smtClean="0"/>
                  <a:t>f(.)</a:t>
                </a:r>
                <a:r>
                  <a:rPr lang="zh-CN" altLang="en-US" dirty="0" smtClean="0"/>
                  <a:t>中模拟生物神经元处理过程。最终结果又会输入到下一个神经元，如此传递下去。</a:t>
                </a:r>
                <a:r>
                  <a:rPr lang="en-US" altLang="zh-CN" dirty="0" smtClean="0"/>
                  <a:t>f(.)</a:t>
                </a:r>
                <a:r>
                  <a:rPr lang="zh-CN" altLang="en-US" dirty="0" smtClean="0"/>
                  <a:t>是一个触发函数，也就是我们经常说到的激励函数，常用的几种形式如下。</a:t>
                </a:r>
                <a:endParaRPr lang="zh-CN" altLang="en-US" dirty="0"/>
              </a:p>
            </p:txBody>
          </p:sp>
        </mc:Fallback>
      </mc:AlternateContent>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0875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有师学习算法的例子包括</a:t>
            </a:r>
            <a:r>
              <a:rPr lang="en-US" altLang="zh-CN" dirty="0"/>
              <a:t>Δ</a:t>
            </a:r>
            <a:r>
              <a:rPr lang="zh-CN" altLang="en-US" dirty="0"/>
              <a:t>规则、广义</a:t>
            </a:r>
            <a:r>
              <a:rPr lang="en-US" altLang="zh-CN" dirty="0"/>
              <a:t>Δ</a:t>
            </a:r>
            <a:r>
              <a:rPr lang="zh-CN" altLang="en-US" dirty="0"/>
              <a:t>规则或反向传播算法以及</a:t>
            </a:r>
            <a:r>
              <a:rPr lang="en-US" altLang="zh-CN" dirty="0"/>
              <a:t>LVQ</a:t>
            </a:r>
            <a:r>
              <a:rPr lang="zh-CN" altLang="en-US" dirty="0"/>
              <a:t>算法等。</a:t>
            </a:r>
          </a:p>
          <a:p>
            <a:endParaRPr lang="zh-CN" altLang="en-US" dirty="0"/>
          </a:p>
          <a:p>
            <a:r>
              <a:rPr lang="zh-CN" altLang="en-US" dirty="0"/>
              <a:t>无师学习算法的例子包括</a:t>
            </a:r>
            <a:r>
              <a:rPr lang="en-US" altLang="zh-CN" dirty="0" err="1"/>
              <a:t>Kohonen</a:t>
            </a:r>
            <a:r>
              <a:rPr lang="zh-CN" altLang="en-US" dirty="0"/>
              <a:t>算法和</a:t>
            </a:r>
            <a:r>
              <a:rPr lang="en-US" altLang="zh-CN" dirty="0"/>
              <a:t>Carpenter-</a:t>
            </a:r>
            <a:r>
              <a:rPr lang="en-US" altLang="zh-CN" dirty="0" err="1"/>
              <a:t>Grossberg</a:t>
            </a:r>
            <a:r>
              <a:rPr lang="zh-CN" altLang="en-US" dirty="0"/>
              <a:t>自适应谐振理论</a:t>
            </a:r>
            <a:r>
              <a:rPr lang="en-US" altLang="zh-CN" dirty="0"/>
              <a:t>(ART)</a:t>
            </a:r>
            <a:r>
              <a:rPr lang="zh-CN" altLang="en-US" dirty="0"/>
              <a:t>等</a:t>
            </a:r>
          </a:p>
          <a:p>
            <a:endParaRPr lang="zh-CN" altLang="en-US" dirty="0"/>
          </a:p>
          <a:p>
            <a:r>
              <a:rPr lang="zh-CN" altLang="en-US" dirty="0"/>
              <a:t>增强学习算法的一个例子是遗传算法</a:t>
            </a:r>
            <a:r>
              <a:rPr lang="en-US" altLang="zh-CN" dirty="0"/>
              <a:t>(GA)</a:t>
            </a:r>
          </a:p>
          <a:p>
            <a:endParaRPr lang="en-US" altLang="zh-CN" dirty="0"/>
          </a:p>
          <a:p>
            <a:r>
              <a:rPr lang="zh-CN" altLang="en-US" dirty="0"/>
              <a:t>之前我们介绍了</a:t>
            </a:r>
            <a:r>
              <a:rPr lang="en-US" altLang="zh-CN" dirty="0"/>
              <a:t>ANN</a:t>
            </a:r>
            <a:r>
              <a:rPr lang="zh-CN" altLang="en-US" dirty="0"/>
              <a:t>的分类，可以分为前馈和反馈网络，前馈我们主要介绍</a:t>
            </a:r>
            <a:r>
              <a:rPr lang="en-US" altLang="zh-CN" dirty="0"/>
              <a:t>BP</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3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3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8650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BC15A253-DFCE-493A-9105-D7BCD4DC5B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1295A8F0-232E-45F6-B366-EDBDF48749ED}" type="slidenum">
              <a:rPr lang="en-US" altLang="zh-CN" sz="1200"/>
              <a:pPr eaLnBrk="1" hangingPunct="1"/>
              <a:t>46</a:t>
            </a:fld>
            <a:endParaRPr lang="en-US" altLang="zh-CN"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D85B56D1-C56C-44B1-A08A-205A284046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093AC89-288E-4B13-A8DD-A79DDA25B385}" type="slidenum">
              <a:rPr lang="en-US" altLang="zh-CN" sz="1200"/>
              <a:pPr eaLnBrk="1" hangingPunct="1"/>
              <a:t>71</a:t>
            </a:fld>
            <a:endParaRPr lang="en-US" altLang="zh-CN"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85</a:t>
            </a:fld>
            <a:endParaRPr lang="zh-CN" altLang="en-US"/>
          </a:p>
        </p:txBody>
      </p:sp>
    </p:spTree>
    <p:extLst>
      <p:ext uri="{BB962C8B-B14F-4D97-AF65-F5344CB8AC3E}">
        <p14:creationId xmlns:p14="http://schemas.microsoft.com/office/powerpoint/2010/main" val="647030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a:extLst>
              <a:ext uri="{FF2B5EF4-FFF2-40B4-BE49-F238E27FC236}">
                <a16:creationId xmlns:a16="http://schemas.microsoft.com/office/drawing/2014/main" id="{20569D0F-D0B2-49FD-9A41-1458F1E7C133}"/>
              </a:ext>
            </a:extLst>
          </p:cNvPr>
          <p:cNvSpPr>
            <a:spLocks noGrp="1" noRot="1" noChangeAspect="1" noTextEdit="1"/>
          </p:cNvSpPr>
          <p:nvPr>
            <p:ph type="sldImg"/>
          </p:nvPr>
        </p:nvSpPr>
        <p:spPr>
          <a:ln/>
        </p:spPr>
      </p:sp>
      <p:sp>
        <p:nvSpPr>
          <p:cNvPr id="172035" name="备注占位符 2">
            <a:extLst>
              <a:ext uri="{FF2B5EF4-FFF2-40B4-BE49-F238E27FC236}">
                <a16:creationId xmlns:a16="http://schemas.microsoft.com/office/drawing/2014/main" id="{E5379B71-A9F1-4ABC-A996-4A4CE5AA7E8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Arial" panose="020B0604020202020204" pitchFamily="34" charset="0"/>
              </a:rPr>
              <a:t>    </a:t>
            </a:r>
          </a:p>
        </p:txBody>
      </p:sp>
      <p:sp>
        <p:nvSpPr>
          <p:cNvPr id="172036" name="灯片编号占位符 3">
            <a:extLst>
              <a:ext uri="{FF2B5EF4-FFF2-40B4-BE49-F238E27FC236}">
                <a16:creationId xmlns:a16="http://schemas.microsoft.com/office/drawing/2014/main" id="{51B8C9AE-859E-42CB-8D48-24DC4B91375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BDF2315-0719-42B9-BFE5-64E2FBB370F8}" type="slidenum">
              <a:rPr lang="en-US" altLang="zh-CN" sz="1200"/>
              <a:pPr eaLnBrk="1" hangingPunct="1"/>
              <a:t>114</a:t>
            </a:fld>
            <a:endParaRPr lang="en-US" altLang="zh-CN"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a:extLst>
              <a:ext uri="{FF2B5EF4-FFF2-40B4-BE49-F238E27FC236}">
                <a16:creationId xmlns:a16="http://schemas.microsoft.com/office/drawing/2014/main" id="{6808746B-A0ED-4C4E-8F3F-93AE9868E461}"/>
              </a:ext>
            </a:extLst>
          </p:cNvPr>
          <p:cNvSpPr>
            <a:spLocks noGrp="1" noRot="1" noChangeAspect="1" noTextEdit="1"/>
          </p:cNvSpPr>
          <p:nvPr>
            <p:ph type="sldImg"/>
          </p:nvPr>
        </p:nvSpPr>
        <p:spPr>
          <a:ln/>
        </p:spPr>
      </p:sp>
      <p:sp>
        <p:nvSpPr>
          <p:cNvPr id="173059" name="备注占位符 2">
            <a:extLst>
              <a:ext uri="{FF2B5EF4-FFF2-40B4-BE49-F238E27FC236}">
                <a16:creationId xmlns:a16="http://schemas.microsoft.com/office/drawing/2014/main" id="{782FE7F8-C61E-408A-85B4-F7D6BB7B24A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73060" name="灯片编号占位符 3">
            <a:extLst>
              <a:ext uri="{FF2B5EF4-FFF2-40B4-BE49-F238E27FC236}">
                <a16:creationId xmlns:a16="http://schemas.microsoft.com/office/drawing/2014/main" id="{36F2F7AD-2B2B-4FE0-9BB3-A3B581EB1DD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89A3251D-8455-4442-A2C1-DA7119E887B9}" type="slidenum">
              <a:rPr lang="en-US" altLang="zh-CN" sz="1200"/>
              <a:pPr eaLnBrk="1" hangingPunct="1"/>
              <a:t>115</a:t>
            </a:fld>
            <a:endParaRPr lang="en-US" altLang="zh-CN"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a:t>上面这张图是传统的神经网络，下面这张图是卷积神经网络的一般结构，它们既有相同之处也有不同之处，首先介绍一下相同的地方，首先从名字上来看，卷积神经网络也是神经网络的一种，它们都是由神经元组成，</a:t>
            </a:r>
            <a:r>
              <a:rPr lang="zh-CN" altLang="en-US" dirty="0">
                <a:ea typeface="+mn-ea"/>
              </a:rPr>
              <a:t>神经元中有具有学习能力</a:t>
            </a:r>
            <a:r>
              <a:rPr lang="zh-CN" altLang="en-US" b="0" dirty="0">
                <a:ea typeface="+mn-ea"/>
              </a:rPr>
              <a:t>的</a:t>
            </a:r>
            <a:r>
              <a:rPr lang="zh-CN" altLang="en-US" b="0" dirty="0">
                <a:solidFill>
                  <a:srgbClr val="FF0000"/>
                </a:solidFill>
                <a:ea typeface="+mn-ea"/>
              </a:rPr>
              <a:t>权重和偏差，第二点，</a:t>
            </a:r>
            <a:r>
              <a:rPr lang="zh-CN" altLang="en-US" b="0" dirty="0">
                <a:ea typeface="+mn-ea"/>
              </a:rPr>
              <a:t>每个神经元都得到一些输入数据，进行内积运算和激活函数运算，第三点就是两种神经网络的整个网络都是可导的评分函数，能够进行前项传播、后向传播以及对于算法进行优化。它们同样也有很多不同，这些不同之处，使得卷积神经网络能够胜任传统神经网络不能完成的任务，第一点，传统的神经网络的输入是一个一维向量，而卷积神经网络的输入是三维的图像，后来的研究也有一些非图像的信号作为输入，但是卷积神经网络表现最好的领域还是对于图像的处理，第二点，传统的卷积神经网络的每一层是一维排列，而卷积神经网络的三维排列，三维分别是宽度、高度和深度，后面会介绍高度宽度以及深度具体的计算。第三点，卷积神经网络比传统神经网络多了一些特色层，比如卷积层、池化层、正则化层等等，最重要的一点是他们的研究方式不同，卷积神经网络相比于传统神经网络做了一些连接方式上的改进，传统神经网络是这一层与上一层都是全连接的，这一层的一个神经元与上一层的每一个神经元都有连接，卷积神经网络，它有一个感受野的概念，</a:t>
            </a:r>
            <a:r>
              <a:rPr lang="zh-CN" altLang="en-US" sz="1620" b="1" dirty="0"/>
              <a:t>感受野</a:t>
            </a:r>
            <a:r>
              <a:rPr lang="zh-CN" altLang="en-US" sz="1620" b="0" dirty="0"/>
              <a:t>是指</a:t>
            </a:r>
            <a:r>
              <a:rPr lang="zh-CN" altLang="en-US" sz="1620" dirty="0"/>
              <a:t>每个神经元只与输入数据的一个局部区域连接，而将该连接的空间大小叫做神经元的感受野，</a:t>
            </a:r>
            <a:r>
              <a:rPr lang="zh-CN" altLang="en-US" b="0" dirty="0">
                <a:ea typeface="+mn-ea"/>
              </a:rPr>
              <a:t>这一层的神经元与上一层是以感受野的形式进行连接，但是这个感受野会移动，就是用</a:t>
            </a:r>
            <a:r>
              <a:rPr lang="zh-CN" altLang="en-US" dirty="0">
                <a:ea typeface="+mn-ea"/>
              </a:rPr>
              <a:t>用卷积核大小的窗口依次划过前一层的图层。</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dirty="0">
              <a:ea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5930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给大家介绍一下卷积神经网络中的卷积层。卷积层有两个特点，一是局部连接，就是我们刚才说的用感受野的方式依次划过前一层的图层，还有一个是参数共享，它认为划过上一层的时候，连线上的权值对于这一层来说是不变的，这种改变的优点就是会减少参数量，</a:t>
            </a:r>
            <a:r>
              <a:rPr lang="zh-CN" altLang="en-US" sz="1200" b="0" dirty="0">
                <a:solidFill>
                  <a:srgbClr val="FF0000"/>
                </a:solidFill>
                <a:effectLst/>
                <a:latin typeface="Segoe UI" panose="020B0502040204020203" pitchFamily="34" charset="0"/>
                <a:ea typeface="+mn-ea"/>
                <a:cs typeface="Segoe UI" panose="020B0502040204020203" pitchFamily="34" charset="0"/>
                <a:sym typeface="+mn-ea"/>
              </a:rPr>
              <a:t>节约计算成本。很重要的一点是当传统神经网络的层数加深的时候，计算过程中会出现梯度消失、梯度弥散等问题，因此，传统神经网络的层数不是很深，而卷积神经网络通过局部连接以及参数共享的方式减轻网络的负担，有利于训练更深更好的模型。卷积层里有一个滤波器，它有三个超参数，分别是</a:t>
            </a:r>
            <a:r>
              <a:rPr lang="zh-CN" altLang="en-US" sz="1200" b="0" dirty="0">
                <a:solidFill>
                  <a:schemeClr val="tx1"/>
                </a:solidFill>
                <a:effectLst/>
                <a:latin typeface="Segoe UI" panose="020B0502040204020203" pitchFamily="34" charset="0"/>
                <a:ea typeface="+mn-ea"/>
                <a:cs typeface="Segoe UI" panose="020B0502040204020203" pitchFamily="34" charset="0"/>
                <a:sym typeface="+mn-ea"/>
              </a:rPr>
              <a:t>输出数据体的深度，滤波器的步长以及零填充。</a:t>
            </a:r>
            <a:endParaRPr lang="zh-CN" altLang="en-US" sz="1200" b="0" dirty="0">
              <a:solidFill>
                <a:srgbClr val="FF0000"/>
              </a:solidFill>
              <a:effectLst/>
              <a:latin typeface="Segoe UI" panose="020B0502040204020203" pitchFamily="34" charset="0"/>
              <a:ea typeface="+mn-ea"/>
              <a:cs typeface="Segoe UI" panose="020B0502040204020203" pitchFamily="34" charset="0"/>
              <a:sym typeface="+mn-ea"/>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59496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前面介绍了有两个滤波器，以及滤波器的尺寸为</a:t>
            </a:r>
            <a:r>
              <a:rPr lang="en-US" altLang="zh-CN" dirty="0"/>
              <a:t>3*3,</a:t>
            </a:r>
            <a:r>
              <a:rPr lang="zh-CN" altLang="en-US" dirty="0"/>
              <a:t>因此有两个权重值，用着两个滤波器的权重值依次在上一层进行滑动，滤波器与其对应覆盖区域的像素值进行内积运算，</a:t>
            </a:r>
            <a:r>
              <a:rPr lang="en-US" altLang="zh-CN" dirty="0"/>
              <a:t>w0,w1,s=2</a:t>
            </a:r>
            <a:r>
              <a:rPr lang="zh-CN" altLang="en-US" dirty="0"/>
              <a:t>表示步长为</a:t>
            </a:r>
            <a:r>
              <a:rPr lang="en-US" altLang="zh-CN" dirty="0"/>
              <a:t>2</a:t>
            </a:r>
            <a:r>
              <a:rPr lang="zh-CN" altLang="en-US" dirty="0"/>
              <a:t>，意思是每次滑动间隔中为</a:t>
            </a:r>
            <a:r>
              <a:rPr lang="en-US" altLang="zh-CN" dirty="0"/>
              <a:t>2</a:t>
            </a:r>
            <a:r>
              <a:rPr lang="zh-CN" altLang="en-US" dirty="0"/>
              <a:t>，最外面的一圈</a:t>
            </a:r>
            <a:r>
              <a:rPr lang="en-US" altLang="zh-CN" dirty="0"/>
              <a:t>0</a:t>
            </a:r>
            <a:r>
              <a:rPr lang="zh-CN" altLang="en-US" dirty="0"/>
              <a:t>就是表示零填充，因为对于一个</a:t>
            </a:r>
            <a:r>
              <a:rPr lang="en-US" altLang="zh-CN" dirty="0"/>
              <a:t>5</a:t>
            </a:r>
            <a:r>
              <a:rPr lang="zh-CN" altLang="en-US" dirty="0"/>
              <a:t>*</a:t>
            </a:r>
            <a:r>
              <a:rPr lang="en-US" altLang="zh-CN" dirty="0"/>
              <a:t>5</a:t>
            </a:r>
            <a:r>
              <a:rPr lang="zh-CN" altLang="en-US" dirty="0"/>
              <a:t>的图像，用一个</a:t>
            </a:r>
            <a:r>
              <a:rPr lang="en-US" altLang="zh-CN" dirty="0"/>
              <a:t>3</a:t>
            </a:r>
            <a:r>
              <a:rPr lang="zh-CN" altLang="en-US" dirty="0"/>
              <a:t>*</a:t>
            </a:r>
            <a:r>
              <a:rPr lang="en-US" altLang="zh-CN" dirty="0"/>
              <a:t>3</a:t>
            </a:r>
            <a:r>
              <a:rPr lang="zh-CN" altLang="en-US" dirty="0"/>
              <a:t>的卷积核去滑动，</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1469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b="1" dirty="0">
                <a:solidFill>
                  <a:srgbClr val="000000"/>
                </a:solidFill>
                <a:latin typeface="楷体_GB2312"/>
              </a:rPr>
              <a:t>计算智能是信息科学与生命科学</a:t>
            </a:r>
            <a:r>
              <a:rPr lang="zh-CN" altLang="en-US" dirty="0">
                <a:solidFill>
                  <a:srgbClr val="000000"/>
                </a:solidFill>
                <a:latin typeface="楷体_GB2312"/>
              </a:rPr>
              <a:t>相互交叉的前沿领域，是现代科学技术发展的一个重要体现</a:t>
            </a:r>
          </a:p>
          <a:p>
            <a:pPr eaLnBrk="1" hangingPunct="1"/>
            <a:r>
              <a:rPr lang="en-US" altLang="zh-CN" dirty="0"/>
              <a:t>Umbrella term used to cover</a:t>
            </a:r>
          </a:p>
          <a:p>
            <a:pPr lvl="1" eaLnBrk="1" hangingPunct="1"/>
            <a:r>
              <a:rPr lang="en-US" altLang="zh-CN" dirty="0"/>
              <a:t>Fuzzy Logic(</a:t>
            </a:r>
            <a:r>
              <a:rPr lang="zh-CN" altLang="en-US" dirty="0"/>
              <a:t>模糊逻辑</a:t>
            </a:r>
            <a:r>
              <a:rPr lang="en-US" altLang="zh-CN" dirty="0"/>
              <a:t>)</a:t>
            </a:r>
          </a:p>
          <a:p>
            <a:pPr lvl="1" eaLnBrk="1" hangingPunct="1"/>
            <a:r>
              <a:rPr lang="en-US" altLang="zh-CN" dirty="0"/>
              <a:t>Neural Nets(</a:t>
            </a:r>
            <a:r>
              <a:rPr lang="zh-CN" altLang="en-US" dirty="0"/>
              <a:t>神经网络</a:t>
            </a:r>
            <a:r>
              <a:rPr lang="en-US" altLang="zh-CN" dirty="0"/>
              <a:t>)</a:t>
            </a:r>
          </a:p>
          <a:p>
            <a:pPr lvl="1" eaLnBrk="1" hangingPunct="1"/>
            <a:r>
              <a:rPr lang="en-US" altLang="zh-CN" dirty="0"/>
              <a:t>Evolutionary Algorithms(</a:t>
            </a:r>
            <a:r>
              <a:rPr lang="zh-CN" altLang="en-US" dirty="0"/>
              <a:t>进化计算</a:t>
            </a:r>
            <a:r>
              <a:rPr lang="en-US" altLang="zh-CN" dirty="0"/>
              <a:t>)</a:t>
            </a:r>
            <a:endParaRPr lang="zh-CN" altLang="en-US" dirty="0">
              <a:solidFill>
                <a:srgbClr val="000000"/>
              </a:solidFill>
              <a:latin typeface="楷体_GB2312"/>
            </a:endParaRPr>
          </a:p>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3</a:t>
            </a:fld>
            <a:endParaRPr lang="zh-CN" altLang="en-US"/>
          </a:p>
        </p:txBody>
      </p:sp>
    </p:spTree>
    <p:extLst>
      <p:ext uri="{BB962C8B-B14F-4D97-AF65-F5344CB8AC3E}">
        <p14:creationId xmlns:p14="http://schemas.microsoft.com/office/powerpoint/2010/main" val="169372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下面介绍一下池化层，图中红色框住的橙色部分就是池化层，这个卷积网络的结构讲一下，这个带有大</a:t>
            </a:r>
            <a:r>
              <a:rPr lang="en-US" altLang="zh-CN" dirty="0"/>
              <a:t>K</a:t>
            </a:r>
            <a:r>
              <a:rPr lang="zh-CN" altLang="en-US" dirty="0"/>
              <a:t>字样的是输入图片。接着绿色部分是卷积层，然后池化层，卷积层、池化层，最后是全连接层。池化层也是为了</a:t>
            </a:r>
            <a:r>
              <a:rPr lang="zh-CN" altLang="en-US" sz="1200" dirty="0">
                <a:solidFill>
                  <a:schemeClr val="tx1"/>
                </a:solidFill>
                <a:latin typeface="Segoe UI" panose="020B0502040204020203" pitchFamily="34" charset="0"/>
                <a:ea typeface="+mn-ea"/>
                <a:cs typeface="Segoe UI" panose="020B0502040204020203" pitchFamily="34" charset="0"/>
              </a:rPr>
              <a:t>减少数据量、减轻过拟合而设定的，因为池化层没有参数运算，所以在一些卷积神经网络中会去掉池化层，和卷积层一样，他也有一个滤波器，可以划过前一层图层。池化有两种方式，一种是最大池化，另一种是平均池化，最大池化的意思就是比如说该层有一个</a:t>
            </a:r>
            <a:r>
              <a:rPr lang="en-US" altLang="zh-CN" sz="1200" dirty="0">
                <a:solidFill>
                  <a:schemeClr val="tx1"/>
                </a:solidFill>
                <a:latin typeface="Segoe UI" panose="020B0502040204020203" pitchFamily="34" charset="0"/>
                <a:ea typeface="+mn-ea"/>
                <a:cs typeface="Segoe UI" panose="020B0502040204020203" pitchFamily="34" charset="0"/>
              </a:rPr>
              <a:t>2</a:t>
            </a:r>
            <a:r>
              <a:rPr lang="zh-CN" altLang="en-US" sz="1200" dirty="0">
                <a:solidFill>
                  <a:schemeClr val="tx1"/>
                </a:solidFill>
                <a:latin typeface="Segoe UI" panose="020B0502040204020203" pitchFamily="34" charset="0"/>
                <a:ea typeface="+mn-ea"/>
                <a:cs typeface="Segoe UI" panose="020B0502040204020203" pitchFamily="34" charset="0"/>
              </a:rPr>
              <a:t>*</a:t>
            </a:r>
            <a:r>
              <a:rPr lang="en-US" altLang="zh-CN" sz="1200" dirty="0">
                <a:solidFill>
                  <a:schemeClr val="tx1"/>
                </a:solidFill>
                <a:latin typeface="Segoe UI" panose="020B0502040204020203" pitchFamily="34" charset="0"/>
                <a:ea typeface="+mn-ea"/>
                <a:cs typeface="Segoe UI" panose="020B0502040204020203" pitchFamily="34" charset="0"/>
              </a:rPr>
              <a:t>2</a:t>
            </a:r>
            <a:r>
              <a:rPr lang="zh-CN" altLang="en-US" sz="1200" dirty="0">
                <a:solidFill>
                  <a:schemeClr val="tx1"/>
                </a:solidFill>
                <a:latin typeface="Segoe UI" panose="020B0502040204020203" pitchFamily="34" charset="0"/>
                <a:ea typeface="+mn-ea"/>
                <a:cs typeface="Segoe UI" panose="020B0502040204020203" pitchFamily="34" charset="0"/>
              </a:rPr>
              <a:t>的卷积核，用</a:t>
            </a:r>
            <a:r>
              <a:rPr lang="en-US" altLang="zh-CN" sz="1200" dirty="0">
                <a:solidFill>
                  <a:schemeClr val="tx1"/>
                </a:solidFill>
                <a:latin typeface="Segoe UI" panose="020B0502040204020203" pitchFamily="34" charset="0"/>
                <a:ea typeface="+mn-ea"/>
                <a:cs typeface="Segoe UI" panose="020B0502040204020203" pitchFamily="34" charset="0"/>
              </a:rPr>
              <a:t>2</a:t>
            </a:r>
            <a:r>
              <a:rPr lang="zh-CN" altLang="en-US" sz="1200" dirty="0">
                <a:solidFill>
                  <a:schemeClr val="tx1"/>
                </a:solidFill>
                <a:latin typeface="Segoe UI" panose="020B0502040204020203" pitchFamily="34" charset="0"/>
                <a:ea typeface="+mn-ea"/>
                <a:cs typeface="Segoe UI" panose="020B0502040204020203" pitchFamily="34" charset="0"/>
              </a:rPr>
              <a:t>*</a:t>
            </a:r>
            <a:r>
              <a:rPr lang="en-US" altLang="zh-CN" sz="1200" dirty="0">
                <a:solidFill>
                  <a:schemeClr val="tx1"/>
                </a:solidFill>
                <a:latin typeface="Segoe UI" panose="020B0502040204020203" pitchFamily="34" charset="0"/>
                <a:ea typeface="+mn-ea"/>
                <a:cs typeface="Segoe UI" panose="020B0502040204020203" pitchFamily="34" charset="0"/>
              </a:rPr>
              <a:t>2</a:t>
            </a:r>
            <a:r>
              <a:rPr lang="zh-CN" altLang="en-US" sz="1200" dirty="0">
                <a:solidFill>
                  <a:schemeClr val="tx1"/>
                </a:solidFill>
                <a:latin typeface="Segoe UI" panose="020B0502040204020203" pitchFamily="34" charset="0"/>
                <a:ea typeface="+mn-ea"/>
                <a:cs typeface="Segoe UI" panose="020B0502040204020203" pitchFamily="34" charset="0"/>
              </a:rPr>
              <a:t>的面积与上一层图层进行内积运算，得到四个像素值，我们取四个像素中值最大的提取下来给下一层， 平均池化的意思是我们取四个像素中的平均值提取下来给下一层。例如上一层是</a:t>
            </a:r>
            <a:r>
              <a:rPr lang="en-US" altLang="zh-CN" sz="1200" dirty="0">
                <a:solidFill>
                  <a:schemeClr val="tx1"/>
                </a:solidFill>
                <a:latin typeface="Segoe UI" panose="020B0502040204020203" pitchFamily="34" charset="0"/>
                <a:ea typeface="+mn-ea"/>
                <a:cs typeface="Segoe UI" panose="020B0502040204020203" pitchFamily="34" charset="0"/>
              </a:rPr>
              <a:t>4</a:t>
            </a:r>
            <a:r>
              <a:rPr lang="zh-CN" altLang="en-US" sz="1200" dirty="0">
                <a:solidFill>
                  <a:schemeClr val="tx1"/>
                </a:solidFill>
                <a:latin typeface="Segoe UI" panose="020B0502040204020203" pitchFamily="34" charset="0"/>
                <a:ea typeface="+mn-ea"/>
                <a:cs typeface="Segoe UI" panose="020B0502040204020203" pitchFamily="34" charset="0"/>
              </a:rPr>
              <a:t>*</a:t>
            </a:r>
            <a:r>
              <a:rPr lang="en-US" altLang="zh-CN" sz="1200" dirty="0">
                <a:solidFill>
                  <a:schemeClr val="tx1"/>
                </a:solidFill>
                <a:latin typeface="Segoe UI" panose="020B0502040204020203" pitchFamily="34" charset="0"/>
                <a:ea typeface="+mn-ea"/>
                <a:cs typeface="Segoe UI" panose="020B0502040204020203" pitchFamily="34" charset="0"/>
              </a:rPr>
              <a:t>4</a:t>
            </a:r>
            <a:r>
              <a:rPr lang="zh-CN" altLang="en-US" sz="1200" dirty="0">
                <a:solidFill>
                  <a:schemeClr val="tx1"/>
                </a:solidFill>
                <a:latin typeface="Segoe UI" panose="020B0502040204020203" pitchFamily="34" charset="0"/>
                <a:ea typeface="+mn-ea"/>
                <a:cs typeface="Segoe UI" panose="020B0502040204020203" pitchFamily="34" charset="0"/>
              </a:rPr>
              <a:t>，在步长为</a:t>
            </a:r>
            <a:r>
              <a:rPr lang="en-US" altLang="zh-CN" sz="1200" dirty="0">
                <a:solidFill>
                  <a:schemeClr val="tx1"/>
                </a:solidFill>
                <a:latin typeface="Segoe UI" panose="020B0502040204020203" pitchFamily="34" charset="0"/>
                <a:ea typeface="+mn-ea"/>
                <a:cs typeface="Segoe UI" panose="020B0502040204020203" pitchFamily="34" charset="0"/>
              </a:rPr>
              <a:t>1</a:t>
            </a:r>
            <a:r>
              <a:rPr lang="zh-CN" altLang="en-US" sz="1200" dirty="0">
                <a:solidFill>
                  <a:schemeClr val="tx1"/>
                </a:solidFill>
                <a:latin typeface="Segoe UI" panose="020B0502040204020203" pitchFamily="34" charset="0"/>
                <a:ea typeface="+mn-ea"/>
                <a:cs typeface="Segoe UI" panose="020B0502040204020203" pitchFamily="34" charset="0"/>
              </a:rPr>
              <a:t>的情况下，使用</a:t>
            </a:r>
            <a:r>
              <a:rPr lang="en-US" altLang="zh-CN" sz="1200" dirty="0">
                <a:solidFill>
                  <a:schemeClr val="tx1"/>
                </a:solidFill>
                <a:latin typeface="Segoe UI" panose="020B0502040204020203" pitchFamily="34" charset="0"/>
                <a:ea typeface="+mn-ea"/>
                <a:cs typeface="Segoe UI" panose="020B0502040204020203" pitchFamily="34" charset="0"/>
              </a:rPr>
              <a:t>2</a:t>
            </a:r>
            <a:r>
              <a:rPr lang="zh-CN" altLang="en-US" sz="1200" dirty="0">
                <a:solidFill>
                  <a:schemeClr val="tx1"/>
                </a:solidFill>
                <a:latin typeface="Segoe UI" panose="020B0502040204020203" pitchFamily="34" charset="0"/>
                <a:ea typeface="+mn-ea"/>
                <a:cs typeface="Segoe UI" panose="020B0502040204020203" pitchFamily="34" charset="0"/>
              </a:rPr>
              <a:t>*</a:t>
            </a:r>
            <a:r>
              <a:rPr lang="en-US" altLang="zh-CN" sz="1200" dirty="0">
                <a:solidFill>
                  <a:schemeClr val="tx1"/>
                </a:solidFill>
                <a:latin typeface="Segoe UI" panose="020B0502040204020203" pitchFamily="34" charset="0"/>
                <a:ea typeface="+mn-ea"/>
                <a:cs typeface="Segoe UI" panose="020B0502040204020203" pitchFamily="34" charset="0"/>
              </a:rPr>
              <a:t>2</a:t>
            </a:r>
            <a:r>
              <a:rPr lang="zh-CN" altLang="en-US" sz="1200" dirty="0">
                <a:solidFill>
                  <a:schemeClr val="tx1"/>
                </a:solidFill>
                <a:latin typeface="Segoe UI" panose="020B0502040204020203" pitchFamily="34" charset="0"/>
                <a:ea typeface="+mn-ea"/>
                <a:cs typeface="Segoe UI" panose="020B0502040204020203" pitchFamily="34" charset="0"/>
              </a:rPr>
              <a:t>的卷积核进行池化会得到</a:t>
            </a:r>
            <a:r>
              <a:rPr lang="en-US" altLang="zh-CN" sz="1200" dirty="0">
                <a:solidFill>
                  <a:schemeClr val="tx1"/>
                </a:solidFill>
                <a:latin typeface="Segoe UI" panose="020B0502040204020203" pitchFamily="34" charset="0"/>
                <a:ea typeface="+mn-ea"/>
                <a:cs typeface="Segoe UI" panose="020B0502040204020203" pitchFamily="34" charset="0"/>
              </a:rPr>
              <a:t>3</a:t>
            </a:r>
            <a:r>
              <a:rPr lang="zh-CN" altLang="en-US" sz="1200" dirty="0">
                <a:solidFill>
                  <a:schemeClr val="tx1"/>
                </a:solidFill>
                <a:latin typeface="Segoe UI" panose="020B0502040204020203" pitchFamily="34" charset="0"/>
                <a:ea typeface="+mn-ea"/>
                <a:cs typeface="Segoe UI" panose="020B0502040204020203" pitchFamily="34" charset="0"/>
              </a:rPr>
              <a:t>*</a:t>
            </a:r>
            <a:r>
              <a:rPr lang="en-US" altLang="zh-CN" sz="1200" dirty="0">
                <a:solidFill>
                  <a:schemeClr val="tx1"/>
                </a:solidFill>
                <a:latin typeface="Segoe UI" panose="020B0502040204020203" pitchFamily="34" charset="0"/>
                <a:ea typeface="+mn-ea"/>
                <a:cs typeface="Segoe UI" panose="020B0502040204020203" pitchFamily="34" charset="0"/>
              </a:rPr>
              <a:t>3</a:t>
            </a:r>
            <a:r>
              <a:rPr lang="zh-CN" altLang="en-US" sz="1200" dirty="0">
                <a:solidFill>
                  <a:schemeClr val="tx1"/>
                </a:solidFill>
                <a:latin typeface="Segoe UI" panose="020B0502040204020203" pitchFamily="34" charset="0"/>
                <a:ea typeface="+mn-ea"/>
                <a:cs typeface="Segoe UI" panose="020B0502040204020203" pitchFamily="34" charset="0"/>
              </a:rPr>
              <a:t>的图层，这样做会使得数据量减少。</a:t>
            </a:r>
            <a:endParaRPr lang="en-US" altLang="zh-CN" sz="1200" dirty="0">
              <a:solidFill>
                <a:schemeClr val="tx1"/>
              </a:solidFill>
              <a:latin typeface="Segoe UI" panose="020B0502040204020203" pitchFamily="34" charset="0"/>
              <a:ea typeface="+mn-ea"/>
              <a:cs typeface="Segoe UI" panose="020B0502040204020203" pitchFamily="34"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0934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下面是激活层，主要是使用神经元里的激活函数去进行一个</a:t>
            </a:r>
            <a:r>
              <a:rPr lang="zh-CN" altLang="en-US" sz="1200" dirty="0">
                <a:solidFill>
                  <a:schemeClr val="tx1"/>
                </a:solidFill>
                <a:effectLst/>
                <a:latin typeface="Segoe UI" panose="020B0502040204020203" pitchFamily="34" charset="0"/>
                <a:ea typeface="+mn-ea"/>
                <a:cs typeface="Segoe UI" panose="020B0502040204020203" pitchFamily="34" charset="0"/>
              </a:rPr>
              <a:t>非线性拟合作用，使网络模型拟合出的特征更复杂，常用的激活函数有很多种，最传统的就是</a:t>
            </a:r>
            <a:r>
              <a:rPr lang="en-US" altLang="zh-CN" sz="1200" dirty="0">
                <a:solidFill>
                  <a:schemeClr val="tx1"/>
                </a:solidFill>
                <a:effectLst/>
                <a:latin typeface="Segoe UI" panose="020B0502040204020203" pitchFamily="34" charset="0"/>
                <a:ea typeface="+mn-ea"/>
                <a:cs typeface="Segoe UI" panose="020B0502040204020203" pitchFamily="34" charset="0"/>
              </a:rPr>
              <a:t>sigmoid</a:t>
            </a:r>
            <a:r>
              <a:rPr lang="zh-CN" altLang="en-US" sz="1200" dirty="0">
                <a:solidFill>
                  <a:schemeClr val="tx1"/>
                </a:solidFill>
                <a:effectLst/>
                <a:latin typeface="Segoe UI" panose="020B0502040204020203" pitchFamily="34" charset="0"/>
                <a:ea typeface="+mn-ea"/>
                <a:cs typeface="Segoe UI" panose="020B0502040204020203" pitchFamily="34" charset="0"/>
              </a:rPr>
              <a:t>函数，后来因为自己的函数缺陷，人们就逐渐的放弃使用它了，现在常用的是第三个函数，以及后面改进的激活函数。</a:t>
            </a:r>
            <a:endParaRPr lang="en-US" altLang="zh-CN" sz="1200" dirty="0">
              <a:solidFill>
                <a:schemeClr val="tx1"/>
              </a:solidFill>
              <a:effectLst/>
              <a:latin typeface="Segoe UI" panose="020B0502040204020203" pitchFamily="34" charset="0"/>
              <a:ea typeface="+mn-ea"/>
              <a:cs typeface="Segoe UI" panose="020B0502040204020203" pitchFamily="34" charset="0"/>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82740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最后是全连接层，该层与传统神经网络的全连接层是一样的作用，在</a:t>
            </a:r>
            <a:r>
              <a:rPr lang="zh-CN" altLang="en-US" sz="1200" b="0" dirty="0">
                <a:solidFill>
                  <a:schemeClr val="tx1"/>
                </a:solidFill>
                <a:latin typeface="Segoe UI" panose="020B0502040204020203" pitchFamily="34" charset="0"/>
                <a:ea typeface="+mn-ea"/>
                <a:cs typeface="Segoe UI" panose="020B0502040204020203" pitchFamily="34" charset="0"/>
              </a:rPr>
              <a:t>最后一层全连接中，</a:t>
            </a:r>
            <a:r>
              <a:rPr lang="zh-CN" altLang="en-US" sz="1200" dirty="0">
                <a:solidFill>
                  <a:schemeClr val="tx1"/>
                </a:solidFill>
                <a:latin typeface="Segoe UI" panose="020B0502040204020203" pitchFamily="34" charset="0"/>
                <a:ea typeface="+mn-ea"/>
                <a:cs typeface="Segoe UI" panose="020B0502040204020203" pitchFamily="34" charset="0"/>
              </a:rPr>
              <a:t>在神经元的输出端使用合适的损失函数，就能让单个神经元变成一个线性分类器。所以说，最后一个全连接层的神经元的个数和我们分类类别的个数是一样的，比如说，我们的野生物种数据集由</a:t>
            </a:r>
            <a:r>
              <a:rPr lang="en-US" altLang="zh-CN" sz="1200" dirty="0">
                <a:solidFill>
                  <a:schemeClr val="tx1"/>
                </a:solidFill>
                <a:latin typeface="Segoe UI" panose="020B0502040204020203" pitchFamily="34" charset="0"/>
                <a:ea typeface="+mn-ea"/>
                <a:cs typeface="Segoe UI" panose="020B0502040204020203" pitchFamily="34" charset="0"/>
              </a:rPr>
              <a:t>14</a:t>
            </a:r>
            <a:r>
              <a:rPr lang="zh-CN" altLang="en-US" sz="1200" dirty="0">
                <a:solidFill>
                  <a:schemeClr val="tx1"/>
                </a:solidFill>
                <a:latin typeface="Segoe UI" panose="020B0502040204020203" pitchFamily="34" charset="0"/>
                <a:ea typeface="+mn-ea"/>
                <a:cs typeface="Segoe UI" panose="020B0502040204020203" pitchFamily="34" charset="0"/>
              </a:rPr>
              <a:t>个类别，那我们最后一层的全连接层的神经元个数就为</a:t>
            </a:r>
            <a:r>
              <a:rPr lang="en-US" altLang="zh-CN" sz="1200" dirty="0">
                <a:solidFill>
                  <a:schemeClr val="tx1"/>
                </a:solidFill>
                <a:latin typeface="Segoe UI" panose="020B0502040204020203" pitchFamily="34" charset="0"/>
                <a:ea typeface="+mn-ea"/>
                <a:cs typeface="Segoe UI" panose="020B0502040204020203" pitchFamily="34" charset="0"/>
              </a:rPr>
              <a:t>14</a:t>
            </a:r>
            <a:r>
              <a:rPr lang="zh-CN" altLang="en-US" sz="1200" dirty="0">
                <a:solidFill>
                  <a:schemeClr val="tx1"/>
                </a:solidFill>
                <a:latin typeface="Segoe UI" panose="020B0502040204020203" pitchFamily="34" charset="0"/>
                <a:ea typeface="+mn-ea"/>
                <a:cs typeface="Segoe UI" panose="020B0502040204020203" pitchFamily="34" charset="0"/>
              </a:rPr>
              <a:t>，最后会输出一个</a:t>
            </a:r>
            <a:r>
              <a:rPr lang="en-US" altLang="zh-CN" sz="1200" dirty="0">
                <a:solidFill>
                  <a:schemeClr val="tx1"/>
                </a:solidFill>
                <a:latin typeface="Segoe UI" panose="020B0502040204020203" pitchFamily="34" charset="0"/>
                <a:ea typeface="+mn-ea"/>
                <a:cs typeface="Segoe UI" panose="020B0502040204020203" pitchFamily="34" charset="0"/>
              </a:rPr>
              <a:t>14</a:t>
            </a:r>
            <a:r>
              <a:rPr lang="zh-CN" altLang="en-US" sz="1200" dirty="0">
                <a:solidFill>
                  <a:schemeClr val="tx1"/>
                </a:solidFill>
                <a:latin typeface="Segoe UI" panose="020B0502040204020203" pitchFamily="34" charset="0"/>
                <a:ea typeface="+mn-ea"/>
                <a:cs typeface="Segoe UI" panose="020B0502040204020203" pitchFamily="34" charset="0"/>
              </a:rPr>
              <a:t>维的向量，如果认为该图像属于类别</a:t>
            </a:r>
            <a:r>
              <a:rPr lang="en-US" altLang="zh-CN" sz="1200" dirty="0">
                <a:solidFill>
                  <a:schemeClr val="tx1"/>
                </a:solidFill>
                <a:latin typeface="Segoe UI" panose="020B0502040204020203" pitchFamily="34" charset="0"/>
                <a:ea typeface="+mn-ea"/>
                <a:cs typeface="Segoe UI" panose="020B0502040204020203" pitchFamily="34" charset="0"/>
              </a:rPr>
              <a:t>3</a:t>
            </a:r>
            <a:r>
              <a:rPr lang="zh-CN" altLang="en-US" sz="1200" dirty="0">
                <a:solidFill>
                  <a:schemeClr val="tx1"/>
                </a:solidFill>
                <a:latin typeface="Segoe UI" panose="020B0502040204020203" pitchFamily="34" charset="0"/>
                <a:ea typeface="+mn-ea"/>
                <a:cs typeface="Segoe UI" panose="020B0502040204020203" pitchFamily="34" charset="0"/>
              </a:rPr>
              <a:t>，则数组的第三个位置对应为</a:t>
            </a:r>
            <a:r>
              <a:rPr lang="en-US" altLang="zh-CN" sz="1200" dirty="0">
                <a:solidFill>
                  <a:schemeClr val="tx1"/>
                </a:solidFill>
                <a:latin typeface="Segoe UI" panose="020B0502040204020203" pitchFamily="34" charset="0"/>
                <a:ea typeface="+mn-ea"/>
                <a:cs typeface="Segoe UI" panose="020B0502040204020203" pitchFamily="34" charset="0"/>
              </a:rPr>
              <a:t>1</a:t>
            </a:r>
            <a:r>
              <a:rPr lang="zh-CN" altLang="en-US" sz="1200" dirty="0">
                <a:solidFill>
                  <a:schemeClr val="tx1"/>
                </a:solidFill>
                <a:latin typeface="Segoe UI" panose="020B0502040204020203" pitchFamily="34" charset="0"/>
                <a:ea typeface="+mn-ea"/>
                <a:cs typeface="Segoe UI" panose="020B0502040204020203" pitchFamily="34" charset="0"/>
              </a:rPr>
              <a:t>，其余为</a:t>
            </a:r>
            <a:r>
              <a:rPr lang="en-US" altLang="zh-CN" sz="1200" dirty="0">
                <a:solidFill>
                  <a:schemeClr val="tx1"/>
                </a:solidFill>
                <a:latin typeface="Segoe UI" panose="020B0502040204020203" pitchFamily="34" charset="0"/>
                <a:ea typeface="+mn-ea"/>
                <a:cs typeface="Segoe UI" panose="020B0502040204020203" pitchFamily="34" charset="0"/>
              </a:rPr>
              <a:t>0</a:t>
            </a:r>
            <a:r>
              <a:rPr lang="zh-CN" altLang="en-US" sz="1200" dirty="0">
                <a:solidFill>
                  <a:schemeClr val="tx1"/>
                </a:solidFill>
                <a:latin typeface="Segoe UI" panose="020B0502040204020203" pitchFamily="34" charset="0"/>
                <a:ea typeface="+mn-ea"/>
                <a:cs typeface="Segoe UI" panose="020B0502040204020203" pitchFamily="34" charset="0"/>
              </a:rPr>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52567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a:extLst>
              <a:ext uri="{FF2B5EF4-FFF2-40B4-BE49-F238E27FC236}">
                <a16:creationId xmlns:a16="http://schemas.microsoft.com/office/drawing/2014/main" id="{655EE6FE-BDDA-4CBB-A5B9-B5B6446CB65B}"/>
              </a:ext>
            </a:extLst>
          </p:cNvPr>
          <p:cNvSpPr>
            <a:spLocks noGrp="1" noRot="1" noChangeAspect="1" noTextEdit="1"/>
          </p:cNvSpPr>
          <p:nvPr>
            <p:ph type="sldImg"/>
          </p:nvPr>
        </p:nvSpPr>
        <p:spPr>
          <a:ln/>
        </p:spPr>
      </p:sp>
      <p:sp>
        <p:nvSpPr>
          <p:cNvPr id="181251" name="备注占位符 2">
            <a:extLst>
              <a:ext uri="{FF2B5EF4-FFF2-40B4-BE49-F238E27FC236}">
                <a16:creationId xmlns:a16="http://schemas.microsoft.com/office/drawing/2014/main" id="{866A8679-E2BF-4BB1-BCE3-B1CCBB7DD74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1252" name="灯片编号占位符 3">
            <a:extLst>
              <a:ext uri="{FF2B5EF4-FFF2-40B4-BE49-F238E27FC236}">
                <a16:creationId xmlns:a16="http://schemas.microsoft.com/office/drawing/2014/main" id="{5F875D59-49B8-4EB0-B3B7-E4B40F0BC27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05E0BF18-EC25-440E-B83B-777EAE0B378A}" type="slidenum">
              <a:rPr lang="en-US" altLang="zh-CN" sz="1200"/>
              <a:pPr eaLnBrk="1" hangingPunct="1"/>
              <a:t>122</a:t>
            </a:fld>
            <a:endParaRPr lang="en-US" altLang="zh-CN"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a:extLst>
              <a:ext uri="{FF2B5EF4-FFF2-40B4-BE49-F238E27FC236}">
                <a16:creationId xmlns:a16="http://schemas.microsoft.com/office/drawing/2014/main" id="{E931B0BE-D121-4F5A-AEB3-84758AFFCCB0}"/>
              </a:ext>
            </a:extLst>
          </p:cNvPr>
          <p:cNvSpPr>
            <a:spLocks noGrp="1" noRot="1" noChangeAspect="1" noTextEdit="1"/>
          </p:cNvSpPr>
          <p:nvPr>
            <p:ph type="sldImg"/>
          </p:nvPr>
        </p:nvSpPr>
        <p:spPr>
          <a:ln/>
        </p:spPr>
      </p:sp>
      <p:sp>
        <p:nvSpPr>
          <p:cNvPr id="182275" name="备注占位符 2">
            <a:extLst>
              <a:ext uri="{FF2B5EF4-FFF2-40B4-BE49-F238E27FC236}">
                <a16:creationId xmlns:a16="http://schemas.microsoft.com/office/drawing/2014/main" id="{69C3086F-3532-4207-9C8E-93BCE986D12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2276" name="灯片编号占位符 3">
            <a:extLst>
              <a:ext uri="{FF2B5EF4-FFF2-40B4-BE49-F238E27FC236}">
                <a16:creationId xmlns:a16="http://schemas.microsoft.com/office/drawing/2014/main" id="{9AC3EE23-E154-409A-97BA-E4A625D72F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A277B837-F1FB-4A7B-A30D-38F32B614576}" type="slidenum">
              <a:rPr lang="en-US" altLang="zh-CN" sz="1200"/>
              <a:pPr eaLnBrk="1" hangingPunct="1"/>
              <a:t>123</a:t>
            </a:fld>
            <a:endParaRPr lang="en-US" altLang="zh-CN"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a:extLst>
              <a:ext uri="{FF2B5EF4-FFF2-40B4-BE49-F238E27FC236}">
                <a16:creationId xmlns:a16="http://schemas.microsoft.com/office/drawing/2014/main" id="{E045173C-B0D1-4C50-8D33-EF64BF6FBAD1}"/>
              </a:ext>
            </a:extLst>
          </p:cNvPr>
          <p:cNvSpPr>
            <a:spLocks noGrp="1" noRot="1" noChangeAspect="1" noTextEdit="1"/>
          </p:cNvSpPr>
          <p:nvPr>
            <p:ph type="sldImg"/>
          </p:nvPr>
        </p:nvSpPr>
        <p:spPr>
          <a:ln/>
        </p:spPr>
      </p:sp>
      <p:sp>
        <p:nvSpPr>
          <p:cNvPr id="183299" name="备注占位符 2">
            <a:extLst>
              <a:ext uri="{FF2B5EF4-FFF2-40B4-BE49-F238E27FC236}">
                <a16:creationId xmlns:a16="http://schemas.microsoft.com/office/drawing/2014/main" id="{C3B35F6E-E395-4D1F-9F2A-2477ACBD95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83300" name="灯片编号占位符 3">
            <a:extLst>
              <a:ext uri="{FF2B5EF4-FFF2-40B4-BE49-F238E27FC236}">
                <a16:creationId xmlns:a16="http://schemas.microsoft.com/office/drawing/2014/main" id="{8FC81E1F-A767-4394-86B0-F4D07F447A3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A99ECA5-60EC-4EA2-80CC-9996B40AAC50}" type="slidenum">
              <a:rPr lang="en-US" altLang="zh-CN" sz="1200"/>
              <a:pPr eaLnBrk="1" hangingPunct="1"/>
              <a:t>124</a:t>
            </a:fld>
            <a:endParaRPr lang="en-US" altLang="zh-CN"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a:extLst>
              <a:ext uri="{FF2B5EF4-FFF2-40B4-BE49-F238E27FC236}">
                <a16:creationId xmlns:a16="http://schemas.microsoft.com/office/drawing/2014/main" id="{78E272D5-9579-49C2-A321-50BA9ACDB512}"/>
              </a:ext>
            </a:extLst>
          </p:cNvPr>
          <p:cNvSpPr>
            <a:spLocks noGrp="1" noRot="1" noChangeAspect="1" noTextEdit="1"/>
          </p:cNvSpPr>
          <p:nvPr>
            <p:ph type="sldImg"/>
          </p:nvPr>
        </p:nvSpPr>
        <p:spPr>
          <a:ln/>
        </p:spPr>
      </p:sp>
      <p:sp>
        <p:nvSpPr>
          <p:cNvPr id="184323" name="备注占位符 2">
            <a:extLst>
              <a:ext uri="{FF2B5EF4-FFF2-40B4-BE49-F238E27FC236}">
                <a16:creationId xmlns:a16="http://schemas.microsoft.com/office/drawing/2014/main" id="{6EAC2B68-6A3F-402A-A1C2-80ED43C55D4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latin typeface="Arial" panose="020B0604020202020204" pitchFamily="34" charset="0"/>
            </a:endParaRPr>
          </a:p>
        </p:txBody>
      </p:sp>
      <p:sp>
        <p:nvSpPr>
          <p:cNvPr id="184324" name="灯片编号占位符 3">
            <a:extLst>
              <a:ext uri="{FF2B5EF4-FFF2-40B4-BE49-F238E27FC236}">
                <a16:creationId xmlns:a16="http://schemas.microsoft.com/office/drawing/2014/main" id="{220C910C-4447-4CC4-BCB5-1D69812F27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168CFEE2-63C8-4327-8E83-A43DE35717E1}" type="slidenum">
              <a:rPr lang="en-US" altLang="zh-CN" sz="1200"/>
              <a:pPr eaLnBrk="1" hangingPunct="1"/>
              <a:t>125</a:t>
            </a:fld>
            <a:endParaRPr lang="en-US" altLang="zh-CN"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a:extLst>
              <a:ext uri="{FF2B5EF4-FFF2-40B4-BE49-F238E27FC236}">
                <a16:creationId xmlns:a16="http://schemas.microsoft.com/office/drawing/2014/main" id="{360451A0-F8DA-4683-836F-B6108236F4B8}"/>
              </a:ext>
            </a:extLst>
          </p:cNvPr>
          <p:cNvSpPr>
            <a:spLocks noGrp="1" noRot="1" noChangeAspect="1" noTextEdit="1"/>
          </p:cNvSpPr>
          <p:nvPr>
            <p:ph type="sldImg"/>
          </p:nvPr>
        </p:nvSpPr>
        <p:spPr>
          <a:ln/>
        </p:spPr>
      </p:sp>
      <p:sp>
        <p:nvSpPr>
          <p:cNvPr id="185347" name="备注占位符 2">
            <a:extLst>
              <a:ext uri="{FF2B5EF4-FFF2-40B4-BE49-F238E27FC236}">
                <a16:creationId xmlns:a16="http://schemas.microsoft.com/office/drawing/2014/main" id="{2706A876-EA67-48CB-A493-C0D5A4807C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5348" name="灯片编号占位符 3">
            <a:extLst>
              <a:ext uri="{FF2B5EF4-FFF2-40B4-BE49-F238E27FC236}">
                <a16:creationId xmlns:a16="http://schemas.microsoft.com/office/drawing/2014/main" id="{C26B348C-29F2-45F7-9ADD-D4CC94FB44B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FF2E4E08-0723-49E2-B0A4-1E1799D2A610}" type="slidenum">
              <a:rPr lang="en-US" altLang="zh-CN" sz="1200"/>
              <a:pPr eaLnBrk="1" hangingPunct="1"/>
              <a:t>126</a:t>
            </a:fld>
            <a:endParaRPr lang="en-US" altLang="zh-CN"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a:extLst>
              <a:ext uri="{FF2B5EF4-FFF2-40B4-BE49-F238E27FC236}">
                <a16:creationId xmlns:a16="http://schemas.microsoft.com/office/drawing/2014/main" id="{0E9143BF-CE36-4D87-9B75-59C2659FD7E5}"/>
              </a:ext>
            </a:extLst>
          </p:cNvPr>
          <p:cNvSpPr>
            <a:spLocks noGrp="1" noRot="1" noChangeAspect="1" noTextEdit="1"/>
          </p:cNvSpPr>
          <p:nvPr>
            <p:ph type="sldImg"/>
          </p:nvPr>
        </p:nvSpPr>
        <p:spPr>
          <a:ln/>
        </p:spPr>
      </p:sp>
      <p:sp>
        <p:nvSpPr>
          <p:cNvPr id="187395" name="备注占位符 2">
            <a:extLst>
              <a:ext uri="{FF2B5EF4-FFF2-40B4-BE49-F238E27FC236}">
                <a16:creationId xmlns:a16="http://schemas.microsoft.com/office/drawing/2014/main" id="{B2645E58-188E-44E1-B391-BAB4531BEB7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7396" name="灯片编号占位符 3">
            <a:extLst>
              <a:ext uri="{FF2B5EF4-FFF2-40B4-BE49-F238E27FC236}">
                <a16:creationId xmlns:a16="http://schemas.microsoft.com/office/drawing/2014/main" id="{9B9C21C4-5786-442D-AE5D-F0AF87066D0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71DB8635-C7D8-4175-944C-CEA8B4C11506}" type="slidenum">
              <a:rPr lang="en-US" altLang="zh-CN" sz="1200"/>
              <a:pPr eaLnBrk="1" hangingPunct="1"/>
              <a:t>127</a:t>
            </a:fld>
            <a:endParaRPr lang="en-US" altLang="zh-CN"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a:extLst>
              <a:ext uri="{FF2B5EF4-FFF2-40B4-BE49-F238E27FC236}">
                <a16:creationId xmlns:a16="http://schemas.microsoft.com/office/drawing/2014/main" id="{ECBC98CB-4ED7-42EE-801C-6CC71D0B12B9}"/>
              </a:ext>
            </a:extLst>
          </p:cNvPr>
          <p:cNvSpPr>
            <a:spLocks noGrp="1" noRot="1" noChangeAspect="1" noTextEdit="1"/>
          </p:cNvSpPr>
          <p:nvPr>
            <p:ph type="sldImg"/>
          </p:nvPr>
        </p:nvSpPr>
        <p:spPr>
          <a:ln/>
        </p:spPr>
      </p:sp>
      <p:sp>
        <p:nvSpPr>
          <p:cNvPr id="188419" name="备注占位符 2">
            <a:extLst>
              <a:ext uri="{FF2B5EF4-FFF2-40B4-BE49-F238E27FC236}">
                <a16:creationId xmlns:a16="http://schemas.microsoft.com/office/drawing/2014/main" id="{54D775FE-3BCD-4698-8673-AEA4A03B004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8420" name="灯片编号占位符 3">
            <a:extLst>
              <a:ext uri="{FF2B5EF4-FFF2-40B4-BE49-F238E27FC236}">
                <a16:creationId xmlns:a16="http://schemas.microsoft.com/office/drawing/2014/main" id="{9651EBDB-54DA-4B39-B717-BC7656A654E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E307CC5B-72C0-448D-BEAD-7F30D13AE31E}" type="slidenum">
              <a:rPr lang="en-US" altLang="zh-CN" sz="1200"/>
              <a:pPr eaLnBrk="1" hangingPunct="1"/>
              <a:t>129</a:t>
            </a:fld>
            <a:endParaRPr lang="en-US" altLang="zh-CN"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black"/>
                </a:solidFill>
                <a:latin typeface="Segoe UI" panose="020B0502040204020203" pitchFamily="34" charset="0"/>
                <a:ea typeface="+mn-ea"/>
                <a:cs typeface="Segoe UI" panose="020B0502040204020203" pitchFamily="34" charset="0"/>
              </a:rPr>
              <a:t>第一个对计算智能定义是由贝兹德克</a:t>
            </a:r>
            <a:r>
              <a:rPr lang="en-US" altLang="zh-CN" sz="1200" dirty="0">
                <a:solidFill>
                  <a:prstClr val="black"/>
                </a:solidFill>
                <a:latin typeface="Segoe UI" panose="020B0502040204020203" pitchFamily="34" charset="0"/>
                <a:ea typeface="+mn-ea"/>
                <a:cs typeface="Segoe UI" panose="020B0502040204020203" pitchFamily="34" charset="0"/>
              </a:rPr>
              <a:t>(J. C. </a:t>
            </a:r>
            <a:r>
              <a:rPr lang="en-US" altLang="zh-CN" sz="1200" dirty="0" err="1">
                <a:solidFill>
                  <a:prstClr val="black"/>
                </a:solidFill>
                <a:latin typeface="Segoe UI" panose="020B0502040204020203" pitchFamily="34" charset="0"/>
                <a:ea typeface="+mn-ea"/>
                <a:cs typeface="Segoe UI" panose="020B0502040204020203" pitchFamily="34" charset="0"/>
              </a:rPr>
              <a:t>Bezdek</a:t>
            </a:r>
            <a:r>
              <a:rPr lang="en-US" altLang="zh-CN" sz="1200" dirty="0">
                <a:solidFill>
                  <a:prstClr val="black"/>
                </a:solidFill>
                <a:latin typeface="Segoe UI" panose="020B0502040204020203" pitchFamily="34" charset="0"/>
                <a:ea typeface="+mn-ea"/>
                <a:cs typeface="Segoe UI" panose="020B0502040204020203" pitchFamily="34" charset="0"/>
              </a:rPr>
              <a:t>)</a:t>
            </a:r>
            <a:r>
              <a:rPr lang="zh-CN" altLang="en-US" sz="1200" dirty="0">
                <a:solidFill>
                  <a:prstClr val="black"/>
                </a:solidFill>
                <a:latin typeface="Segoe UI" panose="020B0502040204020203" pitchFamily="34" charset="0"/>
                <a:ea typeface="+mn-ea"/>
                <a:cs typeface="Segoe UI" panose="020B0502040204020203" pitchFamily="34" charset="0"/>
              </a:rPr>
              <a:t>于</a:t>
            </a:r>
            <a:r>
              <a:rPr lang="en-US" altLang="zh-CN" sz="1200" dirty="0">
                <a:solidFill>
                  <a:prstClr val="black"/>
                </a:solidFill>
                <a:latin typeface="Segoe UI" panose="020B0502040204020203" pitchFamily="34" charset="0"/>
                <a:ea typeface="+mn-ea"/>
                <a:cs typeface="Segoe UI" panose="020B0502040204020203" pitchFamily="34" charset="0"/>
              </a:rPr>
              <a:t>1992</a:t>
            </a:r>
            <a:r>
              <a:rPr lang="zh-CN" altLang="en-US" sz="1200" dirty="0">
                <a:solidFill>
                  <a:prstClr val="black"/>
                </a:solidFill>
                <a:latin typeface="Segoe UI" panose="020B0502040204020203" pitchFamily="34" charset="0"/>
                <a:ea typeface="+mn-ea"/>
                <a:cs typeface="Segoe UI" panose="020B0502040204020203" pitchFamily="34" charset="0"/>
              </a:rPr>
              <a:t>年提出的。</a:t>
            </a:r>
          </a:p>
          <a:p>
            <a:endParaRPr lang="en-US" altLang="zh-CN" dirty="0"/>
          </a:p>
          <a:p>
            <a:r>
              <a:rPr lang="zh-CN" altLang="en-US" dirty="0"/>
              <a:t>他认为，从严格意义上讲，计算智能取决于制造者</a:t>
            </a:r>
            <a:r>
              <a:rPr lang="en-US" altLang="zh-CN" dirty="0"/>
              <a:t>(Manufacturers)</a:t>
            </a:r>
            <a:r>
              <a:rPr lang="zh-CN" altLang="en-US" dirty="0"/>
              <a:t>提供的数值数据，而不依赖于知识；</a:t>
            </a:r>
            <a:endParaRPr lang="en-US" altLang="zh-CN" dirty="0"/>
          </a:p>
          <a:p>
            <a:endParaRPr lang="en-US" altLang="zh-CN" dirty="0"/>
          </a:p>
          <a:p>
            <a:r>
              <a:rPr lang="zh-CN" altLang="en-US" dirty="0"/>
              <a:t>另一方面，人工智能则应用知识精品</a:t>
            </a:r>
            <a:r>
              <a:rPr lang="en-US" altLang="zh-CN" dirty="0"/>
              <a:t>(Knowledge tidbits)</a:t>
            </a:r>
            <a:r>
              <a:rPr lang="zh-CN" altLang="en-US" dirty="0"/>
              <a:t>。 他认为， 人工神经网络应当称为计算神经网络。</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4</a:t>
            </a:fld>
            <a:endParaRPr lang="zh-CN" altLang="en-US"/>
          </a:p>
        </p:txBody>
      </p:sp>
    </p:spTree>
    <p:extLst>
      <p:ext uri="{BB962C8B-B14F-4D97-AF65-F5344CB8AC3E}">
        <p14:creationId xmlns:p14="http://schemas.microsoft.com/office/powerpoint/2010/main" val="40402864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a:extLst>
              <a:ext uri="{FF2B5EF4-FFF2-40B4-BE49-F238E27FC236}">
                <a16:creationId xmlns:a16="http://schemas.microsoft.com/office/drawing/2014/main" id="{378502B2-6C56-4515-8737-217577834E67}"/>
              </a:ext>
            </a:extLst>
          </p:cNvPr>
          <p:cNvSpPr>
            <a:spLocks noGrp="1" noRot="1" noChangeAspect="1" noTextEdit="1"/>
          </p:cNvSpPr>
          <p:nvPr>
            <p:ph type="sldImg"/>
          </p:nvPr>
        </p:nvSpPr>
        <p:spPr>
          <a:ln/>
        </p:spPr>
      </p:sp>
      <p:sp>
        <p:nvSpPr>
          <p:cNvPr id="189443" name="备注占位符 2">
            <a:extLst>
              <a:ext uri="{FF2B5EF4-FFF2-40B4-BE49-F238E27FC236}">
                <a16:creationId xmlns:a16="http://schemas.microsoft.com/office/drawing/2014/main" id="{38673E59-C37E-4ADD-A5F8-0AEA85EF70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89444" name="灯片编号占位符 3">
            <a:extLst>
              <a:ext uri="{FF2B5EF4-FFF2-40B4-BE49-F238E27FC236}">
                <a16:creationId xmlns:a16="http://schemas.microsoft.com/office/drawing/2014/main" id="{7F96B914-2978-4142-9D35-78D8C8086A1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6F1BF916-FF86-47AC-8A10-65F362781E41}" type="slidenum">
              <a:rPr lang="en-US" altLang="zh-CN" sz="1200"/>
              <a:pPr eaLnBrk="1" hangingPunct="1"/>
              <a:t>130</a:t>
            </a:fld>
            <a:endParaRPr lang="en-US" altLang="zh-CN"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还有一个案例，是</a:t>
            </a:r>
            <a:r>
              <a:rPr lang="en-US" altLang="zh-CN" dirty="0"/>
              <a:t>12</a:t>
            </a:r>
            <a:r>
              <a:rPr lang="zh-CN" altLang="en-US" dirty="0"/>
              <a:t>年的</a:t>
            </a:r>
            <a:r>
              <a:rPr lang="en-US" altLang="zh-CN" dirty="0" err="1"/>
              <a:t>AlexNet</a:t>
            </a:r>
            <a:r>
              <a:rPr lang="zh-CN" altLang="en-US" dirty="0"/>
              <a:t>，这个更有名，它的层级设置是输入图像之后，先是两个卷积层、池化层、这里池化层没画出来，接着是三个卷积层、然后池化、最后三个全连接层</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1154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还有一些其他的比较有名的网络模型，在识别领域有一个特别有名的大赛叫</a:t>
            </a:r>
            <a:r>
              <a:rPr lang="en-US" altLang="zh-CN" dirty="0"/>
              <a:t>ILSVRC</a:t>
            </a:r>
            <a:r>
              <a:rPr lang="zh-CN" altLang="en-US" dirty="0"/>
              <a:t>，是大规模视觉识别挑战赛，但是这个比赛前两三年就已经停止了，主要是因为参赛者的成绩已经足够好了，</a:t>
            </a:r>
            <a:r>
              <a:rPr lang="en-US" altLang="zh-CN" dirty="0"/>
              <a:t>2012</a:t>
            </a:r>
            <a:r>
              <a:rPr lang="zh-CN" altLang="en-US" dirty="0"/>
              <a:t>年，</a:t>
            </a:r>
            <a:r>
              <a:rPr lang="en-US" altLang="zh-CN" dirty="0" err="1"/>
              <a:t>AlexNet</a:t>
            </a:r>
            <a:r>
              <a:rPr lang="zh-CN" altLang="en-US" dirty="0"/>
              <a:t>网络用在这个比赛上，在识别准确度上远远超过第二名，自那个时候开始，大家做识别都用卷积神经网络，后面的每一年都是用卷积神经网络，但是模型上稍微设置有差别或者做了一些小改进，</a:t>
            </a:r>
            <a:r>
              <a:rPr lang="en-US" altLang="zh-CN" dirty="0"/>
              <a:t>13</a:t>
            </a:r>
            <a:r>
              <a:rPr lang="zh-CN" altLang="en-US" dirty="0"/>
              <a:t>年的</a:t>
            </a:r>
            <a:r>
              <a:rPr lang="en-US" altLang="zh-CN" dirty="0" err="1"/>
              <a:t>ZFNet</a:t>
            </a:r>
            <a:r>
              <a:rPr lang="zh-CN" altLang="en-US" dirty="0"/>
              <a:t>是在</a:t>
            </a:r>
            <a:r>
              <a:rPr lang="en-US" altLang="zh-CN" dirty="0" err="1"/>
              <a:t>AlexNet</a:t>
            </a:r>
            <a:r>
              <a:rPr lang="zh-CN" altLang="en-US" dirty="0"/>
              <a:t>的基础上，稍微做了一些改进，以及</a:t>
            </a:r>
            <a:r>
              <a:rPr lang="en-US" altLang="zh-CN" dirty="0"/>
              <a:t>14</a:t>
            </a:r>
            <a:r>
              <a:rPr lang="zh-CN" altLang="en-US" dirty="0"/>
              <a:t>年的</a:t>
            </a:r>
            <a:r>
              <a:rPr lang="en-US" altLang="zh-CN" dirty="0"/>
              <a:t>VGG</a:t>
            </a:r>
            <a:r>
              <a:rPr lang="zh-CN" altLang="en-US" dirty="0"/>
              <a:t>网络，</a:t>
            </a:r>
            <a:r>
              <a:rPr lang="en-US" altLang="zh-CN" dirty="0"/>
              <a:t>15</a:t>
            </a:r>
            <a:r>
              <a:rPr lang="zh-CN" altLang="en-US" dirty="0"/>
              <a:t>年的</a:t>
            </a:r>
            <a:r>
              <a:rPr lang="en-US" altLang="zh-CN" dirty="0"/>
              <a:t>GoogLeNet,16</a:t>
            </a:r>
            <a:r>
              <a:rPr lang="zh-CN" altLang="en-US" dirty="0"/>
              <a:t>年的</a:t>
            </a:r>
            <a:r>
              <a:rPr lang="en-US" altLang="zh-CN" dirty="0" err="1"/>
              <a:t>ResNet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CNN</a:t>
            </a:r>
            <a:r>
              <a:rPr lang="zh-CN" altLang="en-US" dirty="0"/>
              <a:t>虽然能够对图片进行很好的识别，但是无法理解一张图片的语义信息，也可以叫为图像标注利用一张图片中一个人在骑自行车，</a:t>
            </a:r>
            <a:r>
              <a:rPr lang="en-US" altLang="zh-CN" dirty="0"/>
              <a:t>CNN</a:t>
            </a:r>
            <a:r>
              <a:rPr lang="zh-CN" altLang="en-US" dirty="0"/>
              <a:t>只能识别人与自行车，无法识别人在骑自行车这层语义信息，但是好在存在</a:t>
            </a:r>
            <a:r>
              <a:rPr lang="en-US" altLang="zh-CN" dirty="0"/>
              <a:t>RNN</a:t>
            </a:r>
            <a:r>
              <a:rPr lang="zh-CN" altLang="en-US" dirty="0"/>
              <a:t>。</a:t>
            </a:r>
            <a:r>
              <a:rPr lang="en-US" altLang="zh-CN" dirty="0"/>
              <a:t>RNN</a:t>
            </a:r>
            <a:r>
              <a:rPr lang="zh-CN" altLang="en-US" dirty="0"/>
              <a:t>这种网络结构最早是在</a:t>
            </a:r>
            <a:r>
              <a:rPr lang="en-US" altLang="zh-CN" dirty="0"/>
              <a:t>1982</a:t>
            </a:r>
            <a:r>
              <a:rPr lang="zh-CN" altLang="en-US" dirty="0"/>
              <a:t>年有</a:t>
            </a:r>
            <a:r>
              <a:rPr lang="en-US" altLang="zh-CN" dirty="0" err="1"/>
              <a:t>Hopfiled</a:t>
            </a:r>
            <a:r>
              <a:rPr lang="zh-CN" altLang="en-US" dirty="0"/>
              <a:t>提出的</a:t>
            </a:r>
            <a:r>
              <a:rPr lang="en-US" altLang="zh-CN" dirty="0"/>
              <a:t>Hopfield network,</a:t>
            </a:r>
            <a:r>
              <a:rPr lang="zh-CN" altLang="en-US" dirty="0"/>
              <a:t>后续也提出一些</a:t>
            </a:r>
            <a:r>
              <a:rPr lang="en-US" altLang="zh-CN" dirty="0"/>
              <a:t>Elman network ,LSTM</a:t>
            </a:r>
            <a:r>
              <a:rPr lang="zh-CN" altLang="en-US" dirty="0"/>
              <a:t>的结构，但是</a:t>
            </a:r>
            <a:r>
              <a:rPr lang="en-US" altLang="zh-CN" dirty="0"/>
              <a:t>RNN</a:t>
            </a:r>
            <a:r>
              <a:rPr lang="zh-CN" altLang="en-US" dirty="0"/>
              <a:t>得到广泛应用还是在</a:t>
            </a:r>
            <a:r>
              <a:rPr lang="en-US" altLang="zh-CN" dirty="0"/>
              <a:t>2010</a:t>
            </a:r>
            <a:r>
              <a:rPr lang="zh-CN" altLang="en-US" dirty="0"/>
              <a:t>年以后，</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273375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以往的神经元相比它包含了一个反馈输入，如果将其按照时间变化展开可以看到循环神经网络单个神经元类似一系列权值共享前馈神经元的依次连接，连接后同传统神经元相同随着时间的变化输入和输出会发生变化，但不同的是循环神经网络上一时刻神经元的”历史信息”会通过权值与下一时刻的神经元相连接，这样循环神经网络在</a:t>
            </a:r>
            <a:r>
              <a:rPr lang="en-US" altLang="zh-CN" dirty="0"/>
              <a:t>t</a:t>
            </a:r>
            <a:r>
              <a:rPr lang="zh-CN" altLang="en-US" dirty="0"/>
              <a:t>时刻的输入完成与输出的映射且参考了</a:t>
            </a:r>
            <a:r>
              <a:rPr lang="en-US" altLang="zh-CN" dirty="0"/>
              <a:t>t</a:t>
            </a:r>
            <a:r>
              <a:rPr lang="zh-CN" altLang="en-US" dirty="0"/>
              <a:t>之前所有输入数据对网络的影响，形成了反馈网络结构。</a:t>
            </a:r>
            <a:endParaRPr lang="en-US" altLang="zh-CN" dirty="0"/>
          </a:p>
          <a:p>
            <a:r>
              <a:rPr lang="en-US" altLang="zh-CN" dirty="0"/>
              <a:t>RNN</a:t>
            </a:r>
            <a:r>
              <a:rPr lang="zh-CN" altLang="en-US" dirty="0"/>
              <a:t>和以往的神经网络的组成部分一样，包括输入、网络权值、求和单元、传递函数以及输出。</a:t>
            </a:r>
            <a:endParaRPr lang="en-US" altLang="zh-CN" dirty="0"/>
          </a:p>
          <a:p>
            <a:endParaRPr lang="en-US" altLang="zh-CN" dirty="0"/>
          </a:p>
          <a:p>
            <a:endParaRPr lang="en-US" altLang="zh-CN" dirty="0"/>
          </a:p>
          <a:p>
            <a:r>
              <a:rPr lang="en-US" altLang="zh-CN" dirty="0" err="1"/>
              <a:t>softmax</a:t>
            </a:r>
            <a:r>
              <a:rPr lang="zh-CN" altLang="en-US" dirty="0"/>
              <a:t>是</a:t>
            </a:r>
            <a:r>
              <a:rPr lang="en-US" altLang="zh-CN" dirty="0"/>
              <a:t>sigmoid</a:t>
            </a:r>
            <a:r>
              <a:rPr lang="zh-CN" altLang="en-US" dirty="0"/>
              <a:t>函数的一个变种，通常我们将其用在多分类任务的输出层，将输入转化成标签的概率。</a:t>
            </a:r>
            <a:endParaRPr lang="en-US" altLang="zh-CN" dirty="0"/>
          </a:p>
          <a:p>
            <a:r>
              <a:rPr lang="en-US" altLang="zh-CN" dirty="0"/>
              <a:t>St</a:t>
            </a:r>
            <a:r>
              <a:rPr lang="zh-CN" altLang="en-US" dirty="0"/>
              <a:t>并不能捕捉和保留之前所有信息，因为记忆有限。</a:t>
            </a:r>
            <a:endParaRPr lang="en-US" altLang="zh-CN" dirty="0"/>
          </a:p>
          <a:p>
            <a:r>
              <a:rPr lang="zh-CN" altLang="en-US" dirty="0"/>
              <a:t>不同于</a:t>
            </a:r>
            <a:r>
              <a:rPr lang="en-US" altLang="zh-CN" dirty="0"/>
              <a:t>CNN,</a:t>
            </a:r>
            <a:r>
              <a:rPr lang="zh-CN" altLang="en-US" dirty="0"/>
              <a:t>这里的</a:t>
            </a:r>
            <a:r>
              <a:rPr lang="en-US" altLang="zh-CN" dirty="0"/>
              <a:t>RNN</a:t>
            </a:r>
            <a:r>
              <a:rPr lang="zh-CN" altLang="en-US" dirty="0"/>
              <a:t>其实整个神经网络都共享一组参数</a:t>
            </a:r>
            <a:r>
              <a:rPr lang="en-US" altLang="zh-CN" dirty="0"/>
              <a:t>(U,V,W),</a:t>
            </a:r>
            <a:r>
              <a:rPr lang="zh-CN" altLang="en-US" dirty="0"/>
              <a:t>极大减小了需要训练的预估的参数量</a:t>
            </a:r>
            <a:endParaRPr lang="en-US" altLang="zh-CN" dirty="0"/>
          </a:p>
          <a:p>
            <a:endParaRPr lang="en-US" altLang="zh-CN" dirty="0"/>
          </a:p>
          <a:p>
            <a:r>
              <a:rPr lang="en-US" altLang="zh-CN" dirty="0"/>
              <a:t>RNN</a:t>
            </a:r>
            <a:r>
              <a:rPr lang="zh-CN" altLang="en-US" dirty="0"/>
              <a:t>使用的反向传播算法叫随时间反向传播算法，简称</a:t>
            </a:r>
            <a:r>
              <a:rPr lang="en-US" altLang="zh-CN" dirty="0"/>
              <a:t>BPTT,</a:t>
            </a:r>
            <a:r>
              <a:rPr lang="zh-CN" altLang="en-US" dirty="0"/>
              <a:t>它的本质和</a:t>
            </a:r>
            <a:r>
              <a:rPr lang="en-US" altLang="zh-CN" dirty="0"/>
              <a:t>BP</a:t>
            </a:r>
            <a:r>
              <a:rPr lang="zh-CN" altLang="en-US" dirty="0"/>
              <a:t>很像，区别在于其加入了时序演化。</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93838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L-cross-entropy loss</a:t>
            </a:r>
          </a:p>
          <a:p>
            <a:endParaRPr lang="en-US" altLang="zh-CN" dirty="0"/>
          </a:p>
          <a:p>
            <a:r>
              <a:rPr lang="en-US" altLang="zh-CN" sz="1200" b="0" i="0" kern="1200" dirty="0">
                <a:solidFill>
                  <a:schemeClr val="tx1"/>
                </a:solidFill>
                <a:effectLst/>
                <a:latin typeface="+mn-lt"/>
                <a:ea typeface="+mn-ea"/>
                <a:cs typeface="+mn-cs"/>
              </a:rPr>
              <a:t>changing </a:t>
            </a:r>
            <a:r>
              <a:rPr lang="en-US" altLang="zh-CN" sz="1200" b="0" i="1" kern="1200" dirty="0" err="1">
                <a:solidFill>
                  <a:schemeClr val="tx1"/>
                </a:solidFill>
                <a:effectLst/>
                <a:latin typeface="+mn-lt"/>
                <a:ea typeface="+mn-ea"/>
                <a:cs typeface="+mn-cs"/>
              </a:rPr>
              <a:t>Wxh</a:t>
            </a:r>
            <a:r>
              <a:rPr lang="en-US" altLang="zh-CN" sz="1200" b="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affects </a:t>
            </a:r>
            <a:r>
              <a:rPr lang="en-US" altLang="zh-CN" sz="1200" b="0" i="1" kern="1200" dirty="0">
                <a:solidFill>
                  <a:schemeClr val="tx1"/>
                </a:solidFill>
                <a:effectLst/>
                <a:latin typeface="+mn-lt"/>
                <a:ea typeface="+mn-ea"/>
                <a:cs typeface="+mn-cs"/>
              </a:rPr>
              <a:t>every</a:t>
            </a:r>
            <a:r>
              <a:rPr lang="en-US" altLang="zh-CN" sz="1200" b="0" i="0" kern="1200" dirty="0">
                <a:solidFill>
                  <a:schemeClr val="tx1"/>
                </a:solidFill>
                <a:effectLst/>
                <a:latin typeface="+mn-lt"/>
                <a:ea typeface="+mn-ea"/>
                <a:cs typeface="+mn-cs"/>
              </a:rPr>
              <a:t> </a:t>
            </a:r>
            <a:r>
              <a:rPr lang="en-US" altLang="zh-CN" sz="1200" b="0" i="1" kern="1200" dirty="0" err="1">
                <a:solidFill>
                  <a:schemeClr val="tx1"/>
                </a:solidFill>
                <a:effectLst/>
                <a:latin typeface="+mn-lt"/>
                <a:ea typeface="+mn-ea"/>
                <a:cs typeface="+mn-cs"/>
              </a:rPr>
              <a:t>ht</a:t>
            </a:r>
            <a:r>
              <a:rPr lang="en-US" altLang="zh-CN" sz="1200" b="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which all affect </a:t>
            </a:r>
            <a:r>
              <a:rPr lang="en-US" altLang="zh-CN" sz="1200" b="0" i="1" kern="1200" dirty="0">
                <a:solidFill>
                  <a:schemeClr val="tx1"/>
                </a:solidFill>
                <a:effectLst/>
                <a:latin typeface="+mn-lt"/>
                <a:ea typeface="+mn-ea"/>
                <a:cs typeface="+mn-cs"/>
              </a:rPr>
              <a:t>y</a:t>
            </a:r>
            <a:r>
              <a:rPr lang="en-US" altLang="zh-CN" sz="1200" b="0" i="0" kern="1200" dirty="0">
                <a:solidFill>
                  <a:schemeClr val="tx1"/>
                </a:solidFill>
                <a:effectLst/>
                <a:latin typeface="+mn-lt"/>
                <a:ea typeface="+mn-ea"/>
                <a:cs typeface="+mn-cs"/>
              </a:rPr>
              <a:t> and ultimately </a:t>
            </a:r>
            <a:r>
              <a:rPr lang="en-US" altLang="zh-CN" sz="1200" b="0" i="1" kern="1200" dirty="0">
                <a:solidFill>
                  <a:schemeClr val="tx1"/>
                </a:solidFill>
                <a:effectLst/>
                <a:latin typeface="+mn-lt"/>
                <a:ea typeface="+mn-ea"/>
                <a:cs typeface="+mn-cs"/>
              </a:rPr>
              <a:t>L</a:t>
            </a:r>
            <a:r>
              <a:rPr lang="en-US" altLang="zh-CN" sz="1200" b="0" i="0" kern="1200" dirty="0">
                <a:solidFill>
                  <a:schemeClr val="tx1"/>
                </a:solidFill>
                <a:effectLst/>
                <a:latin typeface="+mn-lt"/>
                <a:ea typeface="+mn-ea"/>
                <a:cs typeface="+mn-cs"/>
              </a:rPr>
              <a:t>. In order to fully calculate the gradient of </a:t>
            </a:r>
            <a:r>
              <a:rPr lang="en-US" altLang="zh-CN" sz="1200" b="0" i="1" kern="1200" dirty="0" err="1">
                <a:solidFill>
                  <a:schemeClr val="tx1"/>
                </a:solidFill>
                <a:effectLst/>
                <a:latin typeface="+mn-lt"/>
                <a:ea typeface="+mn-ea"/>
                <a:cs typeface="+mn-cs"/>
              </a:rPr>
              <a:t>Wxh</a:t>
            </a:r>
            <a:r>
              <a:rPr lang="en-US" altLang="zh-CN" sz="1200" b="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we’ll need to backpropagate through </a:t>
            </a:r>
            <a:r>
              <a:rPr lang="en-US" altLang="zh-CN" sz="1200" b="0" i="1" kern="1200" dirty="0">
                <a:solidFill>
                  <a:schemeClr val="tx1"/>
                </a:solidFill>
                <a:effectLst/>
                <a:latin typeface="+mn-lt"/>
                <a:ea typeface="+mn-ea"/>
                <a:cs typeface="+mn-cs"/>
              </a:rPr>
              <a:t>all</a:t>
            </a:r>
            <a:r>
              <a:rPr lang="en-US" altLang="zh-CN" sz="1200" b="0" i="0" kern="1200" dirty="0">
                <a:solidFill>
                  <a:schemeClr val="tx1"/>
                </a:solidFill>
                <a:effectLst/>
                <a:latin typeface="+mn-lt"/>
                <a:ea typeface="+mn-ea"/>
                <a:cs typeface="+mn-cs"/>
              </a:rPr>
              <a:t> timesteps, which is known as </a:t>
            </a:r>
            <a:r>
              <a:rPr lang="en-US" altLang="zh-CN" sz="1200" b="1" i="0" kern="1200" dirty="0">
                <a:solidFill>
                  <a:schemeClr val="tx1"/>
                </a:solidFill>
                <a:effectLst/>
                <a:latin typeface="+mn-lt"/>
                <a:ea typeface="+mn-ea"/>
                <a:cs typeface="+mn-cs"/>
              </a:rPr>
              <a:t>Backpropagation Through Time</a:t>
            </a:r>
            <a:r>
              <a:rPr lang="en-US" altLang="zh-CN" sz="1200" b="0" i="0" kern="1200" dirty="0">
                <a:solidFill>
                  <a:schemeClr val="tx1"/>
                </a:solidFill>
                <a:effectLst/>
                <a:latin typeface="+mn-lt"/>
                <a:ea typeface="+mn-ea"/>
                <a:cs typeface="+mn-cs"/>
              </a:rPr>
              <a:t> (BPTT):</a:t>
            </a:r>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136</a:t>
            </a:fld>
            <a:endParaRPr lang="zh-CN" altLang="en-US"/>
          </a:p>
        </p:txBody>
      </p:sp>
    </p:spTree>
    <p:extLst>
      <p:ext uri="{BB962C8B-B14F-4D97-AF65-F5344CB8AC3E}">
        <p14:creationId xmlns:p14="http://schemas.microsoft.com/office/powerpoint/2010/main" val="2672034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8112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Machine Translation is similar to language modeling in that our input is a sequence of words in our source language (e.g. German). We want to output a sequence of words in our target language (e.g. English). A key difference is that our output only starts after we have seen the complete input, because the first word of our translated sentences may require information captured from the complete input sequence.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6853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31550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而在这个公式中， </a:t>
            </a:r>
            <a:r>
              <a:rPr lang="en-US" altLang="zh-CN" sz="1200" b="0" i="0" kern="1200" dirty="0">
                <a:solidFill>
                  <a:schemeClr val="tx1"/>
                </a:solidFill>
                <a:effectLst/>
                <a:latin typeface="+mn-lt"/>
                <a:ea typeface="+mn-ea"/>
                <a:cs typeface="+mn-cs"/>
              </a:rPr>
              <a:t>tanh</a:t>
            </a:r>
            <a:r>
              <a:rPr lang="zh-CN" altLang="en-US" sz="1200" b="0" i="0" kern="1200" dirty="0">
                <a:solidFill>
                  <a:schemeClr val="tx1"/>
                </a:solidFill>
                <a:effectLst/>
                <a:latin typeface="+mn-lt"/>
                <a:ea typeface="+mn-ea"/>
                <a:cs typeface="+mn-cs"/>
              </a:rPr>
              <a:t>的导数总是小于</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的， 如果  也是一个大于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小于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的值， 那么随着</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的增大， 上述公式的值越来越趋近于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 这就导致了梯度消失问题。 那么如果  很大， 上述公式会越来越趋向于无穷， 这就产生了梯度爆炸</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010BBB-6439-4E86-954B-826F3FA2D36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8258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If we are trying to predict the last word in “the clouds are in the sky,” we don’t need any further context – it’s pretty obvious the next word is going to be sky.</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But there are also cases where we need more context. Consider trying to predict the last word in the text “I grew up in France… I speak fluent </a:t>
            </a:r>
            <a:r>
              <a:rPr lang="en-US" altLang="zh-CN" sz="1200" b="0" i="1" kern="1200" dirty="0">
                <a:solidFill>
                  <a:schemeClr val="tx1"/>
                </a:solidFill>
                <a:effectLst/>
                <a:latin typeface="+mn-lt"/>
                <a:ea typeface="+mn-ea"/>
                <a:cs typeface="+mn-cs"/>
              </a:rPr>
              <a:t>French</a:t>
            </a:r>
            <a:r>
              <a:rPr lang="en-US" altLang="zh-CN" sz="1200" b="0" i="0" kern="1200" dirty="0">
                <a:solidFill>
                  <a:schemeClr val="tx1"/>
                </a:solidFill>
                <a:effectLst/>
                <a:latin typeface="+mn-lt"/>
                <a:ea typeface="+mn-ea"/>
                <a:cs typeface="+mn-cs"/>
              </a:rPr>
              <a:t>.” Recent information suggests that the next word is probably the name of a language, but if we want to narrow down which language, we need the context of France, from further back. It’s entirely possible for the gap between the relevant information and the point where it is needed to become very large.</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我们注意到， 首先三个门的激活函数是</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 这也就意味着这三个门的输出要么接近于</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 要么接近于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。这就使得  是非</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即</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的，当门为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时， 梯度能够很好的在</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中传递，很大程度上减轻了梯度消失发生的概率， 当门为</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时，说明上一时刻的信息对当前时刻没有影响， 我们也就没有必要传递梯度回去来更新参数了。所以， 这就是为什么通过门机制就能够解决梯度的原因： 使得单元间的传递  为</a:t>
            </a:r>
            <a:r>
              <a:rPr lang="en-US" altLang="zh-CN" sz="1200" b="0" i="0" kern="1200" dirty="0">
                <a:solidFill>
                  <a:schemeClr val="tx1"/>
                </a:solidFill>
                <a:effectLst/>
                <a:latin typeface="+mn-lt"/>
                <a:ea typeface="+mn-ea"/>
                <a:cs typeface="+mn-cs"/>
              </a:rPr>
              <a:t>0 </a:t>
            </a:r>
            <a:r>
              <a:rPr lang="zh-CN" altLang="en-US" sz="1200" b="0" i="0" kern="1200" dirty="0">
                <a:solidFill>
                  <a:schemeClr val="tx1"/>
                </a:solidFill>
                <a:effectLst/>
                <a:latin typeface="+mn-lt"/>
                <a:ea typeface="+mn-ea"/>
                <a:cs typeface="+mn-cs"/>
              </a:rPr>
              <a:t>或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142</a:t>
            </a:fld>
            <a:endParaRPr lang="zh-CN" altLang="en-US"/>
          </a:p>
        </p:txBody>
      </p:sp>
    </p:spTree>
    <p:extLst>
      <p:ext uri="{BB962C8B-B14F-4D97-AF65-F5344CB8AC3E}">
        <p14:creationId xmlns:p14="http://schemas.microsoft.com/office/powerpoint/2010/main" val="9124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上图表示</a:t>
                </a:r>
                <a:r>
                  <a:rPr lang="en-US" altLang="zh-CN" sz="1200" dirty="0">
                    <a:solidFill>
                      <a:srgbClr val="FF0000"/>
                    </a:solidFill>
                    <a:latin typeface="Times New Roman" panose="02020603050405020304" pitchFamily="18" charset="0"/>
                    <a:ea typeface="+mn-ea"/>
                    <a:cs typeface="Times New Roman" panose="02020603050405020304" pitchFamily="18" charset="0"/>
                  </a:rPr>
                  <a:t>ABC </a:t>
                </a:r>
                <a:r>
                  <a:rPr lang="zh-CN" altLang="en-US" sz="1200" dirty="0">
                    <a:solidFill>
                      <a:srgbClr val="FF0000"/>
                    </a:solidFill>
                    <a:latin typeface="Times New Roman" panose="02020603050405020304" pitchFamily="18" charset="0"/>
                    <a:ea typeface="+mn-ea"/>
                    <a:cs typeface="Times New Roman" panose="02020603050405020304" pitchFamily="18" charset="0"/>
                  </a:rPr>
                  <a:t>及其与神经网络</a:t>
                </a:r>
                <a:r>
                  <a:rPr lang="en-US" altLang="zh-CN" sz="1200" dirty="0">
                    <a:solidFill>
                      <a:srgbClr val="FF0000"/>
                    </a:solidFill>
                    <a:latin typeface="Times New Roman" panose="02020603050405020304" pitchFamily="18" charset="0"/>
                    <a:ea typeface="+mn-ea"/>
                    <a:cs typeface="Times New Roman" panose="02020603050405020304" pitchFamily="18" charset="0"/>
                  </a:rPr>
                  <a:t>(NN)</a:t>
                </a:r>
                <a:r>
                  <a:rPr lang="zh-CN" altLang="en-US" sz="1200" dirty="0">
                    <a:solidFill>
                      <a:srgbClr val="FF0000"/>
                    </a:solidFill>
                    <a:latin typeface="Times New Roman" panose="02020603050405020304" pitchFamily="18" charset="0"/>
                    <a:ea typeface="+mn-ea"/>
                    <a:cs typeface="Times New Roman" panose="02020603050405020304" pitchFamily="18" charset="0"/>
                  </a:rPr>
                  <a:t>，模式识别</a:t>
                </a:r>
                <a:r>
                  <a:rPr lang="en-US" altLang="zh-CN" sz="1200" dirty="0">
                    <a:solidFill>
                      <a:srgbClr val="FF0000"/>
                    </a:solidFill>
                    <a:latin typeface="Times New Roman" panose="02020603050405020304" pitchFamily="18" charset="0"/>
                    <a:ea typeface="+mn-ea"/>
                    <a:cs typeface="Times New Roman" panose="02020603050405020304" pitchFamily="18" charset="0"/>
                  </a:rPr>
                  <a:t>(PR)</a:t>
                </a:r>
                <a:r>
                  <a:rPr lang="zh-CN" altLang="en-US" sz="1200" dirty="0">
                    <a:solidFill>
                      <a:srgbClr val="FF0000"/>
                    </a:solidFill>
                    <a:latin typeface="Times New Roman" panose="02020603050405020304" pitchFamily="18" charset="0"/>
                    <a:ea typeface="+mn-ea"/>
                    <a:cs typeface="Times New Roman" panose="02020603050405020304" pitchFamily="18" charset="0"/>
                  </a:rPr>
                  <a:t>和智能</a:t>
                </a:r>
                <a:r>
                  <a:rPr lang="en-US" altLang="zh-CN" sz="1200" dirty="0">
                    <a:solidFill>
                      <a:srgbClr val="FF0000"/>
                    </a:solidFill>
                    <a:latin typeface="Times New Roman" panose="02020603050405020304" pitchFamily="18" charset="0"/>
                    <a:ea typeface="+mn-ea"/>
                    <a:cs typeface="Times New Roman" panose="02020603050405020304" pitchFamily="18" charset="0"/>
                  </a:rPr>
                  <a:t>(I)</a:t>
                </a:r>
                <a:r>
                  <a:rPr lang="zh-CN" altLang="en-US" sz="1200" dirty="0">
                    <a:solidFill>
                      <a:srgbClr val="FF0000"/>
                    </a:solidFill>
                    <a:latin typeface="Times New Roman" panose="02020603050405020304" pitchFamily="18" charset="0"/>
                    <a:ea typeface="+mn-ea"/>
                    <a:cs typeface="Times New Roman" panose="02020603050405020304" pitchFamily="18" charset="0"/>
                  </a:rPr>
                  <a:t>之间的关系。它是由贝兹德克于</a:t>
                </a:r>
                <a:r>
                  <a:rPr lang="en-US" altLang="zh-CN" sz="1200" dirty="0">
                    <a:solidFill>
                      <a:srgbClr val="FF0000"/>
                    </a:solidFill>
                    <a:latin typeface="Times New Roman" panose="02020603050405020304" pitchFamily="18" charset="0"/>
                    <a:ea typeface="+mn-ea"/>
                    <a:cs typeface="Times New Roman" panose="02020603050405020304" pitchFamily="18" charset="0"/>
                  </a:rPr>
                  <a:t>1994</a:t>
                </a:r>
                <a:r>
                  <a:rPr lang="zh-CN" altLang="en-US" sz="1200" dirty="0">
                    <a:solidFill>
                      <a:srgbClr val="FF0000"/>
                    </a:solidFill>
                    <a:latin typeface="Times New Roman" panose="02020603050405020304" pitchFamily="18" charset="0"/>
                    <a:ea typeface="+mn-ea"/>
                    <a:cs typeface="Times New Roman" panose="02020603050405020304" pitchFamily="18" charset="0"/>
                  </a:rPr>
                  <a:t>年提出的。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FF0000"/>
                  </a:solidFill>
                  <a:latin typeface="Times New Roman" panose="02020603050405020304" pitchFamily="18" charset="0"/>
                  <a:ea typeface="+mn-ea"/>
                  <a:cs typeface="Times New Roman" panose="02020603050405020304" pitchFamily="18" charset="0"/>
                </a:endParaRPr>
              </a:p>
              <a:p>
                <a:r>
                  <a:rPr lang="zh-CN" altLang="en-US" dirty="0"/>
                  <a:t>图中间部分共有</a:t>
                </a:r>
                <a:r>
                  <a:rPr lang="en-US" altLang="zh-CN" dirty="0"/>
                  <a:t>9</a:t>
                </a:r>
                <a:r>
                  <a:rPr lang="zh-CN" altLang="en-US" dirty="0"/>
                  <a:t>个节点，表示</a:t>
                </a:r>
                <a:r>
                  <a:rPr lang="en-US" altLang="zh-CN" dirty="0"/>
                  <a:t>9</a:t>
                </a:r>
                <a:r>
                  <a:rPr lang="zh-CN" altLang="en-US" dirty="0"/>
                  <a:t>个研究领域或学科。</a:t>
                </a:r>
                <a:r>
                  <a:rPr lang="en-US" altLang="zh-CN" dirty="0"/>
                  <a:t>A, B, C</a:t>
                </a:r>
                <a:r>
                  <a:rPr lang="zh-CN" altLang="en-US" dirty="0"/>
                  <a:t>三者对应三个不同的系统复杂性级别，其复杂性自左至右及自底向上逐步提高。</a:t>
                </a:r>
                <a:endParaRPr lang="en-US" altLang="zh-CN" dirty="0"/>
              </a:p>
              <a:p>
                <a:endParaRPr lang="en-US" altLang="zh-CN" dirty="0"/>
              </a:p>
              <a:p>
                <a:r>
                  <a:rPr lang="zh-CN" altLang="en-US" dirty="0"/>
                  <a:t>节点间的距离衡量领域间的差异，如</a:t>
                </a:r>
                <a:r>
                  <a:rPr lang="en-US" altLang="zh-CN" dirty="0"/>
                  <a:t>CNN</a:t>
                </a:r>
                <a:r>
                  <a:rPr lang="zh-CN" altLang="en-US" dirty="0"/>
                  <a:t>和</a:t>
                </a:r>
                <a:r>
                  <a:rPr lang="en-US" altLang="zh-CN" dirty="0"/>
                  <a:t>CPR</a:t>
                </a:r>
                <a:r>
                  <a:rPr lang="zh-CN" altLang="en-US" dirty="0"/>
                  <a:t>间的差距要比</a:t>
                </a:r>
                <a:r>
                  <a:rPr lang="en-US" altLang="zh-CN" dirty="0"/>
                  <a:t>BNN</a:t>
                </a:r>
                <a:r>
                  <a:rPr lang="zh-CN" altLang="en-US" dirty="0"/>
                  <a:t>与</a:t>
                </a:r>
                <a:r>
                  <a:rPr lang="en-US" altLang="zh-CN" dirty="0"/>
                  <a:t>BPR</a:t>
                </a:r>
                <a:r>
                  <a:rPr lang="zh-CN" altLang="en-US" dirty="0"/>
                  <a:t>间的差异小得多， </a:t>
                </a:r>
                <a:r>
                  <a:rPr lang="en-US" altLang="zh-CN" dirty="0"/>
                  <a:t>CI</a:t>
                </a:r>
                <a:r>
                  <a:rPr lang="zh-CN" altLang="en-US" dirty="0"/>
                  <a:t>和</a:t>
                </a:r>
                <a:r>
                  <a:rPr lang="en-US" altLang="zh-CN" dirty="0"/>
                  <a:t>AI</a:t>
                </a:r>
                <a:r>
                  <a:rPr lang="zh-CN" altLang="en-US" dirty="0"/>
                  <a:t>的差异要比</a:t>
                </a:r>
                <a:r>
                  <a:rPr lang="en-US" altLang="zh-CN" dirty="0"/>
                  <a:t>AI</a:t>
                </a:r>
                <a:r>
                  <a:rPr lang="zh-CN" altLang="en-US" dirty="0"/>
                  <a:t>和</a:t>
                </a:r>
                <a:r>
                  <a:rPr lang="en-US" altLang="zh-CN" dirty="0"/>
                  <a:t>BI</a:t>
                </a:r>
                <a:r>
                  <a:rPr lang="zh-CN" altLang="en-US" dirty="0"/>
                  <a:t>的差异小得多。</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图中→意味着“适当的子集”。例如，对于中层，有</a:t>
                </a:r>
                <a:r>
                  <a:rPr lang="en-US" altLang="zh-CN" dirty="0"/>
                  <a:t>ANN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dirty="0"/>
                  <a:t>APR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dirty="0"/>
                  <a:t>AI</a:t>
                </a:r>
                <a:r>
                  <a:rPr lang="zh-CN" altLang="en-US" dirty="0"/>
                  <a:t>； 对于右列， 有</a:t>
                </a:r>
                <a:r>
                  <a:rPr lang="en-US" altLang="zh-CN" dirty="0"/>
                  <a:t>CI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dirty="0"/>
                  <a:t>AI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dirty="0"/>
                  <a:t>BI</a:t>
                </a:r>
                <a:r>
                  <a:rPr lang="zh-CN" altLang="en-US" dirty="0"/>
                  <a:t>等。 在定义时， 任何计算系统都是人工系统，但反命题不能成立。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计算智能是一种智力方式的低层认知，它与人工智能的区别只是认知层次从中层下降至低层而已。中层系统含有知识，低层系统则没有。</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上图表示</a:t>
                </a:r>
                <a:r>
                  <a:rPr lang="en-US" altLang="zh-CN" sz="1200" dirty="0" smtClean="0">
                    <a:solidFill>
                      <a:srgbClr val="FF0000"/>
                    </a:solidFill>
                    <a:latin typeface="Times New Roman" panose="02020603050405020304" pitchFamily="18" charset="0"/>
                    <a:ea typeface="+mn-ea"/>
                    <a:cs typeface="Times New Roman" panose="02020603050405020304" pitchFamily="18" charset="0"/>
                  </a:rPr>
                  <a:t>ABC </a:t>
                </a:r>
                <a:r>
                  <a:rPr lang="zh-CN" altLang="en-US" sz="1200" dirty="0" smtClean="0">
                    <a:solidFill>
                      <a:srgbClr val="FF0000"/>
                    </a:solidFill>
                    <a:latin typeface="Times New Roman" panose="02020603050405020304" pitchFamily="18" charset="0"/>
                    <a:ea typeface="+mn-ea"/>
                    <a:cs typeface="Times New Roman" panose="02020603050405020304" pitchFamily="18" charset="0"/>
                  </a:rPr>
                  <a:t>及其与神经网络</a:t>
                </a:r>
                <a:r>
                  <a:rPr lang="en-US" altLang="zh-CN" sz="1200" dirty="0" smtClean="0">
                    <a:solidFill>
                      <a:srgbClr val="FF0000"/>
                    </a:solidFill>
                    <a:latin typeface="Times New Roman" panose="02020603050405020304" pitchFamily="18" charset="0"/>
                    <a:ea typeface="+mn-ea"/>
                    <a:cs typeface="Times New Roman" panose="02020603050405020304" pitchFamily="18" charset="0"/>
                  </a:rPr>
                  <a:t>(NN)</a:t>
                </a:r>
                <a:r>
                  <a:rPr lang="zh-CN" altLang="en-US" sz="1200" dirty="0" smtClean="0">
                    <a:solidFill>
                      <a:srgbClr val="FF0000"/>
                    </a:solidFill>
                    <a:latin typeface="Times New Roman" panose="02020603050405020304" pitchFamily="18" charset="0"/>
                    <a:ea typeface="+mn-ea"/>
                    <a:cs typeface="Times New Roman" panose="02020603050405020304" pitchFamily="18" charset="0"/>
                  </a:rPr>
                  <a:t>，模式识别</a:t>
                </a:r>
                <a:r>
                  <a:rPr lang="en-US" altLang="zh-CN" sz="1200" dirty="0" smtClean="0">
                    <a:solidFill>
                      <a:srgbClr val="FF0000"/>
                    </a:solidFill>
                    <a:latin typeface="Times New Roman" panose="02020603050405020304" pitchFamily="18" charset="0"/>
                    <a:ea typeface="+mn-ea"/>
                    <a:cs typeface="Times New Roman" panose="02020603050405020304" pitchFamily="18" charset="0"/>
                  </a:rPr>
                  <a:t>(PR)</a:t>
                </a:r>
                <a:r>
                  <a:rPr lang="zh-CN" altLang="en-US" sz="1200" dirty="0" smtClean="0">
                    <a:solidFill>
                      <a:srgbClr val="FF0000"/>
                    </a:solidFill>
                    <a:latin typeface="Times New Roman" panose="02020603050405020304" pitchFamily="18" charset="0"/>
                    <a:ea typeface="+mn-ea"/>
                    <a:cs typeface="Times New Roman" panose="02020603050405020304" pitchFamily="18" charset="0"/>
                  </a:rPr>
                  <a:t>和智能</a:t>
                </a:r>
                <a:r>
                  <a:rPr lang="en-US" altLang="zh-CN" sz="1200" dirty="0" smtClean="0">
                    <a:solidFill>
                      <a:srgbClr val="FF0000"/>
                    </a:solidFill>
                    <a:latin typeface="Times New Roman" panose="02020603050405020304" pitchFamily="18" charset="0"/>
                    <a:ea typeface="+mn-ea"/>
                    <a:cs typeface="Times New Roman" panose="02020603050405020304" pitchFamily="18" charset="0"/>
                  </a:rPr>
                  <a:t>(I)</a:t>
                </a:r>
                <a:r>
                  <a:rPr lang="zh-CN" altLang="en-US" sz="1200" dirty="0" smtClean="0">
                    <a:solidFill>
                      <a:srgbClr val="FF0000"/>
                    </a:solidFill>
                    <a:latin typeface="Times New Roman" panose="02020603050405020304" pitchFamily="18" charset="0"/>
                    <a:ea typeface="+mn-ea"/>
                    <a:cs typeface="Times New Roman" panose="02020603050405020304" pitchFamily="18" charset="0"/>
                  </a:rPr>
                  <a:t>之间的关系。它是由贝兹德克于</a:t>
                </a:r>
                <a:r>
                  <a:rPr lang="en-US" altLang="zh-CN" sz="1200" dirty="0" smtClean="0">
                    <a:solidFill>
                      <a:srgbClr val="FF0000"/>
                    </a:solidFill>
                    <a:latin typeface="Times New Roman" panose="02020603050405020304" pitchFamily="18" charset="0"/>
                    <a:ea typeface="+mn-ea"/>
                    <a:cs typeface="Times New Roman" panose="02020603050405020304" pitchFamily="18" charset="0"/>
                  </a:rPr>
                  <a:t>1994</a:t>
                </a:r>
                <a:r>
                  <a:rPr lang="zh-CN" altLang="en-US" sz="1200" dirty="0" smtClean="0">
                    <a:solidFill>
                      <a:srgbClr val="FF0000"/>
                    </a:solidFill>
                    <a:latin typeface="Times New Roman" panose="02020603050405020304" pitchFamily="18" charset="0"/>
                    <a:ea typeface="+mn-ea"/>
                    <a:cs typeface="Times New Roman" panose="02020603050405020304" pitchFamily="18" charset="0"/>
                  </a:rPr>
                  <a:t>年提出的。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solidFill>
                    <a:srgbClr val="FF0000"/>
                  </a:solidFill>
                  <a:latin typeface="Times New Roman" panose="02020603050405020304" pitchFamily="18" charset="0"/>
                  <a:ea typeface="+mn-ea"/>
                  <a:cs typeface="Times New Roman" panose="02020603050405020304" pitchFamily="18" charset="0"/>
                </a:endParaRPr>
              </a:p>
              <a:p>
                <a:r>
                  <a:rPr lang="zh-CN" altLang="en-US" dirty="0" smtClean="0"/>
                  <a:t>图中间部分共有</a:t>
                </a:r>
                <a:r>
                  <a:rPr lang="en-US" altLang="zh-CN" dirty="0" smtClean="0"/>
                  <a:t>9</a:t>
                </a:r>
                <a:r>
                  <a:rPr lang="zh-CN" altLang="en-US" dirty="0" smtClean="0"/>
                  <a:t>个节点，表示</a:t>
                </a:r>
                <a:r>
                  <a:rPr lang="en-US" altLang="zh-CN" dirty="0" smtClean="0"/>
                  <a:t>9</a:t>
                </a:r>
                <a:r>
                  <a:rPr lang="zh-CN" altLang="en-US" dirty="0" smtClean="0"/>
                  <a:t>个研究领域或学科。</a:t>
                </a:r>
                <a:r>
                  <a:rPr lang="en-US" altLang="zh-CN" dirty="0" smtClean="0"/>
                  <a:t>A, B, C</a:t>
                </a:r>
                <a:r>
                  <a:rPr lang="zh-CN" altLang="en-US" dirty="0" smtClean="0"/>
                  <a:t>三者对应三个不同的系统复杂性级别，其复杂性自左至右及自底向上逐步提高。</a:t>
                </a:r>
                <a:endParaRPr lang="en-US" altLang="zh-CN" dirty="0" smtClean="0"/>
              </a:p>
              <a:p>
                <a:endParaRPr lang="en-US" altLang="zh-CN" dirty="0" smtClean="0"/>
              </a:p>
              <a:p>
                <a:r>
                  <a:rPr lang="zh-CN" altLang="en-US" dirty="0" smtClean="0"/>
                  <a:t>节点间的距离衡量领域间的差异，如</a:t>
                </a:r>
                <a:r>
                  <a:rPr lang="en-US" altLang="zh-CN" dirty="0" smtClean="0"/>
                  <a:t>CNN</a:t>
                </a:r>
                <a:r>
                  <a:rPr lang="zh-CN" altLang="en-US" dirty="0" smtClean="0"/>
                  <a:t>和</a:t>
                </a:r>
                <a:r>
                  <a:rPr lang="en-US" altLang="zh-CN" dirty="0" smtClean="0"/>
                  <a:t>CPR</a:t>
                </a:r>
                <a:r>
                  <a:rPr lang="zh-CN" altLang="en-US" dirty="0" smtClean="0"/>
                  <a:t>间的差距要比</a:t>
                </a:r>
                <a:r>
                  <a:rPr lang="en-US" altLang="zh-CN" dirty="0" smtClean="0"/>
                  <a:t>BNN</a:t>
                </a:r>
                <a:r>
                  <a:rPr lang="zh-CN" altLang="en-US" dirty="0" smtClean="0"/>
                  <a:t>与</a:t>
                </a:r>
                <a:r>
                  <a:rPr lang="en-US" altLang="zh-CN" dirty="0" smtClean="0"/>
                  <a:t>BPR</a:t>
                </a:r>
                <a:r>
                  <a:rPr lang="zh-CN" altLang="en-US" dirty="0" smtClean="0"/>
                  <a:t>间的差异小得多， </a:t>
                </a:r>
                <a:r>
                  <a:rPr lang="en-US" altLang="zh-CN" dirty="0" smtClean="0"/>
                  <a:t>CI</a:t>
                </a:r>
                <a:r>
                  <a:rPr lang="zh-CN" altLang="en-US" dirty="0" smtClean="0"/>
                  <a:t>和</a:t>
                </a:r>
                <a:r>
                  <a:rPr lang="en-US" altLang="zh-CN" dirty="0" smtClean="0"/>
                  <a:t>AI</a:t>
                </a:r>
                <a:r>
                  <a:rPr lang="zh-CN" altLang="en-US" dirty="0" smtClean="0"/>
                  <a:t>的差异要比</a:t>
                </a:r>
                <a:r>
                  <a:rPr lang="en-US" altLang="zh-CN" dirty="0" smtClean="0"/>
                  <a:t>AI</a:t>
                </a:r>
                <a:r>
                  <a:rPr lang="zh-CN" altLang="en-US" dirty="0" smtClean="0"/>
                  <a:t>和</a:t>
                </a:r>
                <a:r>
                  <a:rPr lang="en-US" altLang="zh-CN" dirty="0" smtClean="0"/>
                  <a:t>BI</a:t>
                </a:r>
                <a:r>
                  <a:rPr lang="zh-CN" altLang="en-US" dirty="0" smtClean="0"/>
                  <a:t>的差异小得多。</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图中→意味着“适当的子集”。例如，对于中层，有</a:t>
                </a:r>
                <a:r>
                  <a:rPr lang="en-US" altLang="zh-CN" dirty="0" smtClean="0"/>
                  <a:t>ANN </a:t>
                </a:r>
                <a:r>
                  <a:rPr lang="en-US" altLang="zh-CN"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ea typeface="Cambria Math" panose="02040503050406030204" pitchFamily="18" charset="0"/>
                  </a:rPr>
                  <a:t> </a:t>
                </a:r>
                <a:r>
                  <a:rPr lang="en-US" altLang="zh-CN" dirty="0" smtClean="0"/>
                  <a:t>APR </a:t>
                </a:r>
                <a:r>
                  <a:rPr lang="en-US" altLang="zh-CN"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ea typeface="Cambria Math" panose="02040503050406030204" pitchFamily="18" charset="0"/>
                  </a:rPr>
                  <a:t> </a:t>
                </a:r>
                <a:r>
                  <a:rPr lang="en-US" altLang="zh-CN" dirty="0" smtClean="0"/>
                  <a:t>AI</a:t>
                </a:r>
                <a:r>
                  <a:rPr lang="zh-CN" altLang="en-US" dirty="0" smtClean="0"/>
                  <a:t>； 对于右列， 有</a:t>
                </a:r>
                <a:r>
                  <a:rPr lang="en-US" altLang="zh-CN" dirty="0" smtClean="0"/>
                  <a:t>CI </a:t>
                </a:r>
                <a:r>
                  <a:rPr lang="en-US" altLang="zh-CN"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ea typeface="Cambria Math" panose="02040503050406030204" pitchFamily="18" charset="0"/>
                  </a:rPr>
                  <a:t> </a:t>
                </a:r>
                <a:r>
                  <a:rPr lang="en-US" altLang="zh-CN" dirty="0" smtClean="0"/>
                  <a:t>AI </a:t>
                </a:r>
                <a:r>
                  <a:rPr lang="en-US" altLang="zh-CN"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ea typeface="Cambria Math" panose="02040503050406030204" pitchFamily="18" charset="0"/>
                  </a:rPr>
                  <a:t> </a:t>
                </a:r>
                <a:r>
                  <a:rPr lang="en-US" altLang="zh-CN" dirty="0" smtClean="0"/>
                  <a:t>BI</a:t>
                </a:r>
                <a:r>
                  <a:rPr lang="zh-CN" altLang="en-US" dirty="0" smtClean="0"/>
                  <a:t>等。 在定义时， 任何计算系统都是人工系统，但反命题不能成立。</a:t>
                </a:r>
                <a:endParaRPr lang="en-US" altLang="zh-CN" dirty="0" smtClean="0"/>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计算智能是一种智力方式的低层认知，它与人工智能的区别只是认知层次从中层下降至低层而已。中层系统含有知识，低层系统则没有。</a:t>
                </a:r>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fld id="{AA010BBB-6439-4E86-954B-826F3FA2D366}" type="slidenum">
              <a:rPr lang="zh-CN" altLang="en-US" smtClean="0"/>
              <a:t>5</a:t>
            </a:fld>
            <a:endParaRPr lang="zh-CN" altLang="en-US"/>
          </a:p>
        </p:txBody>
      </p:sp>
    </p:spTree>
    <p:extLst>
      <p:ext uri="{BB962C8B-B14F-4D97-AF65-F5344CB8AC3E}">
        <p14:creationId xmlns:p14="http://schemas.microsoft.com/office/powerpoint/2010/main" val="2200622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143</a:t>
            </a:fld>
            <a:endParaRPr lang="zh-CN" altLang="en-US"/>
          </a:p>
        </p:txBody>
      </p:sp>
    </p:spTree>
    <p:extLst>
      <p:ext uri="{BB962C8B-B14F-4D97-AF65-F5344CB8AC3E}">
        <p14:creationId xmlns:p14="http://schemas.microsoft.com/office/powerpoint/2010/main" val="4183765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One such recent model is the </a:t>
            </a:r>
            <a:r>
              <a:rPr lang="en-US" altLang="zh-CN" sz="1200" b="0" i="0" u="none" strike="noStrike" kern="1200" dirty="0">
                <a:solidFill>
                  <a:schemeClr val="tx1"/>
                </a:solidFill>
                <a:effectLst/>
                <a:latin typeface="+mn-lt"/>
                <a:ea typeface="+mn-ea"/>
                <a:cs typeface="+mn-cs"/>
                <a:hlinkClick r:id="rId3"/>
              </a:rPr>
              <a:t>DCGAN network</a:t>
            </a:r>
            <a:r>
              <a:rPr lang="en-US" altLang="zh-CN" sz="1200" b="0" i="0" kern="1200" dirty="0">
                <a:solidFill>
                  <a:schemeClr val="tx1"/>
                </a:solidFill>
                <a:effectLst/>
                <a:latin typeface="+mn-lt"/>
                <a:ea typeface="+mn-ea"/>
                <a:cs typeface="+mn-cs"/>
              </a:rPr>
              <a:t> from Radford et al. (shown below). This network takes as input 100 random numbers drawn from a </a:t>
            </a:r>
            <a:r>
              <a:rPr lang="en-US" altLang="zh-CN" sz="1200" b="0" i="0" u="none" strike="noStrike" kern="1200" dirty="0">
                <a:solidFill>
                  <a:schemeClr val="tx1"/>
                </a:solidFill>
                <a:effectLst/>
                <a:latin typeface="+mn-lt"/>
                <a:ea typeface="+mn-ea"/>
                <a:cs typeface="+mn-cs"/>
                <a:hlinkClick r:id="rId4"/>
              </a:rPr>
              <a:t>uniform distribution</a:t>
            </a:r>
            <a:r>
              <a:rPr lang="en-US" altLang="zh-CN" sz="1200" b="0" i="0" kern="1200" dirty="0">
                <a:solidFill>
                  <a:schemeClr val="tx1"/>
                </a:solidFill>
                <a:effectLst/>
                <a:latin typeface="+mn-lt"/>
                <a:ea typeface="+mn-ea"/>
                <a:cs typeface="+mn-cs"/>
              </a:rPr>
              <a:t> (we refer to these as a </a:t>
            </a:r>
            <a:r>
              <a:rPr lang="en-US" altLang="zh-CN" sz="1200" b="0" i="1" kern="1200" dirty="0">
                <a:solidFill>
                  <a:schemeClr val="tx1"/>
                </a:solidFill>
                <a:effectLst/>
                <a:latin typeface="+mn-lt"/>
                <a:ea typeface="+mn-ea"/>
                <a:cs typeface="+mn-cs"/>
              </a:rPr>
              <a:t>code</a:t>
            </a:r>
            <a:r>
              <a:rPr lang="en-US" altLang="zh-CN" sz="1200" b="0" i="0" kern="1200" dirty="0">
                <a:solidFill>
                  <a:schemeClr val="tx1"/>
                </a:solidFill>
                <a:effectLst/>
                <a:latin typeface="+mn-lt"/>
                <a:ea typeface="+mn-ea"/>
                <a:cs typeface="+mn-cs"/>
              </a:rPr>
              <a:t>, or </a:t>
            </a:r>
            <a:r>
              <a:rPr lang="en-US" altLang="zh-CN" sz="1200" b="0" i="1" kern="1200" dirty="0">
                <a:solidFill>
                  <a:schemeClr val="tx1"/>
                </a:solidFill>
                <a:effectLst/>
                <a:latin typeface="+mn-lt"/>
                <a:ea typeface="+mn-ea"/>
                <a:cs typeface="+mn-cs"/>
              </a:rPr>
              <a:t>latent variables</a:t>
            </a:r>
            <a:r>
              <a:rPr lang="en-US" altLang="zh-CN" sz="1200" b="0" i="0" kern="1200" dirty="0">
                <a:solidFill>
                  <a:schemeClr val="tx1"/>
                </a:solidFill>
                <a:effectLst/>
                <a:latin typeface="+mn-lt"/>
                <a:ea typeface="+mn-ea"/>
                <a:cs typeface="+mn-cs"/>
              </a:rPr>
              <a:t>, in red) and outputs an image (in this case </a:t>
            </a:r>
            <a:r>
              <a:rPr lang="en-US" altLang="zh-CN" dirty="0"/>
              <a:t>64x64x3</a:t>
            </a:r>
            <a:r>
              <a:rPr lang="en-US" altLang="zh-CN" sz="1200" b="0" i="0" kern="1200" dirty="0">
                <a:solidFill>
                  <a:schemeClr val="tx1"/>
                </a:solidFill>
                <a:effectLst/>
                <a:latin typeface="+mn-lt"/>
                <a:ea typeface="+mn-ea"/>
                <a:cs typeface="+mn-cs"/>
              </a:rPr>
              <a:t> images on the right, in green). As the code is changed incrementally, the </a:t>
            </a:r>
            <a:r>
              <a:rPr lang="en-US" altLang="zh-CN" sz="1200" b="0" i="0" u="none" strike="noStrike" kern="1200" dirty="0">
                <a:solidFill>
                  <a:schemeClr val="tx1"/>
                </a:solidFill>
                <a:effectLst/>
                <a:latin typeface="+mn-lt"/>
                <a:ea typeface="+mn-ea"/>
                <a:cs typeface="+mn-cs"/>
                <a:hlinkClick r:id="rId5"/>
              </a:rPr>
              <a:t>generated images</a:t>
            </a:r>
            <a:r>
              <a:rPr lang="en-US" altLang="zh-CN" sz="1200" b="0" i="0" kern="1200" dirty="0">
                <a:solidFill>
                  <a:schemeClr val="tx1"/>
                </a:solidFill>
                <a:effectLst/>
                <a:latin typeface="+mn-lt"/>
                <a:ea typeface="+mn-ea"/>
                <a:cs typeface="+mn-cs"/>
              </a:rPr>
              <a:t> do too — this shows the model has learned features to describe how the world looks, rather than just memorizing some examples. The network (in yellow) is made up of standard </a:t>
            </a:r>
            <a:r>
              <a:rPr lang="en-US" altLang="zh-CN" sz="1200" b="0" i="0" u="none" strike="noStrike" kern="1200" dirty="0">
                <a:solidFill>
                  <a:schemeClr val="tx1"/>
                </a:solidFill>
                <a:effectLst/>
                <a:latin typeface="+mn-lt"/>
                <a:ea typeface="+mn-ea"/>
                <a:cs typeface="+mn-cs"/>
                <a:hlinkClick r:id="rId6"/>
              </a:rPr>
              <a:t>convolutional neural network</a:t>
            </a:r>
            <a:r>
              <a:rPr lang="en-US" altLang="zh-CN" sz="1200" b="0" i="0" kern="1200" dirty="0">
                <a:solidFill>
                  <a:schemeClr val="tx1"/>
                </a:solidFill>
                <a:effectLst/>
                <a:latin typeface="+mn-lt"/>
                <a:ea typeface="+mn-ea"/>
                <a:cs typeface="+mn-cs"/>
              </a:rPr>
              <a:t> components, such as </a:t>
            </a:r>
            <a:r>
              <a:rPr lang="en-US" altLang="zh-CN" sz="1200" b="0" i="0" u="none" strike="noStrike" kern="1200" dirty="0">
                <a:solidFill>
                  <a:schemeClr val="tx1"/>
                </a:solidFill>
                <a:effectLst/>
                <a:latin typeface="+mn-lt"/>
                <a:ea typeface="+mn-ea"/>
                <a:cs typeface="+mn-cs"/>
                <a:hlinkClick r:id="rId7"/>
              </a:rPr>
              <a:t>deconvolutional layers</a:t>
            </a:r>
            <a:r>
              <a:rPr lang="en-US" altLang="zh-CN" sz="1200" b="0" i="0" kern="1200" dirty="0">
                <a:solidFill>
                  <a:schemeClr val="tx1"/>
                </a:solidFill>
                <a:effectLst/>
                <a:latin typeface="+mn-lt"/>
                <a:ea typeface="+mn-ea"/>
                <a:cs typeface="+mn-cs"/>
              </a:rPr>
              <a:t> (reverse of convolutional layers), </a:t>
            </a:r>
            <a:r>
              <a:rPr lang="en-US" altLang="zh-CN" sz="1200" b="0" i="0" u="none" strike="noStrike" kern="1200" dirty="0">
                <a:solidFill>
                  <a:schemeClr val="tx1"/>
                </a:solidFill>
                <a:effectLst/>
                <a:latin typeface="+mn-lt"/>
                <a:ea typeface="+mn-ea"/>
                <a:cs typeface="+mn-cs"/>
                <a:hlinkClick r:id="rId8"/>
              </a:rPr>
              <a:t>fully connected layers</a:t>
            </a:r>
            <a:r>
              <a:rPr lang="en-US" altLang="zh-CN" sz="1200" b="0" i="0" kern="1200" dirty="0">
                <a:solidFill>
                  <a:schemeClr val="tx1"/>
                </a:solidFill>
                <a:effectLst/>
                <a:latin typeface="+mn-lt"/>
                <a:ea typeface="+mn-ea"/>
                <a:cs typeface="+mn-cs"/>
              </a:rPr>
              <a:t>, etc.: DCGAN is initialized with random weights, so a random code plugged into the network would generate a completely random image. However, as you might imagine, the network has millions of parameters that we can tweak, and the goal is to find a setting of these parameters that makes samples generated from random codes look like the training data. Or to put it another way, we want the model distribution to match the true data distribution in the space of images.</a:t>
            </a:r>
          </a:p>
          <a:p>
            <a:pPr fontAlgn="base"/>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Mathematically, we think about a dataset of examples x_1, \</a:t>
            </a:r>
            <a:r>
              <a:rPr lang="en-US" altLang="zh-CN" sz="1200" b="0" i="0" kern="1200" dirty="0" err="1">
                <a:solidFill>
                  <a:schemeClr val="tx1"/>
                </a:solidFill>
                <a:effectLst/>
                <a:latin typeface="+mn-lt"/>
                <a:ea typeface="+mn-ea"/>
                <a:cs typeface="+mn-cs"/>
              </a:rPr>
              <a:t>ldots</a:t>
            </a:r>
            <a:r>
              <a:rPr lang="en-US" altLang="zh-CN" sz="1200" b="0" i="0" kern="1200" dirty="0">
                <a:solidFill>
                  <a:schemeClr val="tx1"/>
                </a:solidFill>
                <a:effectLst/>
                <a:latin typeface="+mn-lt"/>
                <a:ea typeface="+mn-ea"/>
                <a:cs typeface="+mn-cs"/>
              </a:rPr>
              <a:t>, x_n</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1​,…,</a:t>
            </a:r>
            <a:r>
              <a:rPr lang="en-US" altLang="zh-CN" sz="1200" b="0" i="1" kern="1200" dirty="0" err="1">
                <a:solidFill>
                  <a:schemeClr val="tx1"/>
                </a:solidFill>
                <a:effectLst/>
                <a:latin typeface="+mn-lt"/>
                <a:ea typeface="+mn-ea"/>
                <a:cs typeface="+mn-cs"/>
              </a:rPr>
              <a:t>xn</a:t>
            </a:r>
            <a:r>
              <a:rPr lang="en-US" altLang="zh-CN" sz="1200" b="0" i="0" kern="1200" dirty="0">
                <a:solidFill>
                  <a:schemeClr val="tx1"/>
                </a:solidFill>
                <a:effectLst/>
                <a:latin typeface="+mn-lt"/>
                <a:ea typeface="+mn-ea"/>
                <a:cs typeface="+mn-cs"/>
              </a:rPr>
              <a:t>​ as samples from a true data distribution p(x)</a:t>
            </a:r>
            <a:r>
              <a:rPr lang="en-US" altLang="zh-CN" sz="1200" b="0" i="1" kern="1200" dirty="0">
                <a:solidFill>
                  <a:schemeClr val="tx1"/>
                </a:solidFill>
                <a:effectLst/>
                <a:latin typeface="+mn-lt"/>
                <a:ea typeface="+mn-ea"/>
                <a:cs typeface="+mn-cs"/>
              </a:rPr>
              <a:t>p</a:t>
            </a:r>
            <a:r>
              <a:rPr lang="en-US" altLang="zh-CN"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 In the example image below, the blue region shows the part of the image space that, with a high probability (over some threshold) contains real images, and black dots indicate our data points (each is one image in our dataset). Now, our model also describes a distribution \hat{p}_{\theta}(x)</a:t>
            </a:r>
            <a:r>
              <a:rPr lang="en-US" altLang="zh-CN" sz="1200" b="0" i="1" kern="1200" dirty="0">
                <a:solidFill>
                  <a:schemeClr val="tx1"/>
                </a:solidFill>
                <a:effectLst/>
                <a:latin typeface="+mn-lt"/>
                <a:ea typeface="+mn-ea"/>
                <a:cs typeface="+mn-cs"/>
              </a:rPr>
              <a:t>p</a:t>
            </a:r>
            <a:r>
              <a:rPr lang="en-US" altLang="zh-CN"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 (green) that is defined implicitly by taking points from a unit </a:t>
            </a:r>
            <a:r>
              <a:rPr lang="en-US" altLang="zh-CN" sz="1200" b="0" i="0" u="none" strike="noStrike" kern="1200" dirty="0">
                <a:solidFill>
                  <a:schemeClr val="tx1"/>
                </a:solidFill>
                <a:effectLst/>
                <a:latin typeface="+mn-lt"/>
                <a:ea typeface="+mn-ea"/>
                <a:cs typeface="+mn-cs"/>
                <a:hlinkClick r:id="rId9"/>
              </a:rPr>
              <a:t>Gaussian distribution</a:t>
            </a:r>
            <a:r>
              <a:rPr lang="en-US" altLang="zh-CN" sz="1200" b="0" i="0" kern="1200" dirty="0">
                <a:solidFill>
                  <a:schemeClr val="tx1"/>
                </a:solidFill>
                <a:effectLst/>
                <a:latin typeface="+mn-lt"/>
                <a:ea typeface="+mn-ea"/>
                <a:cs typeface="+mn-cs"/>
              </a:rPr>
              <a:t> (red) and mapping them through a (deterministic) neural network — our generative model (yellow). Our network is a function with parameters \</a:t>
            </a:r>
            <a:r>
              <a:rPr lang="en-US" altLang="zh-CN" sz="1200" b="0" i="0" kern="1200" dirty="0" err="1">
                <a:solidFill>
                  <a:schemeClr val="tx1"/>
                </a:solidFill>
                <a:effectLst/>
                <a:latin typeface="+mn-lt"/>
                <a:ea typeface="+mn-ea"/>
                <a:cs typeface="+mn-cs"/>
              </a:rPr>
              <a:t>theta</a:t>
            </a:r>
            <a:r>
              <a:rPr lang="en-US" altLang="zh-CN" sz="1200" b="0" i="1" kern="1200" dirty="0" err="1">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 and tweaking these parameters will tweak the generated distribution of images. Our goal then is to find parameters \</a:t>
            </a:r>
            <a:r>
              <a:rPr lang="en-US" altLang="zh-CN" sz="1200" b="0" i="0" kern="1200" dirty="0" err="1">
                <a:solidFill>
                  <a:schemeClr val="tx1"/>
                </a:solidFill>
                <a:effectLst/>
                <a:latin typeface="+mn-lt"/>
                <a:ea typeface="+mn-ea"/>
                <a:cs typeface="+mn-cs"/>
              </a:rPr>
              <a:t>theta</a:t>
            </a:r>
            <a:r>
              <a:rPr lang="en-US" altLang="zh-CN" sz="1200" b="0" i="1" kern="1200" dirty="0" err="1">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 that produce a distribution that closely matches the true data distribution (for example, by having a small </a:t>
            </a:r>
            <a:r>
              <a:rPr lang="en-US" altLang="zh-CN" sz="1200" b="0" i="0" u="none" strike="noStrike" kern="1200" dirty="0">
                <a:solidFill>
                  <a:schemeClr val="tx1"/>
                </a:solidFill>
                <a:effectLst/>
                <a:latin typeface="+mn-lt"/>
                <a:ea typeface="+mn-ea"/>
                <a:cs typeface="+mn-cs"/>
                <a:hlinkClick r:id="rId10"/>
              </a:rPr>
              <a:t>KL divergence</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11"/>
              </a:rPr>
              <a:t>loss</a:t>
            </a:r>
            <a:r>
              <a:rPr lang="en-US" altLang="zh-CN" sz="1200" b="0" i="0" kern="1200" dirty="0">
                <a:solidFill>
                  <a:schemeClr val="tx1"/>
                </a:solidFill>
                <a:effectLst/>
                <a:latin typeface="+mn-lt"/>
                <a:ea typeface="+mn-ea"/>
                <a:cs typeface="+mn-cs"/>
              </a:rPr>
              <a:t>). Therefore, you can imagine the green distribution starting out random and then the training process iteratively changing the parameters \</a:t>
            </a:r>
            <a:r>
              <a:rPr lang="en-US" altLang="zh-CN" sz="1200" b="0" i="0" kern="1200" dirty="0" err="1">
                <a:solidFill>
                  <a:schemeClr val="tx1"/>
                </a:solidFill>
                <a:effectLst/>
                <a:latin typeface="+mn-lt"/>
                <a:ea typeface="+mn-ea"/>
                <a:cs typeface="+mn-cs"/>
              </a:rPr>
              <a:t>theta</a:t>
            </a:r>
            <a:r>
              <a:rPr lang="en-US" altLang="zh-CN" sz="1200" b="0" i="1" kern="1200" dirty="0" err="1">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 to stretch and squeeze it to better match the blue distribution.</a:t>
            </a:r>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145</a:t>
            </a:fld>
            <a:endParaRPr lang="zh-CN" altLang="en-US"/>
          </a:p>
        </p:txBody>
      </p:sp>
    </p:spTree>
    <p:extLst>
      <p:ext uri="{BB962C8B-B14F-4D97-AF65-F5344CB8AC3E}">
        <p14:creationId xmlns:p14="http://schemas.microsoft.com/office/powerpoint/2010/main" val="5010939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One such recent model is the </a:t>
            </a:r>
            <a:r>
              <a:rPr lang="en-US" altLang="zh-CN" sz="1200" b="0" i="0" u="none" strike="noStrike" kern="1200" dirty="0">
                <a:solidFill>
                  <a:schemeClr val="tx1"/>
                </a:solidFill>
                <a:effectLst/>
                <a:latin typeface="+mn-lt"/>
                <a:ea typeface="+mn-ea"/>
                <a:cs typeface="+mn-cs"/>
                <a:hlinkClick r:id="rId3"/>
              </a:rPr>
              <a:t>DCGAN network</a:t>
            </a:r>
            <a:r>
              <a:rPr lang="en-US" altLang="zh-CN" sz="1200" b="0" i="0" kern="1200" dirty="0">
                <a:solidFill>
                  <a:schemeClr val="tx1"/>
                </a:solidFill>
                <a:effectLst/>
                <a:latin typeface="+mn-lt"/>
                <a:ea typeface="+mn-ea"/>
                <a:cs typeface="+mn-cs"/>
              </a:rPr>
              <a:t> from Radford et al. (shown below). This network takes as input 100 random numbers drawn from a </a:t>
            </a:r>
            <a:r>
              <a:rPr lang="en-US" altLang="zh-CN" sz="1200" b="0" i="0" u="none" strike="noStrike" kern="1200" dirty="0">
                <a:solidFill>
                  <a:schemeClr val="tx1"/>
                </a:solidFill>
                <a:effectLst/>
                <a:latin typeface="+mn-lt"/>
                <a:ea typeface="+mn-ea"/>
                <a:cs typeface="+mn-cs"/>
                <a:hlinkClick r:id="rId4"/>
              </a:rPr>
              <a:t>uniform distribution</a:t>
            </a:r>
            <a:r>
              <a:rPr lang="en-US" altLang="zh-CN" sz="1200" b="0" i="0" kern="1200" dirty="0">
                <a:solidFill>
                  <a:schemeClr val="tx1"/>
                </a:solidFill>
                <a:effectLst/>
                <a:latin typeface="+mn-lt"/>
                <a:ea typeface="+mn-ea"/>
                <a:cs typeface="+mn-cs"/>
              </a:rPr>
              <a:t> (we refer to these as a </a:t>
            </a:r>
            <a:r>
              <a:rPr lang="en-US" altLang="zh-CN" sz="1200" b="0" i="1" kern="1200" dirty="0">
                <a:solidFill>
                  <a:schemeClr val="tx1"/>
                </a:solidFill>
                <a:effectLst/>
                <a:latin typeface="+mn-lt"/>
                <a:ea typeface="+mn-ea"/>
                <a:cs typeface="+mn-cs"/>
              </a:rPr>
              <a:t>code</a:t>
            </a:r>
            <a:r>
              <a:rPr lang="en-US" altLang="zh-CN" sz="1200" b="0" i="0" kern="1200" dirty="0">
                <a:solidFill>
                  <a:schemeClr val="tx1"/>
                </a:solidFill>
                <a:effectLst/>
                <a:latin typeface="+mn-lt"/>
                <a:ea typeface="+mn-ea"/>
                <a:cs typeface="+mn-cs"/>
              </a:rPr>
              <a:t>, or </a:t>
            </a:r>
            <a:r>
              <a:rPr lang="en-US" altLang="zh-CN" sz="1200" b="0" i="1" kern="1200" dirty="0">
                <a:solidFill>
                  <a:schemeClr val="tx1"/>
                </a:solidFill>
                <a:effectLst/>
                <a:latin typeface="+mn-lt"/>
                <a:ea typeface="+mn-ea"/>
                <a:cs typeface="+mn-cs"/>
              </a:rPr>
              <a:t>latent variables</a:t>
            </a:r>
            <a:r>
              <a:rPr lang="en-US" altLang="zh-CN" sz="1200" b="0" i="0" kern="1200" dirty="0">
                <a:solidFill>
                  <a:schemeClr val="tx1"/>
                </a:solidFill>
                <a:effectLst/>
                <a:latin typeface="+mn-lt"/>
                <a:ea typeface="+mn-ea"/>
                <a:cs typeface="+mn-cs"/>
              </a:rPr>
              <a:t>, in red) and outputs an image (in this case </a:t>
            </a:r>
            <a:r>
              <a:rPr lang="en-US" altLang="zh-CN" dirty="0"/>
              <a:t>64x64x3</a:t>
            </a:r>
            <a:r>
              <a:rPr lang="en-US" altLang="zh-CN" sz="1200" b="0" i="0" kern="1200" dirty="0">
                <a:solidFill>
                  <a:schemeClr val="tx1"/>
                </a:solidFill>
                <a:effectLst/>
                <a:latin typeface="+mn-lt"/>
                <a:ea typeface="+mn-ea"/>
                <a:cs typeface="+mn-cs"/>
              </a:rPr>
              <a:t> images on the right, in green). As the code is changed incrementally, the </a:t>
            </a:r>
            <a:r>
              <a:rPr lang="en-US" altLang="zh-CN" sz="1200" b="0" i="0" u="none" strike="noStrike" kern="1200" dirty="0">
                <a:solidFill>
                  <a:schemeClr val="tx1"/>
                </a:solidFill>
                <a:effectLst/>
                <a:latin typeface="+mn-lt"/>
                <a:ea typeface="+mn-ea"/>
                <a:cs typeface="+mn-cs"/>
                <a:hlinkClick r:id="rId5"/>
              </a:rPr>
              <a:t>generated images</a:t>
            </a:r>
            <a:r>
              <a:rPr lang="en-US" altLang="zh-CN" sz="1200" b="0" i="0" kern="1200" dirty="0">
                <a:solidFill>
                  <a:schemeClr val="tx1"/>
                </a:solidFill>
                <a:effectLst/>
                <a:latin typeface="+mn-lt"/>
                <a:ea typeface="+mn-ea"/>
                <a:cs typeface="+mn-cs"/>
              </a:rPr>
              <a:t> do too — this shows the model has learned features to describe how the world looks, rather than just memorizing some examples. The network (in yellow) is made up of standard </a:t>
            </a:r>
            <a:r>
              <a:rPr lang="en-US" altLang="zh-CN" sz="1200" b="0" i="0" u="none" strike="noStrike" kern="1200" dirty="0">
                <a:solidFill>
                  <a:schemeClr val="tx1"/>
                </a:solidFill>
                <a:effectLst/>
                <a:latin typeface="+mn-lt"/>
                <a:ea typeface="+mn-ea"/>
                <a:cs typeface="+mn-cs"/>
                <a:hlinkClick r:id="rId6"/>
              </a:rPr>
              <a:t>convolutional neural network</a:t>
            </a:r>
            <a:r>
              <a:rPr lang="en-US" altLang="zh-CN" sz="1200" b="0" i="0" kern="1200" dirty="0">
                <a:solidFill>
                  <a:schemeClr val="tx1"/>
                </a:solidFill>
                <a:effectLst/>
                <a:latin typeface="+mn-lt"/>
                <a:ea typeface="+mn-ea"/>
                <a:cs typeface="+mn-cs"/>
              </a:rPr>
              <a:t> components, such as </a:t>
            </a:r>
            <a:r>
              <a:rPr lang="en-US" altLang="zh-CN" sz="1200" b="0" i="0" u="none" strike="noStrike" kern="1200" dirty="0">
                <a:solidFill>
                  <a:schemeClr val="tx1"/>
                </a:solidFill>
                <a:effectLst/>
                <a:latin typeface="+mn-lt"/>
                <a:ea typeface="+mn-ea"/>
                <a:cs typeface="+mn-cs"/>
                <a:hlinkClick r:id="rId7"/>
              </a:rPr>
              <a:t>deconvolutional layers</a:t>
            </a:r>
            <a:r>
              <a:rPr lang="en-US" altLang="zh-CN" sz="1200" b="0" i="0" kern="1200" dirty="0">
                <a:solidFill>
                  <a:schemeClr val="tx1"/>
                </a:solidFill>
                <a:effectLst/>
                <a:latin typeface="+mn-lt"/>
                <a:ea typeface="+mn-ea"/>
                <a:cs typeface="+mn-cs"/>
              </a:rPr>
              <a:t> (reverse of convolutional layers), </a:t>
            </a:r>
            <a:r>
              <a:rPr lang="en-US" altLang="zh-CN" sz="1200" b="0" i="0" u="none" strike="noStrike" kern="1200" dirty="0">
                <a:solidFill>
                  <a:schemeClr val="tx1"/>
                </a:solidFill>
                <a:effectLst/>
                <a:latin typeface="+mn-lt"/>
                <a:ea typeface="+mn-ea"/>
                <a:cs typeface="+mn-cs"/>
                <a:hlinkClick r:id="rId8"/>
              </a:rPr>
              <a:t>fully connected layers</a:t>
            </a:r>
            <a:r>
              <a:rPr lang="en-US" altLang="zh-CN" sz="1200" b="0" i="0" kern="1200" dirty="0">
                <a:solidFill>
                  <a:schemeClr val="tx1"/>
                </a:solidFill>
                <a:effectLst/>
                <a:latin typeface="+mn-lt"/>
                <a:ea typeface="+mn-ea"/>
                <a:cs typeface="+mn-cs"/>
              </a:rPr>
              <a:t>, etc.: DCGAN is initialized with random weights, so a random code plugged into the network would generate a completely random image. However, as you might imagine, the network has millions of parameters that we can tweak, and the goal is to find a setting of these parameters that makes samples generated from random codes look like the training data. Or to put it another way, we want the model distribution to match the true data distribution in the space of images.</a:t>
            </a:r>
          </a:p>
          <a:p>
            <a:pPr fontAlgn="base"/>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Mathematically, we think about a dataset of examples x_1, \</a:t>
            </a:r>
            <a:r>
              <a:rPr lang="en-US" altLang="zh-CN" sz="1200" b="0" i="0" kern="1200" dirty="0" err="1">
                <a:solidFill>
                  <a:schemeClr val="tx1"/>
                </a:solidFill>
                <a:effectLst/>
                <a:latin typeface="+mn-lt"/>
                <a:ea typeface="+mn-ea"/>
                <a:cs typeface="+mn-cs"/>
              </a:rPr>
              <a:t>ldots</a:t>
            </a:r>
            <a:r>
              <a:rPr lang="en-US" altLang="zh-CN" sz="1200" b="0" i="0" kern="1200" dirty="0">
                <a:solidFill>
                  <a:schemeClr val="tx1"/>
                </a:solidFill>
                <a:effectLst/>
                <a:latin typeface="+mn-lt"/>
                <a:ea typeface="+mn-ea"/>
                <a:cs typeface="+mn-cs"/>
              </a:rPr>
              <a:t>, x_n</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1​,…,</a:t>
            </a:r>
            <a:r>
              <a:rPr lang="en-US" altLang="zh-CN" sz="1200" b="0" i="1" kern="1200" dirty="0" err="1">
                <a:solidFill>
                  <a:schemeClr val="tx1"/>
                </a:solidFill>
                <a:effectLst/>
                <a:latin typeface="+mn-lt"/>
                <a:ea typeface="+mn-ea"/>
                <a:cs typeface="+mn-cs"/>
              </a:rPr>
              <a:t>xn</a:t>
            </a:r>
            <a:r>
              <a:rPr lang="en-US" altLang="zh-CN" sz="1200" b="0" i="0" kern="1200" dirty="0">
                <a:solidFill>
                  <a:schemeClr val="tx1"/>
                </a:solidFill>
                <a:effectLst/>
                <a:latin typeface="+mn-lt"/>
                <a:ea typeface="+mn-ea"/>
                <a:cs typeface="+mn-cs"/>
              </a:rPr>
              <a:t>​ as samples from a true data distribution p(x)</a:t>
            </a:r>
            <a:r>
              <a:rPr lang="en-US" altLang="zh-CN" sz="1200" b="0" i="1" kern="1200" dirty="0">
                <a:solidFill>
                  <a:schemeClr val="tx1"/>
                </a:solidFill>
                <a:effectLst/>
                <a:latin typeface="+mn-lt"/>
                <a:ea typeface="+mn-ea"/>
                <a:cs typeface="+mn-cs"/>
              </a:rPr>
              <a:t>p</a:t>
            </a:r>
            <a:r>
              <a:rPr lang="en-US" altLang="zh-CN"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 In the example image below, the blue region shows the part of the image space that, with a high probability (over some threshold) contains real images, and black dots indicate our data points (each is one image in our dataset). Now, our model also describes a distribution \hat{p}_{\theta}(x)</a:t>
            </a:r>
            <a:r>
              <a:rPr lang="en-US" altLang="zh-CN" sz="1200" b="0" i="1" kern="1200" dirty="0">
                <a:solidFill>
                  <a:schemeClr val="tx1"/>
                </a:solidFill>
                <a:effectLst/>
                <a:latin typeface="+mn-lt"/>
                <a:ea typeface="+mn-ea"/>
                <a:cs typeface="+mn-cs"/>
              </a:rPr>
              <a:t>p</a:t>
            </a:r>
            <a:r>
              <a:rPr lang="en-US" altLang="zh-CN"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x</a:t>
            </a:r>
            <a:r>
              <a:rPr lang="en-US" altLang="zh-CN" sz="1200" b="0" i="0" kern="1200" dirty="0">
                <a:solidFill>
                  <a:schemeClr val="tx1"/>
                </a:solidFill>
                <a:effectLst/>
                <a:latin typeface="+mn-lt"/>
                <a:ea typeface="+mn-ea"/>
                <a:cs typeface="+mn-cs"/>
              </a:rPr>
              <a:t>) (green) that is defined implicitly by taking points from a unit </a:t>
            </a:r>
            <a:r>
              <a:rPr lang="en-US" altLang="zh-CN" sz="1200" b="0" i="0" u="none" strike="noStrike" kern="1200" dirty="0">
                <a:solidFill>
                  <a:schemeClr val="tx1"/>
                </a:solidFill>
                <a:effectLst/>
                <a:latin typeface="+mn-lt"/>
                <a:ea typeface="+mn-ea"/>
                <a:cs typeface="+mn-cs"/>
                <a:hlinkClick r:id="rId9"/>
              </a:rPr>
              <a:t>Gaussian distribution</a:t>
            </a:r>
            <a:r>
              <a:rPr lang="en-US" altLang="zh-CN" sz="1200" b="0" i="0" kern="1200" dirty="0">
                <a:solidFill>
                  <a:schemeClr val="tx1"/>
                </a:solidFill>
                <a:effectLst/>
                <a:latin typeface="+mn-lt"/>
                <a:ea typeface="+mn-ea"/>
                <a:cs typeface="+mn-cs"/>
              </a:rPr>
              <a:t> (red) and mapping them through a (deterministic) neural network — our generative model (yellow). Our network is a function with parameters \</a:t>
            </a:r>
            <a:r>
              <a:rPr lang="en-US" altLang="zh-CN" sz="1200" b="0" i="0" kern="1200" dirty="0" err="1">
                <a:solidFill>
                  <a:schemeClr val="tx1"/>
                </a:solidFill>
                <a:effectLst/>
                <a:latin typeface="+mn-lt"/>
                <a:ea typeface="+mn-ea"/>
                <a:cs typeface="+mn-cs"/>
              </a:rPr>
              <a:t>theta</a:t>
            </a:r>
            <a:r>
              <a:rPr lang="en-US" altLang="zh-CN" sz="1200" b="0" i="1" kern="1200" dirty="0" err="1">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 and tweaking these parameters will tweak the generated distribution of images. Our goal then is to find parameters \</a:t>
            </a:r>
            <a:r>
              <a:rPr lang="en-US" altLang="zh-CN" sz="1200" b="0" i="0" kern="1200" dirty="0" err="1">
                <a:solidFill>
                  <a:schemeClr val="tx1"/>
                </a:solidFill>
                <a:effectLst/>
                <a:latin typeface="+mn-lt"/>
                <a:ea typeface="+mn-ea"/>
                <a:cs typeface="+mn-cs"/>
              </a:rPr>
              <a:t>theta</a:t>
            </a:r>
            <a:r>
              <a:rPr lang="en-US" altLang="zh-CN" sz="1200" b="0" i="1" kern="1200" dirty="0" err="1">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 that produce a distribution that closely matches the true data distribution (for example, by having a small </a:t>
            </a:r>
            <a:r>
              <a:rPr lang="en-US" altLang="zh-CN" sz="1200" b="0" i="0" u="none" strike="noStrike" kern="1200" dirty="0">
                <a:solidFill>
                  <a:schemeClr val="tx1"/>
                </a:solidFill>
                <a:effectLst/>
                <a:latin typeface="+mn-lt"/>
                <a:ea typeface="+mn-ea"/>
                <a:cs typeface="+mn-cs"/>
                <a:hlinkClick r:id="rId10"/>
              </a:rPr>
              <a:t>KL divergence</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11"/>
              </a:rPr>
              <a:t>loss</a:t>
            </a:r>
            <a:r>
              <a:rPr lang="en-US" altLang="zh-CN" sz="1200" b="0" i="0" kern="1200" dirty="0">
                <a:solidFill>
                  <a:schemeClr val="tx1"/>
                </a:solidFill>
                <a:effectLst/>
                <a:latin typeface="+mn-lt"/>
                <a:ea typeface="+mn-ea"/>
                <a:cs typeface="+mn-cs"/>
              </a:rPr>
              <a:t>). Therefore, you can imagine the green distribution starting out random and then the training process iteratively changing the parameters \</a:t>
            </a:r>
            <a:r>
              <a:rPr lang="en-US" altLang="zh-CN" sz="1200" b="0" i="0" kern="1200" dirty="0" err="1">
                <a:solidFill>
                  <a:schemeClr val="tx1"/>
                </a:solidFill>
                <a:effectLst/>
                <a:latin typeface="+mn-lt"/>
                <a:ea typeface="+mn-ea"/>
                <a:cs typeface="+mn-cs"/>
              </a:rPr>
              <a:t>theta</a:t>
            </a:r>
            <a:r>
              <a:rPr lang="en-US" altLang="zh-CN" sz="1200" b="0" i="1" kern="1200" dirty="0" err="1">
                <a:solidFill>
                  <a:schemeClr val="tx1"/>
                </a:solidFill>
                <a:effectLst/>
                <a:latin typeface="+mn-lt"/>
                <a:ea typeface="+mn-ea"/>
                <a:cs typeface="+mn-cs"/>
              </a:rPr>
              <a:t>θ</a:t>
            </a:r>
            <a:r>
              <a:rPr lang="en-US" altLang="zh-CN" sz="1200" b="0" i="0" kern="1200" dirty="0">
                <a:solidFill>
                  <a:schemeClr val="tx1"/>
                </a:solidFill>
                <a:effectLst/>
                <a:latin typeface="+mn-lt"/>
                <a:ea typeface="+mn-ea"/>
                <a:cs typeface="+mn-cs"/>
              </a:rPr>
              <a:t> to stretch and squeeze it to better match the blue distribution.</a:t>
            </a:r>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146</a:t>
            </a:fld>
            <a:endParaRPr lang="zh-CN" altLang="en-US"/>
          </a:p>
        </p:txBody>
      </p:sp>
    </p:spTree>
    <p:extLst>
      <p:ext uri="{BB962C8B-B14F-4D97-AF65-F5344CB8AC3E}">
        <p14:creationId xmlns:p14="http://schemas.microsoft.com/office/powerpoint/2010/main" val="31223008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br>
              <a:rPr lang="en-US" altLang="zh-CN" dirty="0"/>
            </a:br>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147</a:t>
            </a:fld>
            <a:endParaRPr lang="zh-CN" altLang="en-US"/>
          </a:p>
        </p:txBody>
      </p:sp>
    </p:spTree>
    <p:extLst>
      <p:ext uri="{BB962C8B-B14F-4D97-AF65-F5344CB8AC3E}">
        <p14:creationId xmlns:p14="http://schemas.microsoft.com/office/powerpoint/2010/main" val="465420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148</a:t>
            </a:fld>
            <a:endParaRPr lang="zh-CN" altLang="en-US"/>
          </a:p>
        </p:txBody>
      </p:sp>
    </p:spTree>
    <p:extLst>
      <p:ext uri="{BB962C8B-B14F-4D97-AF65-F5344CB8AC3E}">
        <p14:creationId xmlns:p14="http://schemas.microsoft.com/office/powerpoint/2010/main" val="19128173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中黑色大点虚线</a:t>
            </a:r>
            <a:r>
              <a:rPr lang="en-US" altLang="zh-CN" sz="1200" b="0" i="0" kern="1200" dirty="0">
                <a:solidFill>
                  <a:schemeClr val="tx1"/>
                </a:solidFill>
                <a:effectLst/>
                <a:latin typeface="+mn-lt"/>
                <a:ea typeface="+mn-ea"/>
                <a:cs typeface="+mn-cs"/>
              </a:rPr>
              <a:t>P(x)</a:t>
            </a:r>
            <a:r>
              <a:rPr lang="zh-CN" altLang="en-US" sz="1200" b="0" i="0" kern="1200" dirty="0">
                <a:solidFill>
                  <a:schemeClr val="tx1"/>
                </a:solidFill>
                <a:effectLst/>
                <a:latin typeface="+mn-lt"/>
                <a:ea typeface="+mn-ea"/>
                <a:cs typeface="+mn-cs"/>
              </a:rPr>
              <a:t>是真实的数据分布，绿线</a:t>
            </a:r>
            <a:r>
              <a:rPr lang="en-US" altLang="zh-CN" sz="1200" b="0" i="0" kern="1200" dirty="0">
                <a:solidFill>
                  <a:schemeClr val="tx1"/>
                </a:solidFill>
                <a:effectLst/>
                <a:latin typeface="+mn-lt"/>
                <a:ea typeface="+mn-ea"/>
                <a:cs typeface="+mn-cs"/>
              </a:rPr>
              <a:t>G(z)</a:t>
            </a:r>
            <a:r>
              <a:rPr lang="zh-CN" altLang="en-US" sz="1200" b="0" i="0" kern="1200" dirty="0">
                <a:solidFill>
                  <a:schemeClr val="tx1"/>
                </a:solidFill>
                <a:effectLst/>
                <a:latin typeface="+mn-lt"/>
                <a:ea typeface="+mn-ea"/>
                <a:cs typeface="+mn-cs"/>
              </a:rPr>
              <a:t>是通过生成模型产生的数据分布（输入是均匀分布变量</a:t>
            </a:r>
            <a:r>
              <a:rPr lang="en-US" altLang="zh-CN" sz="1200" b="0" i="0" kern="1200" dirty="0">
                <a:solidFill>
                  <a:schemeClr val="tx1"/>
                </a:solidFill>
                <a:effectLst/>
                <a:latin typeface="+mn-lt"/>
                <a:ea typeface="+mn-ea"/>
                <a:cs typeface="+mn-cs"/>
              </a:rPr>
              <a:t>z</a:t>
            </a:r>
            <a:r>
              <a:rPr lang="zh-CN" altLang="en-US" sz="1200" b="0" i="0" kern="1200" dirty="0">
                <a:solidFill>
                  <a:schemeClr val="tx1"/>
                </a:solidFill>
                <a:effectLst/>
                <a:latin typeface="+mn-lt"/>
                <a:ea typeface="+mn-ea"/>
                <a:cs typeface="+mn-cs"/>
              </a:rPr>
              <a:t>，输出是绿色的曲线）。蓝色的小点虚线</a:t>
            </a:r>
            <a:r>
              <a:rPr lang="en-US" altLang="zh-CN" sz="1200" b="0" i="0" kern="1200" dirty="0">
                <a:solidFill>
                  <a:schemeClr val="tx1"/>
                </a:solidFill>
                <a:effectLst/>
                <a:latin typeface="+mn-lt"/>
                <a:ea typeface="+mn-ea"/>
                <a:cs typeface="+mn-cs"/>
              </a:rPr>
              <a:t>D(x)</a:t>
            </a:r>
            <a:r>
              <a:rPr lang="zh-CN" altLang="en-US" sz="1200" b="0" i="0" kern="1200" dirty="0">
                <a:solidFill>
                  <a:schemeClr val="tx1"/>
                </a:solidFill>
                <a:effectLst/>
                <a:latin typeface="+mn-lt"/>
                <a:ea typeface="+mn-ea"/>
                <a:cs typeface="+mn-cs"/>
              </a:rPr>
              <a:t>代表判别函数。</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在图</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中，我们可以看到，绿线</a:t>
            </a:r>
            <a:r>
              <a:rPr lang="en-US" altLang="zh-CN" sz="1200" b="0" i="0" kern="1200" dirty="0">
                <a:solidFill>
                  <a:schemeClr val="tx1"/>
                </a:solidFill>
                <a:effectLst/>
                <a:latin typeface="+mn-lt"/>
                <a:ea typeface="+mn-ea"/>
                <a:cs typeface="+mn-cs"/>
              </a:rPr>
              <a:t>G(z)</a:t>
            </a:r>
            <a:r>
              <a:rPr lang="zh-CN" altLang="en-US" sz="1200" b="0" i="0" kern="1200" dirty="0">
                <a:solidFill>
                  <a:schemeClr val="tx1"/>
                </a:solidFill>
                <a:effectLst/>
                <a:latin typeface="+mn-lt"/>
                <a:ea typeface="+mn-ea"/>
                <a:cs typeface="+mn-cs"/>
              </a:rPr>
              <a:t>分布和黑色</a:t>
            </a:r>
            <a:r>
              <a:rPr lang="en-US" altLang="zh-CN" sz="1200" b="0" i="0" kern="1200" dirty="0">
                <a:solidFill>
                  <a:schemeClr val="tx1"/>
                </a:solidFill>
                <a:effectLst/>
                <a:latin typeface="+mn-lt"/>
                <a:ea typeface="+mn-ea"/>
                <a:cs typeface="+mn-cs"/>
              </a:rPr>
              <a:t>P(x)</a:t>
            </a:r>
            <a:r>
              <a:rPr lang="zh-CN" altLang="en-US" sz="1200" b="0" i="0" kern="1200" dirty="0">
                <a:solidFill>
                  <a:schemeClr val="tx1"/>
                </a:solidFill>
                <a:effectLst/>
                <a:latin typeface="+mn-lt"/>
                <a:ea typeface="+mn-ea"/>
                <a:cs typeface="+mn-cs"/>
              </a:rPr>
              <a:t>真实分布，还有比较大的差异。这点也反映在蓝色的判别函数上，判别函数能够准确的对左面的真实数据输入，输出比较大的值。对右面虚假数据，产生比较小的值。但是随着训练次数的增加，图（</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）和图（</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）反映出，绿色的分布在逐渐靠近黑色的分布。到图（</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），产生的绿色分布和真实数据分布已经完全重合。这时， </a:t>
            </a:r>
            <a:r>
              <a:rPr lang="zh-CN" altLang="en-US" sz="1200" b="1" i="0" kern="1200" dirty="0">
                <a:solidFill>
                  <a:schemeClr val="tx1"/>
                </a:solidFill>
                <a:effectLst/>
                <a:latin typeface="+mn-lt"/>
                <a:ea typeface="+mn-ea"/>
                <a:cs typeface="+mn-cs"/>
              </a:rPr>
              <a:t>判别函数对所有的数据（无论真实的还是生成的数据），输出都是一样的值，已经不能正确进行分类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t>
            </a:r>
            <a:r>
              <a:rPr lang="zh-CN" altLang="en-US" sz="1200" b="0" i="0" kern="1200" dirty="0">
                <a:solidFill>
                  <a:schemeClr val="tx1"/>
                </a:solidFill>
                <a:effectLst/>
                <a:latin typeface="+mn-lt"/>
                <a:ea typeface="+mn-ea"/>
                <a:cs typeface="+mn-cs"/>
              </a:rPr>
              <a:t>成功学习到了数据分布，这样就达到了</a:t>
            </a:r>
            <a:r>
              <a:rPr lang="en-US" altLang="zh-CN" sz="1200" b="0" i="0" kern="1200" dirty="0">
                <a:solidFill>
                  <a:schemeClr val="tx1"/>
                </a:solidFill>
                <a:effectLst/>
                <a:latin typeface="+mn-lt"/>
                <a:ea typeface="+mn-ea"/>
                <a:cs typeface="+mn-cs"/>
              </a:rPr>
              <a:t>GAN</a:t>
            </a:r>
            <a:r>
              <a:rPr lang="zh-CN" altLang="en-US" sz="1200" b="0" i="0" kern="1200" dirty="0">
                <a:solidFill>
                  <a:schemeClr val="tx1"/>
                </a:solidFill>
                <a:effectLst/>
                <a:latin typeface="+mn-lt"/>
                <a:ea typeface="+mn-ea"/>
                <a:cs typeface="+mn-cs"/>
              </a:rPr>
              <a:t>的训练和学习目的。</a:t>
            </a:r>
          </a:p>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154</a:t>
            </a:fld>
            <a:endParaRPr lang="zh-CN" altLang="en-US"/>
          </a:p>
        </p:txBody>
      </p:sp>
    </p:spTree>
    <p:extLst>
      <p:ext uri="{BB962C8B-B14F-4D97-AF65-F5344CB8AC3E}">
        <p14:creationId xmlns:p14="http://schemas.microsoft.com/office/powerpoint/2010/main" val="1557377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155</a:t>
            </a:fld>
            <a:endParaRPr lang="zh-CN" altLang="en-US"/>
          </a:p>
        </p:txBody>
      </p:sp>
    </p:spTree>
    <p:extLst>
      <p:ext uri="{BB962C8B-B14F-4D97-AF65-F5344CB8AC3E}">
        <p14:creationId xmlns:p14="http://schemas.microsoft.com/office/powerpoint/2010/main" val="20522775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156</a:t>
            </a:fld>
            <a:endParaRPr lang="zh-CN" altLang="en-US"/>
          </a:p>
        </p:txBody>
      </p:sp>
    </p:spTree>
    <p:extLst>
      <p:ext uri="{BB962C8B-B14F-4D97-AF65-F5344CB8AC3E}">
        <p14:creationId xmlns:p14="http://schemas.microsoft.com/office/powerpoint/2010/main" val="28494822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157</a:t>
            </a:fld>
            <a:endParaRPr lang="zh-CN" altLang="en-US"/>
          </a:p>
        </p:txBody>
      </p:sp>
    </p:spTree>
    <p:extLst>
      <p:ext uri="{BB962C8B-B14F-4D97-AF65-F5344CB8AC3E}">
        <p14:creationId xmlns:p14="http://schemas.microsoft.com/office/powerpoint/2010/main" val="5711016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158</a:t>
            </a:fld>
            <a:endParaRPr lang="zh-CN" altLang="en-US"/>
          </a:p>
        </p:txBody>
      </p:sp>
    </p:spTree>
    <p:extLst>
      <p:ext uri="{BB962C8B-B14F-4D97-AF65-F5344CB8AC3E}">
        <p14:creationId xmlns:p14="http://schemas.microsoft.com/office/powerpoint/2010/main" val="111983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计算智能是一种智力方式的低层认知，它与人工智能的区别只是认知层次从中层下降至低层而已。中层系统含有知识，低层系统则没有。</a:t>
            </a:r>
            <a:endParaRPr lang="en-US" altLang="zh-CN" dirty="0"/>
          </a:p>
          <a:p>
            <a:endParaRPr lang="en-US" altLang="zh-CN" dirty="0"/>
          </a:p>
          <a:p>
            <a:pPr eaLnBrk="1" hangingPunct="1">
              <a:lnSpc>
                <a:spcPct val="90000"/>
              </a:lnSpc>
            </a:pPr>
            <a:r>
              <a:rPr lang="en-US" altLang="zh-CN" sz="2800" dirty="0">
                <a:ea typeface="楷体" panose="02010609060101010101" pitchFamily="49" charset="-122"/>
              </a:rPr>
              <a:t>According to James C. </a:t>
            </a:r>
            <a:r>
              <a:rPr lang="en-US" altLang="zh-CN" sz="2800" dirty="0" err="1">
                <a:ea typeface="楷体" panose="02010609060101010101" pitchFamily="49" charset="-122"/>
              </a:rPr>
              <a:t>Bezdek</a:t>
            </a:r>
            <a:r>
              <a:rPr lang="en-US" altLang="zh-CN" sz="2800" dirty="0">
                <a:ea typeface="楷体" panose="02010609060101010101" pitchFamily="49" charset="-122"/>
              </a:rPr>
              <a:t>(1994)</a:t>
            </a:r>
          </a:p>
          <a:p>
            <a:pPr lvl="1" eaLnBrk="1" hangingPunct="1">
              <a:lnSpc>
                <a:spcPct val="90000"/>
              </a:lnSpc>
            </a:pPr>
            <a:r>
              <a:rPr lang="en-US" altLang="zh-CN" sz="2400" dirty="0">
                <a:ea typeface="楷体" panose="02010609060101010101" pitchFamily="49" charset="-122"/>
              </a:rPr>
              <a:t>“…a system is computational intelligence when it deal only with the numerical (low-level) data, has a pattern recognition component, and does not use knowledge in the AI sense, and additionally when it exhibit(</a:t>
            </a:r>
            <a:r>
              <a:rPr lang="zh-CN" altLang="en-US" sz="2400" dirty="0">
                <a:solidFill>
                  <a:srgbClr val="000000"/>
                </a:solidFill>
                <a:ea typeface="楷体" panose="02010609060101010101" pitchFamily="49" charset="-122"/>
              </a:rPr>
              <a:t>一个计算智能系统应当只涉及数值</a:t>
            </a:r>
            <a:r>
              <a:rPr lang="en-US" altLang="zh-CN" sz="2400" dirty="0">
                <a:solidFill>
                  <a:srgbClr val="000000"/>
                </a:solidFill>
                <a:ea typeface="楷体" panose="02010609060101010101" pitchFamily="49" charset="-122"/>
              </a:rPr>
              <a:t>(</a:t>
            </a:r>
            <a:r>
              <a:rPr lang="zh-CN" altLang="en-US" sz="2400" dirty="0">
                <a:solidFill>
                  <a:srgbClr val="000000"/>
                </a:solidFill>
                <a:ea typeface="楷体" panose="02010609060101010101" pitchFamily="49" charset="-122"/>
              </a:rPr>
              <a:t>低层</a:t>
            </a:r>
            <a:r>
              <a:rPr lang="en-US" altLang="zh-CN" sz="2400" dirty="0">
                <a:solidFill>
                  <a:srgbClr val="000000"/>
                </a:solidFill>
                <a:ea typeface="楷体" panose="02010609060101010101" pitchFamily="49" charset="-122"/>
              </a:rPr>
              <a:t>)</a:t>
            </a:r>
            <a:r>
              <a:rPr lang="zh-CN" altLang="en-US" sz="2400" dirty="0">
                <a:solidFill>
                  <a:srgbClr val="000000"/>
                </a:solidFill>
                <a:ea typeface="楷体" panose="02010609060101010101" pitchFamily="49" charset="-122"/>
              </a:rPr>
              <a:t>数据，含有模式识别部分，不应用人工智能意义上的知识，而且能够呈现出</a:t>
            </a:r>
            <a:r>
              <a:rPr lang="en-US" altLang="zh-CN" sz="2400" dirty="0">
                <a:solidFill>
                  <a:srgbClr val="000000"/>
                </a:solidFill>
                <a:ea typeface="楷体" panose="02010609060101010101" pitchFamily="49" charset="-122"/>
              </a:rPr>
              <a:t>)</a:t>
            </a:r>
            <a:endParaRPr lang="en-US" altLang="zh-CN" sz="2400" dirty="0">
              <a:ea typeface="楷体" panose="02010609060101010101" pitchFamily="49" charset="-122"/>
            </a:endParaRPr>
          </a:p>
          <a:p>
            <a:pPr lvl="2" eaLnBrk="1" hangingPunct="1">
              <a:lnSpc>
                <a:spcPct val="90000"/>
              </a:lnSpc>
            </a:pPr>
            <a:r>
              <a:rPr lang="en-US" altLang="zh-CN" sz="2000" dirty="0">
                <a:ea typeface="楷体" panose="02010609060101010101" pitchFamily="49" charset="-122"/>
              </a:rPr>
              <a:t>Computational </a:t>
            </a:r>
            <a:r>
              <a:rPr lang="en-US" altLang="zh-CN" sz="2000" dirty="0" err="1">
                <a:ea typeface="楷体" panose="02010609060101010101" pitchFamily="49" charset="-122"/>
              </a:rPr>
              <a:t>adaptivity</a:t>
            </a:r>
            <a:r>
              <a:rPr lang="en-US" altLang="zh-CN" sz="2000" dirty="0">
                <a:ea typeface="楷体" panose="02010609060101010101" pitchFamily="49" charset="-122"/>
              </a:rPr>
              <a:t> (</a:t>
            </a:r>
            <a:r>
              <a:rPr lang="zh-CN" altLang="en-US" sz="2000" dirty="0">
                <a:ea typeface="楷体" panose="02010609060101010101" pitchFamily="49" charset="-122"/>
              </a:rPr>
              <a:t>计算适应性</a:t>
            </a:r>
            <a:r>
              <a:rPr lang="en-US" altLang="zh-CN" sz="2000" dirty="0">
                <a:ea typeface="楷体" panose="02010609060101010101" pitchFamily="49" charset="-122"/>
              </a:rPr>
              <a:t>)</a:t>
            </a:r>
          </a:p>
          <a:p>
            <a:pPr lvl="2" eaLnBrk="1" hangingPunct="1">
              <a:lnSpc>
                <a:spcPct val="90000"/>
              </a:lnSpc>
            </a:pPr>
            <a:r>
              <a:rPr lang="en-US" altLang="zh-CN" sz="2000" dirty="0">
                <a:ea typeface="楷体" panose="02010609060101010101" pitchFamily="49" charset="-122"/>
              </a:rPr>
              <a:t>Computational fault tolerance (</a:t>
            </a:r>
            <a:r>
              <a:rPr lang="zh-CN" altLang="en-US" sz="2000" dirty="0">
                <a:ea typeface="楷体" panose="02010609060101010101" pitchFamily="49" charset="-122"/>
              </a:rPr>
              <a:t>计算容错性</a:t>
            </a:r>
            <a:r>
              <a:rPr lang="en-US" altLang="zh-CN" sz="2000" dirty="0">
                <a:ea typeface="楷体" panose="02010609060101010101" pitchFamily="49" charset="-122"/>
              </a:rPr>
              <a:t>)</a:t>
            </a:r>
          </a:p>
          <a:p>
            <a:pPr lvl="2" eaLnBrk="1" hangingPunct="1">
              <a:lnSpc>
                <a:spcPct val="90000"/>
              </a:lnSpc>
            </a:pPr>
            <a:r>
              <a:rPr lang="en-US" altLang="zh-CN" sz="2000" dirty="0">
                <a:ea typeface="楷体" panose="02010609060101010101" pitchFamily="49" charset="-122"/>
              </a:rPr>
              <a:t>Speed approaching human-like turnaround (</a:t>
            </a:r>
            <a:r>
              <a:rPr lang="zh-CN" altLang="en-US" sz="2000" dirty="0">
                <a:ea typeface="楷体" panose="02010609060101010101" pitchFamily="49" charset="-122"/>
              </a:rPr>
              <a:t>接近人的速度）</a:t>
            </a:r>
            <a:r>
              <a:rPr lang="en-US" altLang="zh-CN" sz="2000" dirty="0">
                <a:ea typeface="楷体" panose="02010609060101010101" pitchFamily="49" charset="-122"/>
              </a:rPr>
              <a:t>, and </a:t>
            </a:r>
          </a:p>
          <a:p>
            <a:pPr lvl="2" eaLnBrk="1" hangingPunct="1">
              <a:lnSpc>
                <a:spcPct val="90000"/>
              </a:lnSpc>
            </a:pPr>
            <a:r>
              <a:rPr lang="en-US" altLang="zh-CN" sz="2000" dirty="0">
                <a:ea typeface="楷体" panose="02010609060101010101" pitchFamily="49" charset="-122"/>
              </a:rPr>
              <a:t>Error rates that approximate human performance </a:t>
            </a:r>
            <a:r>
              <a:rPr lang="zh-CN" altLang="en-US" sz="2000" dirty="0">
                <a:ea typeface="楷体" panose="02010609060101010101" pitchFamily="49" charset="-122"/>
              </a:rPr>
              <a:t>（近似于人的误差率）</a:t>
            </a:r>
            <a:r>
              <a:rPr lang="en-US" altLang="zh-CN" sz="2000" dirty="0">
                <a:ea typeface="楷体" panose="02010609060101010101" pitchFamily="49" charset="-122"/>
              </a:rPr>
              <a:t>…” </a:t>
            </a:r>
          </a:p>
          <a:p>
            <a:pPr algn="just" eaLnBrk="1" hangingPunct="1">
              <a:lnSpc>
                <a:spcPct val="90000"/>
              </a:lnSpc>
            </a:pPr>
            <a:r>
              <a:rPr lang="zh-CN" altLang="en-US" sz="2800" dirty="0">
                <a:solidFill>
                  <a:srgbClr val="000000"/>
                </a:solidFill>
                <a:ea typeface="楷体" panose="02010609060101010101" pitchFamily="49" charset="-122"/>
              </a:rPr>
              <a:t>当</a:t>
            </a:r>
            <a:r>
              <a:rPr lang="zh-CN" altLang="en-US" sz="2800" b="1" dirty="0">
                <a:solidFill>
                  <a:srgbClr val="000000"/>
                </a:solidFill>
                <a:ea typeface="楷体" panose="02010609060101010101" pitchFamily="49" charset="-122"/>
              </a:rPr>
              <a:t>一个智能计算系统</a:t>
            </a:r>
            <a:r>
              <a:rPr lang="zh-CN" altLang="en-US" sz="2800" dirty="0">
                <a:solidFill>
                  <a:srgbClr val="000000"/>
                </a:solidFill>
                <a:ea typeface="楷体" panose="02010609060101010101" pitchFamily="49" charset="-122"/>
              </a:rPr>
              <a:t>以非数值方式加上知识，即成为</a:t>
            </a:r>
            <a:r>
              <a:rPr lang="zh-CN" altLang="en-US" sz="2800" b="1" dirty="0">
                <a:solidFill>
                  <a:srgbClr val="000000"/>
                </a:solidFill>
                <a:ea typeface="楷体" panose="02010609060101010101" pitchFamily="49" charset="-122"/>
              </a:rPr>
              <a:t>人工智能系统</a:t>
            </a:r>
            <a:endParaRPr lang="en-US" altLang="zh-CN" sz="2800" b="1" dirty="0">
              <a:solidFill>
                <a:srgbClr val="000000"/>
              </a:solidFill>
              <a:ea typeface="楷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6</a:t>
            </a:fld>
            <a:endParaRPr lang="zh-CN" altLang="en-US"/>
          </a:p>
        </p:txBody>
      </p:sp>
    </p:spTree>
    <p:extLst>
      <p:ext uri="{BB962C8B-B14F-4D97-AF65-F5344CB8AC3E}">
        <p14:creationId xmlns:p14="http://schemas.microsoft.com/office/powerpoint/2010/main" val="4978477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159</a:t>
            </a:fld>
            <a:endParaRPr lang="zh-CN" altLang="en-US"/>
          </a:p>
        </p:txBody>
      </p:sp>
    </p:spTree>
    <p:extLst>
      <p:ext uri="{BB962C8B-B14F-4D97-AF65-F5344CB8AC3E}">
        <p14:creationId xmlns:p14="http://schemas.microsoft.com/office/powerpoint/2010/main" val="18645577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160</a:t>
            </a:fld>
            <a:endParaRPr lang="zh-CN" altLang="en-US"/>
          </a:p>
        </p:txBody>
      </p:sp>
    </p:spTree>
    <p:extLst>
      <p:ext uri="{BB962C8B-B14F-4D97-AF65-F5344CB8AC3E}">
        <p14:creationId xmlns:p14="http://schemas.microsoft.com/office/powerpoint/2010/main" val="34705801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161</a:t>
            </a:fld>
            <a:endParaRPr lang="zh-CN" altLang="en-US"/>
          </a:p>
        </p:txBody>
      </p:sp>
    </p:spTree>
    <p:extLst>
      <p:ext uri="{BB962C8B-B14F-4D97-AF65-F5344CB8AC3E}">
        <p14:creationId xmlns:p14="http://schemas.microsoft.com/office/powerpoint/2010/main" val="19390187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010BBB-6439-4E86-954B-826F3FA2D366}" type="slidenum">
              <a:rPr lang="zh-CN" altLang="en-US" smtClean="0"/>
              <a:t>162</a:t>
            </a:fld>
            <a:endParaRPr lang="zh-CN" altLang="en-US"/>
          </a:p>
        </p:txBody>
      </p:sp>
    </p:spTree>
    <p:extLst>
      <p:ext uri="{BB962C8B-B14F-4D97-AF65-F5344CB8AC3E}">
        <p14:creationId xmlns:p14="http://schemas.microsoft.com/office/powerpoint/2010/main" val="9715752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010BBB-6439-4E86-954B-826F3FA2D366}" type="slidenum">
              <a:rPr lang="zh-CN" altLang="en-US" smtClean="0"/>
              <a:t>163</a:t>
            </a:fld>
            <a:endParaRPr lang="zh-CN" altLang="en-US"/>
          </a:p>
        </p:txBody>
      </p:sp>
    </p:spTree>
    <p:extLst>
      <p:ext uri="{BB962C8B-B14F-4D97-AF65-F5344CB8AC3E}">
        <p14:creationId xmlns:p14="http://schemas.microsoft.com/office/powerpoint/2010/main" val="401092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7</a:t>
            </a:fld>
            <a:endParaRPr lang="zh-CN" altLang="en-US"/>
          </a:p>
        </p:txBody>
      </p:sp>
    </p:spTree>
    <p:extLst>
      <p:ext uri="{BB962C8B-B14F-4D97-AF65-F5344CB8AC3E}">
        <p14:creationId xmlns:p14="http://schemas.microsoft.com/office/powerpoint/2010/main" val="248973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8</a:t>
            </a:fld>
            <a:endParaRPr lang="zh-CN" altLang="en-US"/>
          </a:p>
        </p:txBody>
      </p:sp>
    </p:spTree>
    <p:extLst>
      <p:ext uri="{BB962C8B-B14F-4D97-AF65-F5344CB8AC3E}">
        <p14:creationId xmlns:p14="http://schemas.microsoft.com/office/powerpoint/2010/main" val="3641230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人工神经网络可以理解为一种旨在模仿人脑结构及其功能的信息处理系统，该系统由</a:t>
            </a:r>
            <a:r>
              <a:rPr lang="zh-CN" altLang="en-US" sz="1200" dirty="0">
                <a:solidFill>
                  <a:srgbClr val="FF0000"/>
                </a:solidFill>
              </a:rPr>
              <a:t>许多简单的并行工作的处理单元组成，该系统的功能取决于网络的结构、连接强度以及各单元的处理方式。</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A010BBB-6439-4E86-954B-826F3FA2D366}" type="slidenum">
              <a:rPr lang="zh-CN" altLang="en-US" smtClean="0"/>
              <a:t>9</a:t>
            </a:fld>
            <a:endParaRPr lang="zh-CN" altLang="en-US"/>
          </a:p>
        </p:txBody>
      </p:sp>
    </p:spTree>
    <p:extLst>
      <p:ext uri="{BB962C8B-B14F-4D97-AF65-F5344CB8AC3E}">
        <p14:creationId xmlns:p14="http://schemas.microsoft.com/office/powerpoint/2010/main" val="495108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AutoShape 16"/>
          <p:cNvSpPr>
            <a:spLocks noChangeArrowheads="1"/>
          </p:cNvSpPr>
          <p:nvPr userDrawn="1"/>
        </p:nvSpPr>
        <p:spPr bwMode="auto">
          <a:xfrm>
            <a:off x="-1" y="0"/>
            <a:ext cx="12193200" cy="42372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28" t="26124" r="33459" b="25562"/>
          <a:stretch/>
        </p:blipFill>
        <p:spPr>
          <a:xfrm>
            <a:off x="10995171" y="5912561"/>
            <a:ext cx="721453" cy="721453"/>
          </a:xfrm>
          <a:prstGeom prst="rect">
            <a:avLst/>
          </a:prstGeom>
        </p:spPr>
      </p:pic>
      <p:pic>
        <p:nvPicPr>
          <p:cNvPr id="8" name="Picture 1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0108734" y="5914014"/>
            <a:ext cx="720000" cy="720000"/>
          </a:xfrm>
          <a:prstGeom prst="rect">
            <a:avLst/>
          </a:prstGeom>
          <a:noFill/>
          <a:ln w="9525">
            <a:noFill/>
            <a:miter lim="800000"/>
            <a:headEnd/>
            <a:tailEnd/>
          </a:ln>
        </p:spPr>
      </p:pic>
    </p:spTree>
    <p:extLst>
      <p:ext uri="{BB962C8B-B14F-4D97-AF65-F5344CB8AC3E}">
        <p14:creationId xmlns:p14="http://schemas.microsoft.com/office/powerpoint/2010/main" val="4114499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4D9115A-4F6D-4ED2-BA41-B1CB00E5F70D}" type="datetimeFigureOut">
              <a:rPr lang="zh-CN" altLang="en-US" smtClean="0"/>
              <a:t>2025/11/27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D8E94-DEAB-431C-8AC0-E255BED6156A}" type="slidenum">
              <a:rPr lang="zh-CN" altLang="en-US" smtClean="0"/>
              <a:t>‹#›</a:t>
            </a:fld>
            <a:endParaRPr lang="zh-CN" altLang="en-US"/>
          </a:p>
        </p:txBody>
      </p:sp>
      <p:sp>
        <p:nvSpPr>
          <p:cNvPr id="7"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8" name="日期占位符 3"/>
          <p:cNvSpPr txBox="1">
            <a:spLocks/>
          </p:cNvSpPr>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pPr/>
              <a:t>2025/11/27</a:t>
            </a:fld>
            <a:endParaRPr lang="zh-CN" altLang="en-US"/>
          </a:p>
        </p:txBody>
      </p:sp>
      <p:sp>
        <p:nvSpPr>
          <p:cNvPr id="9" name="页脚占位符 4"/>
          <p:cNvSpPr txBox="1">
            <a:spLocks/>
          </p:cNvSpPr>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XX</a:t>
            </a:r>
            <a:endParaRPr lang="zh-CN" altLang="en-US" dirty="0"/>
          </a:p>
        </p:txBody>
      </p:sp>
      <p:sp>
        <p:nvSpPr>
          <p:cNvPr id="10" name="灯片编号占位符 5"/>
          <p:cNvSpPr txBox="1">
            <a:spLocks/>
          </p:cNvSpPr>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1319027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4D9115A-4F6D-4ED2-BA41-B1CB00E5F70D}" type="datetimeFigureOut">
              <a:rPr lang="zh-CN" altLang="en-US" smtClean="0"/>
              <a:t>2025/11/27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D8E94-DEAB-431C-8AC0-E255BED6156A}" type="slidenum">
              <a:rPr lang="zh-CN" altLang="en-US" smtClean="0"/>
              <a:t>‹#›</a:t>
            </a:fld>
            <a:endParaRPr lang="zh-CN" altLang="en-US"/>
          </a:p>
        </p:txBody>
      </p:sp>
      <p:sp>
        <p:nvSpPr>
          <p:cNvPr id="7"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8" name="日期占位符 3"/>
          <p:cNvSpPr txBox="1">
            <a:spLocks/>
          </p:cNvSpPr>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pPr/>
              <a:t>2025/11/27</a:t>
            </a:fld>
            <a:endParaRPr lang="zh-CN" altLang="en-US"/>
          </a:p>
        </p:txBody>
      </p:sp>
      <p:sp>
        <p:nvSpPr>
          <p:cNvPr id="9" name="页脚占位符 4"/>
          <p:cNvSpPr txBox="1">
            <a:spLocks/>
          </p:cNvSpPr>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XX</a:t>
            </a:r>
            <a:endParaRPr lang="zh-CN" altLang="en-US" dirty="0"/>
          </a:p>
        </p:txBody>
      </p:sp>
      <p:sp>
        <p:nvSpPr>
          <p:cNvPr id="10" name="灯片编号占位符 5"/>
          <p:cNvSpPr txBox="1">
            <a:spLocks/>
          </p:cNvSpPr>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1002773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12192000" cy="7651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908051"/>
            <a:ext cx="5659967"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908051"/>
            <a:ext cx="5659967"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9">
            <a:extLst>
              <a:ext uri="{FF2B5EF4-FFF2-40B4-BE49-F238E27FC236}">
                <a16:creationId xmlns:a16="http://schemas.microsoft.com/office/drawing/2014/main" id="{CF014F57-86DA-4B32-8C52-DB3F2456A9C0}"/>
              </a:ext>
            </a:extLst>
          </p:cNvPr>
          <p:cNvSpPr>
            <a:spLocks noGrp="1" noChangeArrowheads="1"/>
          </p:cNvSpPr>
          <p:nvPr>
            <p:ph type="sldNum" sz="quarter" idx="10"/>
          </p:nvPr>
        </p:nvSpPr>
        <p:spPr>
          <a:ln/>
        </p:spPr>
        <p:txBody>
          <a:bodyPr/>
          <a:lstStyle>
            <a:lvl1pPr>
              <a:defRPr/>
            </a:lvl1pPr>
          </a:lstStyle>
          <a:p>
            <a:fld id="{5CAEC5B6-E859-492C-8597-4B4D9FB71840}" type="slidenum">
              <a:rPr lang="ja-JP" altLang="en-US"/>
              <a:pPr/>
              <a:t>‹#›</a:t>
            </a:fld>
            <a:endParaRPr lang="en-US" altLang="ja-JP"/>
          </a:p>
        </p:txBody>
      </p:sp>
    </p:spTree>
    <p:extLst>
      <p:ext uri="{BB962C8B-B14F-4D97-AF65-F5344CB8AC3E}">
        <p14:creationId xmlns:p14="http://schemas.microsoft.com/office/powerpoint/2010/main" val="1386975129"/>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0" y="1"/>
            <a:ext cx="12192000" cy="765175"/>
          </a:xfrm>
        </p:spPr>
        <p:txBody>
          <a:bodyPr/>
          <a:lstStyle/>
          <a:p>
            <a:r>
              <a:rPr lang="zh-CN" altLang="en-US"/>
              <a:t>单击此处编辑母版标题样式</a:t>
            </a:r>
          </a:p>
        </p:txBody>
      </p:sp>
      <p:sp>
        <p:nvSpPr>
          <p:cNvPr id="3" name="内容占位符 2"/>
          <p:cNvSpPr>
            <a:spLocks noGrp="1"/>
          </p:cNvSpPr>
          <p:nvPr>
            <p:ph sz="half" idx="1"/>
          </p:nvPr>
        </p:nvSpPr>
        <p:spPr>
          <a:xfrm>
            <a:off x="334434" y="908051"/>
            <a:ext cx="5659967" cy="54006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1" y="908050"/>
            <a:ext cx="5659967" cy="26241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1" y="3684589"/>
            <a:ext cx="5659967" cy="26241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9">
            <a:extLst>
              <a:ext uri="{FF2B5EF4-FFF2-40B4-BE49-F238E27FC236}">
                <a16:creationId xmlns:a16="http://schemas.microsoft.com/office/drawing/2014/main" id="{F056B790-637C-4C6D-8BBF-0AF53077D8EA}"/>
              </a:ext>
            </a:extLst>
          </p:cNvPr>
          <p:cNvSpPr>
            <a:spLocks noGrp="1" noChangeArrowheads="1"/>
          </p:cNvSpPr>
          <p:nvPr>
            <p:ph type="sldNum" sz="quarter" idx="10"/>
          </p:nvPr>
        </p:nvSpPr>
        <p:spPr>
          <a:ln/>
        </p:spPr>
        <p:txBody>
          <a:bodyPr/>
          <a:lstStyle>
            <a:lvl1pPr>
              <a:defRPr/>
            </a:lvl1pPr>
          </a:lstStyle>
          <a:p>
            <a:fld id="{980C4341-961C-4B5A-A06C-5EC4EF9C5B1F}" type="slidenum">
              <a:rPr lang="ja-JP" altLang="en-US"/>
              <a:pPr/>
              <a:t>‹#›</a:t>
            </a:fld>
            <a:endParaRPr lang="en-US" altLang="ja-JP"/>
          </a:p>
        </p:txBody>
      </p:sp>
    </p:spTree>
    <p:extLst>
      <p:ext uri="{BB962C8B-B14F-4D97-AF65-F5344CB8AC3E}">
        <p14:creationId xmlns:p14="http://schemas.microsoft.com/office/powerpoint/2010/main" val="14421019"/>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1200" y="6570000"/>
            <a:ext cx="3391500" cy="288000"/>
          </a:xfrm>
        </p:spPr>
        <p:txBody>
          <a:bodyPr/>
          <a:lstStyle>
            <a:lvl1pPr algn="ctr">
              <a:defRPr>
                <a:solidFill>
                  <a:schemeClr val="bg1"/>
                </a:solidFill>
              </a:defRPr>
            </a:lvl1pPr>
          </a:lstStyle>
          <a:p>
            <a:fld id="{A4D9115A-4F6D-4ED2-BA41-B1CB00E5F70D}" type="datetimeFigureOut">
              <a:rPr lang="zh-CN" altLang="en-US" smtClean="0"/>
              <a:pPr/>
              <a:t>2025/11/27</a:t>
            </a:fld>
            <a:endParaRPr lang="zh-CN" altLang="en-US"/>
          </a:p>
        </p:txBody>
      </p:sp>
      <p:sp>
        <p:nvSpPr>
          <p:cNvPr id="5" name="页脚占位符 4"/>
          <p:cNvSpPr>
            <a:spLocks noGrp="1"/>
          </p:cNvSpPr>
          <p:nvPr>
            <p:ph type="ftr" sz="quarter" idx="11"/>
          </p:nvPr>
        </p:nvSpPr>
        <p:spPr>
          <a:xfrm>
            <a:off x="3390299" y="6570000"/>
            <a:ext cx="6827489" cy="288000"/>
          </a:xfrm>
        </p:spPr>
        <p:txBody>
          <a:bodyPr/>
          <a:lstStyle>
            <a:lvl1pPr>
              <a:defRPr>
                <a:solidFill>
                  <a:schemeClr val="bg1"/>
                </a:solidFill>
              </a:defRPr>
            </a:lvl1pPr>
          </a:lstStyle>
          <a:p>
            <a:r>
              <a:rPr lang="en-US" altLang="zh-CN" dirty="0"/>
              <a:t>XX</a:t>
            </a:r>
            <a:endParaRPr lang="zh-CN" altLang="en-US" dirty="0"/>
          </a:p>
        </p:txBody>
      </p:sp>
      <p:sp>
        <p:nvSpPr>
          <p:cNvPr id="6" name="灯片编号占位符 5"/>
          <p:cNvSpPr>
            <a:spLocks noGrp="1"/>
          </p:cNvSpPr>
          <p:nvPr>
            <p:ph type="sldNum" sz="quarter" idx="12"/>
          </p:nvPr>
        </p:nvSpPr>
        <p:spPr>
          <a:xfrm>
            <a:off x="10217790" y="6570000"/>
            <a:ext cx="1974209" cy="288000"/>
          </a:xfrm>
        </p:spPr>
        <p:txBody>
          <a:bodyPr/>
          <a:lstStyle>
            <a:lvl1pPr>
              <a:defRPr/>
            </a:lvl1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348267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4D9115A-4F6D-4ED2-BA41-B1CB00E5F70D}" type="datetimeFigureOut">
              <a:rPr lang="zh-CN" altLang="en-US" smtClean="0"/>
              <a:t>2025/11/27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BD8E94-DEAB-431C-8AC0-E255BED6156A}" type="slidenum">
              <a:rPr lang="zh-CN" altLang="en-US" smtClean="0"/>
              <a:t>‹#›</a:t>
            </a:fld>
            <a:endParaRPr lang="zh-CN" altLang="en-US"/>
          </a:p>
        </p:txBody>
      </p:sp>
      <p:sp>
        <p:nvSpPr>
          <p:cNvPr id="7"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8" name="日期占位符 3"/>
          <p:cNvSpPr txBox="1">
            <a:spLocks/>
          </p:cNvSpPr>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pPr/>
              <a:t>2025/11/27</a:t>
            </a:fld>
            <a:endParaRPr lang="zh-CN" altLang="en-US"/>
          </a:p>
        </p:txBody>
      </p:sp>
      <p:sp>
        <p:nvSpPr>
          <p:cNvPr id="9" name="页脚占位符 4"/>
          <p:cNvSpPr txBox="1">
            <a:spLocks/>
          </p:cNvSpPr>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XX</a:t>
            </a:r>
            <a:endParaRPr lang="zh-CN" altLang="en-US" dirty="0"/>
          </a:p>
        </p:txBody>
      </p:sp>
      <p:sp>
        <p:nvSpPr>
          <p:cNvPr id="10" name="灯片编号占位符 5"/>
          <p:cNvSpPr txBox="1">
            <a:spLocks/>
          </p:cNvSpPr>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152869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4D9115A-4F6D-4ED2-BA41-B1CB00E5F70D}" type="datetimeFigureOut">
              <a:rPr lang="zh-CN" altLang="en-US" smtClean="0"/>
              <a:t>2025/11/27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BD8E94-DEAB-431C-8AC0-E255BED6156A}" type="slidenum">
              <a:rPr lang="zh-CN" altLang="en-US" smtClean="0"/>
              <a:t>‹#›</a:t>
            </a:fld>
            <a:endParaRPr lang="zh-CN" altLang="en-US"/>
          </a:p>
        </p:txBody>
      </p:sp>
      <p:sp>
        <p:nvSpPr>
          <p:cNvPr id="12"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13" name="日期占位符 3"/>
          <p:cNvSpPr txBox="1">
            <a:spLocks/>
          </p:cNvSpPr>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pPr/>
              <a:t>2025/11/27</a:t>
            </a:fld>
            <a:endParaRPr lang="zh-CN" altLang="en-US"/>
          </a:p>
        </p:txBody>
      </p:sp>
      <p:sp>
        <p:nvSpPr>
          <p:cNvPr id="14" name="页脚占位符 4"/>
          <p:cNvSpPr txBox="1">
            <a:spLocks/>
          </p:cNvSpPr>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XX</a:t>
            </a:r>
            <a:endParaRPr lang="zh-CN" altLang="en-US" dirty="0"/>
          </a:p>
        </p:txBody>
      </p:sp>
      <p:sp>
        <p:nvSpPr>
          <p:cNvPr id="15" name="灯片编号占位符 5"/>
          <p:cNvSpPr txBox="1">
            <a:spLocks/>
          </p:cNvSpPr>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1751514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4D9115A-4F6D-4ED2-BA41-B1CB00E5F70D}" type="datetimeFigureOut">
              <a:rPr lang="zh-CN" altLang="en-US" smtClean="0"/>
              <a:t>2025/11/27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BBD8E94-DEAB-431C-8AC0-E255BED6156A}" type="slidenum">
              <a:rPr lang="zh-CN" altLang="en-US" smtClean="0"/>
              <a:t>‹#›</a:t>
            </a:fld>
            <a:endParaRPr lang="zh-CN" altLang="en-US"/>
          </a:p>
        </p:txBody>
      </p:sp>
      <p:sp>
        <p:nvSpPr>
          <p:cNvPr id="10"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11" name="日期占位符 3"/>
          <p:cNvSpPr txBox="1">
            <a:spLocks/>
          </p:cNvSpPr>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pPr/>
              <a:t>2025/11/27</a:t>
            </a:fld>
            <a:endParaRPr lang="zh-CN" altLang="en-US"/>
          </a:p>
        </p:txBody>
      </p:sp>
      <p:sp>
        <p:nvSpPr>
          <p:cNvPr id="12" name="页脚占位符 4"/>
          <p:cNvSpPr txBox="1">
            <a:spLocks/>
          </p:cNvSpPr>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XX</a:t>
            </a:r>
            <a:endParaRPr lang="zh-CN" altLang="en-US" dirty="0"/>
          </a:p>
        </p:txBody>
      </p:sp>
      <p:sp>
        <p:nvSpPr>
          <p:cNvPr id="13" name="灯片编号占位符 5"/>
          <p:cNvSpPr txBox="1">
            <a:spLocks/>
          </p:cNvSpPr>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2940161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4D9115A-4F6D-4ED2-BA41-B1CB00E5F70D}" type="datetimeFigureOut">
              <a:rPr lang="zh-CN" altLang="en-US" smtClean="0"/>
              <a:t>2025/11/27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BBD8E94-DEAB-431C-8AC0-E255BED6156A}" type="slidenum">
              <a:rPr lang="zh-CN" altLang="en-US" smtClean="0"/>
              <a:t>‹#›</a:t>
            </a:fld>
            <a:endParaRPr lang="zh-CN" altLang="en-US"/>
          </a:p>
        </p:txBody>
      </p:sp>
      <p:sp>
        <p:nvSpPr>
          <p:cNvPr id="6"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7" name="日期占位符 3"/>
          <p:cNvSpPr txBox="1">
            <a:spLocks/>
          </p:cNvSpPr>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pPr/>
              <a:t>2025/11/27</a:t>
            </a:fld>
            <a:endParaRPr lang="zh-CN" altLang="en-US"/>
          </a:p>
        </p:txBody>
      </p:sp>
      <p:sp>
        <p:nvSpPr>
          <p:cNvPr id="8" name="页脚占位符 4"/>
          <p:cNvSpPr txBox="1">
            <a:spLocks/>
          </p:cNvSpPr>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XX</a:t>
            </a:r>
            <a:endParaRPr lang="zh-CN" altLang="en-US" dirty="0"/>
          </a:p>
        </p:txBody>
      </p:sp>
      <p:sp>
        <p:nvSpPr>
          <p:cNvPr id="9" name="灯片编号占位符 5"/>
          <p:cNvSpPr txBox="1">
            <a:spLocks/>
          </p:cNvSpPr>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233692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D9115A-4F6D-4ED2-BA41-B1CB00E5F70D}" type="datetimeFigureOut">
              <a:rPr lang="zh-CN" altLang="en-US" smtClean="0"/>
              <a:t>2025/11/27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BBD8E94-DEAB-431C-8AC0-E255BED6156A}" type="slidenum">
              <a:rPr lang="zh-CN" altLang="en-US" smtClean="0"/>
              <a:t>‹#›</a:t>
            </a:fld>
            <a:endParaRPr lang="zh-CN" altLang="en-US"/>
          </a:p>
        </p:txBody>
      </p:sp>
      <p:sp>
        <p:nvSpPr>
          <p:cNvPr id="5"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6" name="日期占位符 3"/>
          <p:cNvSpPr txBox="1">
            <a:spLocks/>
          </p:cNvSpPr>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pPr/>
              <a:t>2025/11/27</a:t>
            </a:fld>
            <a:endParaRPr lang="zh-CN" altLang="en-US"/>
          </a:p>
        </p:txBody>
      </p:sp>
      <p:sp>
        <p:nvSpPr>
          <p:cNvPr id="7" name="页脚占位符 4"/>
          <p:cNvSpPr txBox="1">
            <a:spLocks/>
          </p:cNvSpPr>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XX</a:t>
            </a:r>
            <a:endParaRPr lang="zh-CN" altLang="en-US" dirty="0"/>
          </a:p>
        </p:txBody>
      </p:sp>
      <p:sp>
        <p:nvSpPr>
          <p:cNvPr id="8" name="灯片编号占位符 5"/>
          <p:cNvSpPr txBox="1">
            <a:spLocks/>
          </p:cNvSpPr>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394440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4D9115A-4F6D-4ED2-BA41-B1CB00E5F70D}" type="datetimeFigureOut">
              <a:rPr lang="zh-CN" altLang="en-US" smtClean="0"/>
              <a:t>2025/11/27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BD8E94-DEAB-431C-8AC0-E255BED6156A}" type="slidenum">
              <a:rPr lang="zh-CN" altLang="en-US" smtClean="0"/>
              <a:t>‹#›</a:t>
            </a:fld>
            <a:endParaRPr lang="zh-CN" altLang="en-US"/>
          </a:p>
        </p:txBody>
      </p:sp>
      <p:sp>
        <p:nvSpPr>
          <p:cNvPr id="8"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9" name="日期占位符 3"/>
          <p:cNvSpPr txBox="1">
            <a:spLocks/>
          </p:cNvSpPr>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pPr/>
              <a:t>2025/11/27</a:t>
            </a:fld>
            <a:endParaRPr lang="zh-CN" altLang="en-US"/>
          </a:p>
        </p:txBody>
      </p:sp>
      <p:sp>
        <p:nvSpPr>
          <p:cNvPr id="10" name="页脚占位符 4"/>
          <p:cNvSpPr txBox="1">
            <a:spLocks/>
          </p:cNvSpPr>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XX</a:t>
            </a:r>
            <a:endParaRPr lang="zh-CN" altLang="en-US" dirty="0"/>
          </a:p>
        </p:txBody>
      </p:sp>
      <p:sp>
        <p:nvSpPr>
          <p:cNvPr id="11" name="灯片编号占位符 5"/>
          <p:cNvSpPr txBox="1">
            <a:spLocks/>
          </p:cNvSpPr>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190286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4D9115A-4F6D-4ED2-BA41-B1CB00E5F70D}" type="datetimeFigureOut">
              <a:rPr lang="zh-CN" altLang="en-US" smtClean="0"/>
              <a:t>2025/11/27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BD8E94-DEAB-431C-8AC0-E255BED6156A}" type="slidenum">
              <a:rPr lang="zh-CN" altLang="en-US" smtClean="0"/>
              <a:t>‹#›</a:t>
            </a:fld>
            <a:endParaRPr lang="zh-CN" altLang="en-US"/>
          </a:p>
        </p:txBody>
      </p:sp>
      <p:sp>
        <p:nvSpPr>
          <p:cNvPr id="8" name="AutoShape 16"/>
          <p:cNvSpPr>
            <a:spLocks noChangeArrowheads="1"/>
          </p:cNvSpPr>
          <p:nvPr userDrawn="1"/>
        </p:nvSpPr>
        <p:spPr bwMode="auto">
          <a:xfrm>
            <a:off x="-1200" y="6570000"/>
            <a:ext cx="12193200" cy="288000"/>
          </a:xfrm>
          <a:prstGeom prst="roundRect">
            <a:avLst>
              <a:gd name="adj" fmla="val 32"/>
            </a:avLst>
          </a:prstGeom>
          <a:solidFill>
            <a:srgbClr val="7E0C6E"/>
          </a:solidFill>
          <a:ln w="9525">
            <a:noFill/>
            <a:round/>
            <a:headEnd/>
            <a:tailEnd/>
          </a:ln>
        </p:spPr>
        <p:txBody>
          <a:bodyPr wrap="none" anchor="ctr"/>
          <a:lstStyle/>
          <a:p>
            <a:pPr defTabSz="457200" fontAlgn="base">
              <a:spcBef>
                <a:spcPct val="0"/>
              </a:spcBef>
              <a:spcAft>
                <a:spcPct val="0"/>
              </a:spcAft>
              <a:defRPr/>
            </a:pPr>
            <a:endParaRPr lang="zh-CN" altLang="en-US" sz="1600" dirty="0">
              <a:solidFill>
                <a:srgbClr val="FFFFFF"/>
              </a:solidFill>
              <a:latin typeface="Arial" pitchFamily="34" charset="0"/>
              <a:ea typeface="ＭＳ Ｐゴシック"/>
            </a:endParaRPr>
          </a:p>
        </p:txBody>
      </p:sp>
      <p:sp>
        <p:nvSpPr>
          <p:cNvPr id="9" name="日期占位符 3"/>
          <p:cNvSpPr txBox="1">
            <a:spLocks/>
          </p:cNvSpPr>
          <p:nvPr userDrawn="1"/>
        </p:nvSpPr>
        <p:spPr>
          <a:xfrm>
            <a:off x="-1200" y="6570000"/>
            <a:ext cx="3391500"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D9115A-4F6D-4ED2-BA41-B1CB00E5F70D}" type="datetimeFigureOut">
              <a:rPr lang="zh-CN" altLang="en-US" smtClean="0"/>
              <a:pPr/>
              <a:t>2025/11/27</a:t>
            </a:fld>
            <a:endParaRPr lang="zh-CN" altLang="en-US"/>
          </a:p>
        </p:txBody>
      </p:sp>
      <p:sp>
        <p:nvSpPr>
          <p:cNvPr id="10" name="页脚占位符 4"/>
          <p:cNvSpPr txBox="1">
            <a:spLocks/>
          </p:cNvSpPr>
          <p:nvPr userDrawn="1"/>
        </p:nvSpPr>
        <p:spPr>
          <a:xfrm>
            <a:off x="3390299" y="6570000"/>
            <a:ext cx="6827489" cy="288000"/>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t>XX</a:t>
            </a:r>
            <a:endParaRPr lang="zh-CN" altLang="en-US" dirty="0"/>
          </a:p>
        </p:txBody>
      </p:sp>
      <p:sp>
        <p:nvSpPr>
          <p:cNvPr id="11" name="灯片编号占位符 5"/>
          <p:cNvSpPr txBox="1">
            <a:spLocks/>
          </p:cNvSpPr>
          <p:nvPr userDrawn="1"/>
        </p:nvSpPr>
        <p:spPr>
          <a:xfrm>
            <a:off x="10217790" y="6570000"/>
            <a:ext cx="1974209" cy="288000"/>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F14452-8C96-4311-81FA-EF93C9DAC438}" type="slidenum">
              <a:rPr lang="zh-CN" altLang="en-US" smtClean="0"/>
              <a:pPr/>
              <a:t>‹#›</a:t>
            </a:fld>
            <a:endParaRPr lang="zh-CN" altLang="en-US" dirty="0"/>
          </a:p>
        </p:txBody>
      </p:sp>
    </p:spTree>
    <p:extLst>
      <p:ext uri="{BB962C8B-B14F-4D97-AF65-F5344CB8AC3E}">
        <p14:creationId xmlns:p14="http://schemas.microsoft.com/office/powerpoint/2010/main" val="819203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9115A-4F6D-4ED2-BA41-B1CB00E5F70D}" type="datetimeFigureOut">
              <a:rPr lang="zh-CN" altLang="en-US" smtClean="0"/>
              <a:t>2025/11/27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D8E94-DEAB-431C-8AC0-E255BED6156A}" type="slidenum">
              <a:rPr lang="zh-CN" altLang="en-US" smtClean="0"/>
              <a:t>‹#›</a:t>
            </a:fld>
            <a:endParaRPr lang="zh-CN" altLang="en-US"/>
          </a:p>
        </p:txBody>
      </p:sp>
    </p:spTree>
    <p:extLst>
      <p:ext uri="{BB962C8B-B14F-4D97-AF65-F5344CB8AC3E}">
        <p14:creationId xmlns:p14="http://schemas.microsoft.com/office/powerpoint/2010/main" val="3301985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14.jpeg"/></Relationships>
</file>

<file path=ppt/slides/_rels/slide100.xml.rels><?xml version="1.0" encoding="UTF-8" standalone="yes"?>
<Relationships xmlns="http://schemas.openxmlformats.org/package/2006/relationships"><Relationship Id="rId8" Type="http://schemas.openxmlformats.org/officeDocument/2006/relationships/image" Target="../media/image254.wmf"/><Relationship Id="rId3" Type="http://schemas.openxmlformats.org/officeDocument/2006/relationships/oleObject" Target="../embeddings/oleObject231.bin"/><Relationship Id="rId7" Type="http://schemas.openxmlformats.org/officeDocument/2006/relationships/oleObject" Target="../embeddings/oleObject233.bin"/><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image" Target="../media/image253.wmf"/><Relationship Id="rId5" Type="http://schemas.openxmlformats.org/officeDocument/2006/relationships/oleObject" Target="../embeddings/oleObject232.bin"/><Relationship Id="rId4" Type="http://schemas.openxmlformats.org/officeDocument/2006/relationships/image" Target="../media/image252.wmf"/></Relationships>
</file>

<file path=ppt/slides/_rels/slide101.xml.rels><?xml version="1.0" encoding="UTF-8" standalone="yes"?>
<Relationships xmlns="http://schemas.openxmlformats.org/package/2006/relationships"><Relationship Id="rId8" Type="http://schemas.openxmlformats.org/officeDocument/2006/relationships/image" Target="../media/image256.wmf"/><Relationship Id="rId13" Type="http://schemas.openxmlformats.org/officeDocument/2006/relationships/image" Target="../media/image258.wmf"/><Relationship Id="rId18" Type="http://schemas.openxmlformats.org/officeDocument/2006/relationships/oleObject" Target="../embeddings/oleObject242.bin"/><Relationship Id="rId3" Type="http://schemas.openxmlformats.org/officeDocument/2006/relationships/oleObject" Target="../embeddings/oleObject234.bin"/><Relationship Id="rId21" Type="http://schemas.openxmlformats.org/officeDocument/2006/relationships/image" Target="../media/image262.wmf"/><Relationship Id="rId7" Type="http://schemas.openxmlformats.org/officeDocument/2006/relationships/oleObject" Target="../embeddings/oleObject236.bin"/><Relationship Id="rId12" Type="http://schemas.openxmlformats.org/officeDocument/2006/relationships/oleObject" Target="../embeddings/oleObject239.bin"/><Relationship Id="rId17" Type="http://schemas.openxmlformats.org/officeDocument/2006/relationships/image" Target="../media/image260.wmf"/><Relationship Id="rId2" Type="http://schemas.openxmlformats.org/officeDocument/2006/relationships/slideLayout" Target="../slideLayouts/slideLayout7.xml"/><Relationship Id="rId16" Type="http://schemas.openxmlformats.org/officeDocument/2006/relationships/oleObject" Target="../embeddings/oleObject241.bin"/><Relationship Id="rId20" Type="http://schemas.openxmlformats.org/officeDocument/2006/relationships/oleObject" Target="../embeddings/oleObject243.bin"/><Relationship Id="rId1" Type="http://schemas.openxmlformats.org/officeDocument/2006/relationships/vmlDrawing" Target="../drawings/vmlDrawing52.vml"/><Relationship Id="rId6" Type="http://schemas.openxmlformats.org/officeDocument/2006/relationships/image" Target="../media/image254.wmf"/><Relationship Id="rId11" Type="http://schemas.openxmlformats.org/officeDocument/2006/relationships/oleObject" Target="../embeddings/oleObject238.bin"/><Relationship Id="rId5" Type="http://schemas.openxmlformats.org/officeDocument/2006/relationships/oleObject" Target="../embeddings/oleObject235.bin"/><Relationship Id="rId15" Type="http://schemas.openxmlformats.org/officeDocument/2006/relationships/image" Target="../media/image259.wmf"/><Relationship Id="rId10" Type="http://schemas.openxmlformats.org/officeDocument/2006/relationships/image" Target="../media/image257.wmf"/><Relationship Id="rId19" Type="http://schemas.openxmlformats.org/officeDocument/2006/relationships/image" Target="../media/image261.wmf"/><Relationship Id="rId4" Type="http://schemas.openxmlformats.org/officeDocument/2006/relationships/image" Target="../media/image255.wmf"/><Relationship Id="rId9" Type="http://schemas.openxmlformats.org/officeDocument/2006/relationships/oleObject" Target="../embeddings/oleObject237.bin"/><Relationship Id="rId14" Type="http://schemas.openxmlformats.org/officeDocument/2006/relationships/oleObject" Target="../embeddings/oleObject240.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image" Target="../media/image263.wmf"/></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247.bin"/><Relationship Id="rId3" Type="http://schemas.openxmlformats.org/officeDocument/2006/relationships/slide" Target="slide109.xml"/><Relationship Id="rId7" Type="http://schemas.openxmlformats.org/officeDocument/2006/relationships/image" Target="../media/image265.wmf"/><Relationship Id="rId2" Type="http://schemas.openxmlformats.org/officeDocument/2006/relationships/slideLayout" Target="../slideLayouts/slideLayout7.xml"/><Relationship Id="rId1" Type="http://schemas.openxmlformats.org/officeDocument/2006/relationships/vmlDrawing" Target="../drawings/vmlDrawing54.vml"/><Relationship Id="rId6" Type="http://schemas.openxmlformats.org/officeDocument/2006/relationships/oleObject" Target="../embeddings/oleObject246.bin"/><Relationship Id="rId5" Type="http://schemas.openxmlformats.org/officeDocument/2006/relationships/image" Target="../media/image264.wmf"/><Relationship Id="rId4" Type="http://schemas.openxmlformats.org/officeDocument/2006/relationships/oleObject" Target="../embeddings/oleObject245.bin"/><Relationship Id="rId9" Type="http://schemas.openxmlformats.org/officeDocument/2006/relationships/image" Target="../media/image266.wmf"/></Relationships>
</file>

<file path=ppt/slides/_rels/slide104.xml.rels><?xml version="1.0" encoding="UTF-8" standalone="yes"?>
<Relationships xmlns="http://schemas.openxmlformats.org/package/2006/relationships"><Relationship Id="rId2" Type="http://schemas.openxmlformats.org/officeDocument/2006/relationships/slide" Target="slide11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slideLayout" Target="../slideLayouts/slideLayout7.xml"/><Relationship Id="rId1" Type="http://schemas.openxmlformats.org/officeDocument/2006/relationships/vmlDrawing" Target="../drawings/vmlDrawing55.vml"/><Relationship Id="rId5" Type="http://schemas.openxmlformats.org/officeDocument/2006/relationships/image" Target="../media/image270.wmf"/><Relationship Id="rId4" Type="http://schemas.openxmlformats.org/officeDocument/2006/relationships/oleObject" Target="../embeddings/oleObject248.bin"/></Relationships>
</file>

<file path=ppt/slides/_rels/slide108.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249.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slide" Target="slide103.xml"/><Relationship Id="rId5" Type="http://schemas.openxmlformats.org/officeDocument/2006/relationships/slide" Target="slide75.xml"/><Relationship Id="rId4" Type="http://schemas.openxmlformats.org/officeDocument/2006/relationships/image" Target="../media/image27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slide" Target="slide104.xml"/><Relationship Id="rId5" Type="http://schemas.openxmlformats.org/officeDocument/2006/relationships/slide" Target="slide75.xml"/><Relationship Id="rId4" Type="http://schemas.openxmlformats.org/officeDocument/2006/relationships/image" Target="../media/image27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277.wmf"/><Relationship Id="rId13" Type="http://schemas.openxmlformats.org/officeDocument/2006/relationships/oleObject" Target="../embeddings/oleObject256.bin"/><Relationship Id="rId3" Type="http://schemas.openxmlformats.org/officeDocument/2006/relationships/oleObject" Target="../embeddings/oleObject251.bin"/><Relationship Id="rId7" Type="http://schemas.openxmlformats.org/officeDocument/2006/relationships/oleObject" Target="../embeddings/oleObject253.bin"/><Relationship Id="rId12" Type="http://schemas.openxmlformats.org/officeDocument/2006/relationships/image" Target="../media/image279.wmf"/><Relationship Id="rId2" Type="http://schemas.openxmlformats.org/officeDocument/2006/relationships/slideLayout" Target="../slideLayouts/slideLayout7.xml"/><Relationship Id="rId1" Type="http://schemas.openxmlformats.org/officeDocument/2006/relationships/vmlDrawing" Target="../drawings/vmlDrawing58.vml"/><Relationship Id="rId6" Type="http://schemas.openxmlformats.org/officeDocument/2006/relationships/image" Target="../media/image276.wmf"/><Relationship Id="rId11" Type="http://schemas.openxmlformats.org/officeDocument/2006/relationships/oleObject" Target="../embeddings/oleObject255.bin"/><Relationship Id="rId5" Type="http://schemas.openxmlformats.org/officeDocument/2006/relationships/oleObject" Target="../embeddings/oleObject252.bin"/><Relationship Id="rId10" Type="http://schemas.openxmlformats.org/officeDocument/2006/relationships/image" Target="../media/image278.wmf"/><Relationship Id="rId4" Type="http://schemas.openxmlformats.org/officeDocument/2006/relationships/image" Target="../media/image275.wmf"/><Relationship Id="rId9" Type="http://schemas.openxmlformats.org/officeDocument/2006/relationships/oleObject" Target="../embeddings/oleObject254.bin"/><Relationship Id="rId14" Type="http://schemas.openxmlformats.org/officeDocument/2006/relationships/image" Target="../media/image280.wmf"/></Relationships>
</file>

<file path=ppt/slides/_rels/slide113.xml.rels><?xml version="1.0" encoding="UTF-8" standalone="yes"?>
<Relationships xmlns="http://schemas.openxmlformats.org/package/2006/relationships"><Relationship Id="rId8" Type="http://schemas.openxmlformats.org/officeDocument/2006/relationships/image" Target="../media/image283.wmf"/><Relationship Id="rId13" Type="http://schemas.openxmlformats.org/officeDocument/2006/relationships/oleObject" Target="../embeddings/oleObject262.bin"/><Relationship Id="rId3" Type="http://schemas.openxmlformats.org/officeDocument/2006/relationships/oleObject" Target="../embeddings/oleObject257.bin"/><Relationship Id="rId7" Type="http://schemas.openxmlformats.org/officeDocument/2006/relationships/oleObject" Target="../embeddings/oleObject259.bin"/><Relationship Id="rId12" Type="http://schemas.openxmlformats.org/officeDocument/2006/relationships/image" Target="../media/image285.wmf"/><Relationship Id="rId2" Type="http://schemas.openxmlformats.org/officeDocument/2006/relationships/slideLayout" Target="../slideLayouts/slideLayout7.xml"/><Relationship Id="rId1" Type="http://schemas.openxmlformats.org/officeDocument/2006/relationships/vmlDrawing" Target="../drawings/vmlDrawing59.vml"/><Relationship Id="rId6" Type="http://schemas.openxmlformats.org/officeDocument/2006/relationships/image" Target="../media/image282.wmf"/><Relationship Id="rId11" Type="http://schemas.openxmlformats.org/officeDocument/2006/relationships/oleObject" Target="../embeddings/oleObject261.bin"/><Relationship Id="rId5" Type="http://schemas.openxmlformats.org/officeDocument/2006/relationships/oleObject" Target="../embeddings/oleObject258.bin"/><Relationship Id="rId10" Type="http://schemas.openxmlformats.org/officeDocument/2006/relationships/image" Target="../media/image284.wmf"/><Relationship Id="rId4" Type="http://schemas.openxmlformats.org/officeDocument/2006/relationships/image" Target="../media/image281.wmf"/><Relationship Id="rId9" Type="http://schemas.openxmlformats.org/officeDocument/2006/relationships/oleObject" Target="../embeddings/oleObject260.bin"/><Relationship Id="rId14" Type="http://schemas.openxmlformats.org/officeDocument/2006/relationships/image" Target="../media/image286.wmf"/></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9.png"/><Relationship Id="rId4" Type="http://schemas.openxmlformats.org/officeDocument/2006/relationships/image" Target="../media/image288.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1.png"/><Relationship Id="rId7" Type="http://schemas.openxmlformats.org/officeDocument/2006/relationships/image" Target="../media/image293.png"/><Relationship Id="rId12" Type="http://schemas.openxmlformats.org/officeDocument/2006/relationships/image" Target="../media/image29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92.png"/><Relationship Id="rId11" Type="http://schemas.openxmlformats.org/officeDocument/2006/relationships/image" Target="../media/image297.png"/><Relationship Id="rId5" Type="http://schemas.openxmlformats.org/officeDocument/2006/relationships/image" Target="../media/image291.png"/><Relationship Id="rId10" Type="http://schemas.openxmlformats.org/officeDocument/2006/relationships/image" Target="../media/image296.png"/><Relationship Id="rId4" Type="http://schemas.openxmlformats.org/officeDocument/2006/relationships/image" Target="../media/image290.png"/><Relationship Id="rId9" Type="http://schemas.openxmlformats.org/officeDocument/2006/relationships/image" Target="../media/image295.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8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5.jpeg"/></Relationships>
</file>

<file path=ppt/slides/_rels/slide1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jpeg"/></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89.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hyperlink" Target="%5b&#31532;6&#38598;%5d%20Naive%20Bayes%20-Event%20models%20Neural%20networks%20Support%20vector%20machines%2000_37_00-00_39_45.mp4" TargetMode="Externa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07.jpe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1.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80.png"/><Relationship Id="rId4" Type="http://schemas.openxmlformats.org/officeDocument/2006/relationships/image" Target="../media/image312.png"/></Relationships>
</file>

<file path=ppt/slides/_rels/slide13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2.xml"/><Relationship Id="rId4" Type="http://schemas.openxmlformats.org/officeDocument/2006/relationships/image" Target="../media/image315.png"/></Relationships>
</file>

<file path=ppt/slides/_rels/slide136.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 Id="rId9" Type="http://schemas.openxmlformats.org/officeDocument/2006/relationships/image" Target="../media/image32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23.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25.png"/></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27.png"/><Relationship Id="rId4" Type="http://schemas.openxmlformats.org/officeDocument/2006/relationships/image" Target="../media/image326.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32.png"/></Relationships>
</file>

<file path=ppt/slides/_rels/slide147.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34.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8.png"/><Relationship Id="rId5" Type="http://schemas.openxmlformats.org/officeDocument/2006/relationships/image" Target="../media/image4.png"/><Relationship Id="rId10" Type="http://schemas.openxmlformats.org/officeDocument/2006/relationships/image" Target="../media/image23.png"/><Relationship Id="rId4" Type="http://schemas.openxmlformats.org/officeDocument/2006/relationships/image" Target="../media/image17.emf"/><Relationship Id="rId9" Type="http://schemas.openxmlformats.org/officeDocument/2006/relationships/image" Target="../media/image22.png"/></Relationships>
</file>

<file path=ppt/slides/_rels/slide160.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0.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8.emf"/><Relationship Id="rId5" Type="http://schemas.openxmlformats.org/officeDocument/2006/relationships/image" Target="../media/image5.png"/><Relationship Id="rId10"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26.pn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6.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25.wmf"/><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4.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31.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39.wmf"/><Relationship Id="rId2" Type="http://schemas.openxmlformats.org/officeDocument/2006/relationships/slideLayout" Target="../slideLayouts/slideLayout12.xml"/><Relationship Id="rId16" Type="http://schemas.openxmlformats.org/officeDocument/2006/relationships/image" Target="../media/image41.wmf"/><Relationship Id="rId1" Type="http://schemas.openxmlformats.org/officeDocument/2006/relationships/vmlDrawing" Target="../drawings/vmlDrawing4.vml"/><Relationship Id="rId6" Type="http://schemas.openxmlformats.org/officeDocument/2006/relationships/image" Target="../media/image33.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38.wmf"/><Relationship Id="rId4" Type="http://schemas.openxmlformats.org/officeDocument/2006/relationships/image" Target="../media/image37.wmf"/><Relationship Id="rId9" Type="http://schemas.openxmlformats.org/officeDocument/2006/relationships/oleObject" Target="../embeddings/oleObject15.bin"/><Relationship Id="rId14" Type="http://schemas.openxmlformats.org/officeDocument/2006/relationships/image" Target="../media/image40.wmf"/></Relationships>
</file>

<file path=ppt/slides/_rels/slide28.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24.bin"/><Relationship Id="rId18" Type="http://schemas.openxmlformats.org/officeDocument/2006/relationships/image" Target="../media/image49.wmf"/><Relationship Id="rId3" Type="http://schemas.openxmlformats.org/officeDocument/2006/relationships/oleObject" Target="../embeddings/oleObject19.bin"/><Relationship Id="rId21" Type="http://schemas.openxmlformats.org/officeDocument/2006/relationships/oleObject" Target="../embeddings/oleObject28.bin"/><Relationship Id="rId7" Type="http://schemas.openxmlformats.org/officeDocument/2006/relationships/oleObject" Target="../embeddings/oleObject21.bin"/><Relationship Id="rId12" Type="http://schemas.openxmlformats.org/officeDocument/2006/relationships/image" Target="../media/image46.wmf"/><Relationship Id="rId17" Type="http://schemas.openxmlformats.org/officeDocument/2006/relationships/oleObject" Target="../embeddings/oleObject26.bin"/><Relationship Id="rId2" Type="http://schemas.openxmlformats.org/officeDocument/2006/relationships/slideLayout" Target="../slideLayouts/slideLayout2.xml"/><Relationship Id="rId16" Type="http://schemas.openxmlformats.org/officeDocument/2006/relationships/image" Target="../media/image48.wmf"/><Relationship Id="rId20" Type="http://schemas.openxmlformats.org/officeDocument/2006/relationships/image" Target="../media/image50.wmf"/><Relationship Id="rId1" Type="http://schemas.openxmlformats.org/officeDocument/2006/relationships/vmlDrawing" Target="../drawings/vmlDrawing5.vml"/><Relationship Id="rId6" Type="http://schemas.openxmlformats.org/officeDocument/2006/relationships/image" Target="../media/image43.wmf"/><Relationship Id="rId11" Type="http://schemas.openxmlformats.org/officeDocument/2006/relationships/oleObject" Target="../embeddings/oleObject23.bin"/><Relationship Id="rId24" Type="http://schemas.openxmlformats.org/officeDocument/2006/relationships/image" Target="../media/image52.wmf"/><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29.bin"/><Relationship Id="rId10" Type="http://schemas.openxmlformats.org/officeDocument/2006/relationships/image" Target="../media/image45.wmf"/><Relationship Id="rId19" Type="http://schemas.openxmlformats.org/officeDocument/2006/relationships/oleObject" Target="../embeddings/oleObject27.bin"/><Relationship Id="rId4" Type="http://schemas.openxmlformats.org/officeDocument/2006/relationships/image" Target="../media/image42.wmf"/><Relationship Id="rId9" Type="http://schemas.openxmlformats.org/officeDocument/2006/relationships/oleObject" Target="../embeddings/oleObject22.bin"/><Relationship Id="rId14" Type="http://schemas.openxmlformats.org/officeDocument/2006/relationships/image" Target="../media/image47.wmf"/><Relationship Id="rId22" Type="http://schemas.openxmlformats.org/officeDocument/2006/relationships/image" Target="../media/image51.wmf"/></Relationships>
</file>

<file path=ppt/slides/_rels/slide29.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4.wmf"/><Relationship Id="rId5" Type="http://schemas.openxmlformats.org/officeDocument/2006/relationships/oleObject" Target="../embeddings/oleObject31.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33.bin"/></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35.bin"/><Relationship Id="rId5" Type="http://schemas.openxmlformats.org/officeDocument/2006/relationships/image" Target="../media/image25.wmf"/><Relationship Id="rId4" Type="http://schemas.openxmlformats.org/officeDocument/2006/relationships/oleObject" Target="../embeddings/oleObject34.bin"/></Relationships>
</file>

<file path=ppt/slides/_rels/slide31.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60.e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58.wmf"/><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image" Target="../media/image56.wmf"/><Relationship Id="rId4" Type="http://schemas.openxmlformats.org/officeDocument/2006/relationships/image" Target="../media/image57.wmf"/><Relationship Id="rId9" Type="http://schemas.openxmlformats.org/officeDocument/2006/relationships/oleObject" Target="../embeddings/oleObject39.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2.wmf"/><Relationship Id="rId5" Type="http://schemas.openxmlformats.org/officeDocument/2006/relationships/oleObject" Target="../embeddings/oleObject42.bin"/><Relationship Id="rId4" Type="http://schemas.openxmlformats.org/officeDocument/2006/relationships/image" Target="../media/image61.wmf"/></Relationships>
</file>

<file path=ppt/slides/_rels/slide34.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65.wmf"/><Relationship Id="rId5" Type="http://schemas.openxmlformats.org/officeDocument/2006/relationships/oleObject" Target="../embeddings/oleObject45.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47.bin"/></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3" Type="http://schemas.openxmlformats.org/officeDocument/2006/relationships/oleObject" Target="../embeddings/oleObject55.bin"/><Relationship Id="rId18" Type="http://schemas.openxmlformats.org/officeDocument/2006/relationships/image" Target="../media/image85.wmf"/><Relationship Id="rId26" Type="http://schemas.openxmlformats.org/officeDocument/2006/relationships/image" Target="../media/image89.wmf"/><Relationship Id="rId39" Type="http://schemas.openxmlformats.org/officeDocument/2006/relationships/oleObject" Target="../embeddings/oleObject68.bin"/><Relationship Id="rId21" Type="http://schemas.openxmlformats.org/officeDocument/2006/relationships/oleObject" Target="../embeddings/oleObject59.bin"/><Relationship Id="rId34" Type="http://schemas.openxmlformats.org/officeDocument/2006/relationships/image" Target="../media/image93.wmf"/><Relationship Id="rId42" Type="http://schemas.openxmlformats.org/officeDocument/2006/relationships/image" Target="../media/image97.wmf"/><Relationship Id="rId47" Type="http://schemas.openxmlformats.org/officeDocument/2006/relationships/oleObject" Target="../embeddings/oleObject72.bin"/><Relationship Id="rId50" Type="http://schemas.openxmlformats.org/officeDocument/2006/relationships/oleObject" Target="../embeddings/oleObject74.bin"/><Relationship Id="rId7" Type="http://schemas.openxmlformats.org/officeDocument/2006/relationships/oleObject" Target="../embeddings/oleObject52.bin"/><Relationship Id="rId2" Type="http://schemas.openxmlformats.org/officeDocument/2006/relationships/slideLayout" Target="../slideLayouts/slideLayout2.xml"/><Relationship Id="rId16" Type="http://schemas.openxmlformats.org/officeDocument/2006/relationships/image" Target="../media/image84.wmf"/><Relationship Id="rId29" Type="http://schemas.openxmlformats.org/officeDocument/2006/relationships/oleObject" Target="../embeddings/oleObject63.bin"/><Relationship Id="rId11" Type="http://schemas.openxmlformats.org/officeDocument/2006/relationships/oleObject" Target="../embeddings/oleObject54.bin"/><Relationship Id="rId24" Type="http://schemas.openxmlformats.org/officeDocument/2006/relationships/image" Target="../media/image88.wmf"/><Relationship Id="rId32" Type="http://schemas.openxmlformats.org/officeDocument/2006/relationships/image" Target="../media/image92.wmf"/><Relationship Id="rId37" Type="http://schemas.openxmlformats.org/officeDocument/2006/relationships/oleObject" Target="../embeddings/oleObject67.bin"/><Relationship Id="rId40" Type="http://schemas.openxmlformats.org/officeDocument/2006/relationships/image" Target="../media/image96.wmf"/><Relationship Id="rId45" Type="http://schemas.openxmlformats.org/officeDocument/2006/relationships/oleObject" Target="../embeddings/oleObject71.bin"/><Relationship Id="rId53" Type="http://schemas.openxmlformats.org/officeDocument/2006/relationships/oleObject" Target="../embeddings/oleObject76.bin"/><Relationship Id="rId5" Type="http://schemas.openxmlformats.org/officeDocument/2006/relationships/oleObject" Target="../embeddings/oleObject51.bin"/><Relationship Id="rId10" Type="http://schemas.openxmlformats.org/officeDocument/2006/relationships/image" Target="../media/image81.wmf"/><Relationship Id="rId19" Type="http://schemas.openxmlformats.org/officeDocument/2006/relationships/oleObject" Target="../embeddings/oleObject58.bin"/><Relationship Id="rId31" Type="http://schemas.openxmlformats.org/officeDocument/2006/relationships/oleObject" Target="../embeddings/oleObject64.bin"/><Relationship Id="rId44" Type="http://schemas.openxmlformats.org/officeDocument/2006/relationships/image" Target="../media/image98.wmf"/><Relationship Id="rId52" Type="http://schemas.openxmlformats.org/officeDocument/2006/relationships/oleObject" Target="../embeddings/oleObject75.bin"/><Relationship Id="rId4" Type="http://schemas.openxmlformats.org/officeDocument/2006/relationships/image" Target="../media/image78.wmf"/><Relationship Id="rId9" Type="http://schemas.openxmlformats.org/officeDocument/2006/relationships/oleObject" Target="../embeddings/oleObject53.bin"/><Relationship Id="rId14" Type="http://schemas.openxmlformats.org/officeDocument/2006/relationships/image" Target="../media/image83.wmf"/><Relationship Id="rId22" Type="http://schemas.openxmlformats.org/officeDocument/2006/relationships/image" Target="../media/image87.wmf"/><Relationship Id="rId27" Type="http://schemas.openxmlformats.org/officeDocument/2006/relationships/oleObject" Target="../embeddings/oleObject62.bin"/><Relationship Id="rId30" Type="http://schemas.openxmlformats.org/officeDocument/2006/relationships/image" Target="../media/image91.wmf"/><Relationship Id="rId35" Type="http://schemas.openxmlformats.org/officeDocument/2006/relationships/oleObject" Target="../embeddings/oleObject66.bin"/><Relationship Id="rId43" Type="http://schemas.openxmlformats.org/officeDocument/2006/relationships/oleObject" Target="../embeddings/oleObject70.bin"/><Relationship Id="rId48" Type="http://schemas.openxmlformats.org/officeDocument/2006/relationships/image" Target="../media/image100.wmf"/><Relationship Id="rId8" Type="http://schemas.openxmlformats.org/officeDocument/2006/relationships/image" Target="../media/image80.wmf"/><Relationship Id="rId51" Type="http://schemas.openxmlformats.org/officeDocument/2006/relationships/image" Target="../media/image101.wmf"/><Relationship Id="rId3" Type="http://schemas.openxmlformats.org/officeDocument/2006/relationships/oleObject" Target="../embeddings/oleObject50.bin"/><Relationship Id="rId12" Type="http://schemas.openxmlformats.org/officeDocument/2006/relationships/image" Target="../media/image82.wmf"/><Relationship Id="rId17" Type="http://schemas.openxmlformats.org/officeDocument/2006/relationships/oleObject" Target="../embeddings/oleObject57.bin"/><Relationship Id="rId25" Type="http://schemas.openxmlformats.org/officeDocument/2006/relationships/oleObject" Target="../embeddings/oleObject61.bin"/><Relationship Id="rId33" Type="http://schemas.openxmlformats.org/officeDocument/2006/relationships/oleObject" Target="../embeddings/oleObject65.bin"/><Relationship Id="rId38" Type="http://schemas.openxmlformats.org/officeDocument/2006/relationships/image" Target="../media/image95.wmf"/><Relationship Id="rId46" Type="http://schemas.openxmlformats.org/officeDocument/2006/relationships/image" Target="../media/image99.wmf"/><Relationship Id="rId20" Type="http://schemas.openxmlformats.org/officeDocument/2006/relationships/image" Target="../media/image86.wmf"/><Relationship Id="rId41" Type="http://schemas.openxmlformats.org/officeDocument/2006/relationships/oleObject" Target="../embeddings/oleObject69.bin"/><Relationship Id="rId54" Type="http://schemas.openxmlformats.org/officeDocument/2006/relationships/image" Target="../media/image102.wmf"/><Relationship Id="rId1" Type="http://schemas.openxmlformats.org/officeDocument/2006/relationships/vmlDrawing" Target="../drawings/vmlDrawing13.vml"/><Relationship Id="rId6" Type="http://schemas.openxmlformats.org/officeDocument/2006/relationships/image" Target="../media/image79.wmf"/><Relationship Id="rId15" Type="http://schemas.openxmlformats.org/officeDocument/2006/relationships/oleObject" Target="../embeddings/oleObject56.bin"/><Relationship Id="rId23" Type="http://schemas.openxmlformats.org/officeDocument/2006/relationships/oleObject" Target="../embeddings/oleObject60.bin"/><Relationship Id="rId28" Type="http://schemas.openxmlformats.org/officeDocument/2006/relationships/image" Target="../media/image90.wmf"/><Relationship Id="rId36" Type="http://schemas.openxmlformats.org/officeDocument/2006/relationships/image" Target="../media/image94.wmf"/><Relationship Id="rId49" Type="http://schemas.openxmlformats.org/officeDocument/2006/relationships/oleObject" Target="../embeddings/oleObject73.bin"/></Relationships>
</file>

<file path=ppt/slides/_rels/slide48.xml.rels><?xml version="1.0" encoding="UTF-8" standalone="yes"?>
<Relationships xmlns="http://schemas.openxmlformats.org/package/2006/relationships"><Relationship Id="rId13" Type="http://schemas.openxmlformats.org/officeDocument/2006/relationships/image" Target="../media/image107.wmf"/><Relationship Id="rId18" Type="http://schemas.openxmlformats.org/officeDocument/2006/relationships/oleObject" Target="../embeddings/oleObject84.bin"/><Relationship Id="rId26" Type="http://schemas.openxmlformats.org/officeDocument/2006/relationships/image" Target="../media/image111.wmf"/><Relationship Id="rId39" Type="http://schemas.openxmlformats.org/officeDocument/2006/relationships/oleObject" Target="../embeddings/oleObject95.bin"/><Relationship Id="rId21" Type="http://schemas.openxmlformats.org/officeDocument/2006/relationships/oleObject" Target="../embeddings/oleObject86.bin"/><Relationship Id="rId34" Type="http://schemas.openxmlformats.org/officeDocument/2006/relationships/image" Target="../media/image115.wmf"/><Relationship Id="rId42" Type="http://schemas.openxmlformats.org/officeDocument/2006/relationships/image" Target="../media/image119.emf"/><Relationship Id="rId7" Type="http://schemas.openxmlformats.org/officeDocument/2006/relationships/oleObject" Target="../embeddings/oleObject79.bin"/><Relationship Id="rId2" Type="http://schemas.openxmlformats.org/officeDocument/2006/relationships/slideLayout" Target="../slideLayouts/slideLayout2.xml"/><Relationship Id="rId16" Type="http://schemas.openxmlformats.org/officeDocument/2006/relationships/oleObject" Target="../embeddings/oleObject83.bin"/><Relationship Id="rId20" Type="http://schemas.openxmlformats.org/officeDocument/2006/relationships/image" Target="../media/image109.wmf"/><Relationship Id="rId29" Type="http://schemas.openxmlformats.org/officeDocument/2006/relationships/oleObject" Target="../embeddings/oleObject90.bin"/><Relationship Id="rId41" Type="http://schemas.openxmlformats.org/officeDocument/2006/relationships/oleObject" Target="../embeddings/oleObject96.bin"/><Relationship Id="rId1" Type="http://schemas.openxmlformats.org/officeDocument/2006/relationships/vmlDrawing" Target="../drawings/vmlDrawing14.vml"/><Relationship Id="rId6" Type="http://schemas.openxmlformats.org/officeDocument/2006/relationships/image" Target="../media/image104.wmf"/><Relationship Id="rId11" Type="http://schemas.openxmlformats.org/officeDocument/2006/relationships/image" Target="../media/image106.wmf"/><Relationship Id="rId24" Type="http://schemas.openxmlformats.org/officeDocument/2006/relationships/image" Target="../media/image86.wmf"/><Relationship Id="rId32" Type="http://schemas.openxmlformats.org/officeDocument/2006/relationships/image" Target="../media/image114.emf"/><Relationship Id="rId37" Type="http://schemas.openxmlformats.org/officeDocument/2006/relationships/oleObject" Target="../embeddings/oleObject94.bin"/><Relationship Id="rId40" Type="http://schemas.openxmlformats.org/officeDocument/2006/relationships/image" Target="../media/image118.emf"/><Relationship Id="rId5" Type="http://schemas.openxmlformats.org/officeDocument/2006/relationships/oleObject" Target="../embeddings/oleObject78.bin"/><Relationship Id="rId15" Type="http://schemas.openxmlformats.org/officeDocument/2006/relationships/image" Target="../media/image108.wmf"/><Relationship Id="rId23" Type="http://schemas.openxmlformats.org/officeDocument/2006/relationships/oleObject" Target="../embeddings/oleObject87.bin"/><Relationship Id="rId28" Type="http://schemas.openxmlformats.org/officeDocument/2006/relationships/image" Target="../media/image112.wmf"/><Relationship Id="rId36" Type="http://schemas.openxmlformats.org/officeDocument/2006/relationships/image" Target="../media/image116.emf"/><Relationship Id="rId10" Type="http://schemas.openxmlformats.org/officeDocument/2006/relationships/oleObject" Target="../embeddings/oleObject80.bin"/><Relationship Id="rId19" Type="http://schemas.openxmlformats.org/officeDocument/2006/relationships/oleObject" Target="../embeddings/oleObject85.bin"/><Relationship Id="rId31" Type="http://schemas.openxmlformats.org/officeDocument/2006/relationships/oleObject" Target="../embeddings/oleObject91.bin"/><Relationship Id="rId4" Type="http://schemas.openxmlformats.org/officeDocument/2006/relationships/image" Target="../media/image103.emf"/><Relationship Id="rId9" Type="http://schemas.openxmlformats.org/officeDocument/2006/relationships/image" Target="../media/image120.jpeg"/><Relationship Id="rId14" Type="http://schemas.openxmlformats.org/officeDocument/2006/relationships/oleObject" Target="../embeddings/oleObject82.bin"/><Relationship Id="rId22" Type="http://schemas.openxmlformats.org/officeDocument/2006/relationships/image" Target="../media/image110.wmf"/><Relationship Id="rId27" Type="http://schemas.openxmlformats.org/officeDocument/2006/relationships/oleObject" Target="../embeddings/oleObject89.bin"/><Relationship Id="rId30" Type="http://schemas.openxmlformats.org/officeDocument/2006/relationships/image" Target="../media/image113.emf"/><Relationship Id="rId35" Type="http://schemas.openxmlformats.org/officeDocument/2006/relationships/oleObject" Target="../embeddings/oleObject93.bin"/><Relationship Id="rId8" Type="http://schemas.openxmlformats.org/officeDocument/2006/relationships/image" Target="../media/image105.wmf"/><Relationship Id="rId3" Type="http://schemas.openxmlformats.org/officeDocument/2006/relationships/oleObject" Target="../embeddings/oleObject77.bin"/><Relationship Id="rId12" Type="http://schemas.openxmlformats.org/officeDocument/2006/relationships/oleObject" Target="../embeddings/oleObject81.bin"/><Relationship Id="rId17" Type="http://schemas.openxmlformats.org/officeDocument/2006/relationships/image" Target="../media/image91.wmf"/><Relationship Id="rId25" Type="http://schemas.openxmlformats.org/officeDocument/2006/relationships/oleObject" Target="../embeddings/oleObject88.bin"/><Relationship Id="rId33" Type="http://schemas.openxmlformats.org/officeDocument/2006/relationships/oleObject" Target="../embeddings/oleObject92.bin"/><Relationship Id="rId38" Type="http://schemas.openxmlformats.org/officeDocument/2006/relationships/image" Target="../media/image117.emf"/></Relationships>
</file>

<file path=ppt/slides/_rels/slide49.xml.rels><?xml version="1.0" encoding="UTF-8" standalone="yes"?>
<Relationships xmlns="http://schemas.openxmlformats.org/package/2006/relationships"><Relationship Id="rId8" Type="http://schemas.openxmlformats.org/officeDocument/2006/relationships/image" Target="../media/image123.wmf"/><Relationship Id="rId3" Type="http://schemas.openxmlformats.org/officeDocument/2006/relationships/oleObject" Target="../embeddings/oleObject97.bin"/><Relationship Id="rId7"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22.wmf"/><Relationship Id="rId5" Type="http://schemas.openxmlformats.org/officeDocument/2006/relationships/oleObject" Target="../embeddings/oleObject98.bin"/><Relationship Id="rId10" Type="http://schemas.openxmlformats.org/officeDocument/2006/relationships/image" Target="../media/image124.wmf"/><Relationship Id="rId4" Type="http://schemas.openxmlformats.org/officeDocument/2006/relationships/image" Target="../media/image121.wmf"/><Relationship Id="rId9" Type="http://schemas.openxmlformats.org/officeDocument/2006/relationships/oleObject" Target="../embeddings/oleObject100.bin"/></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101.bin"/><Relationship Id="rId7"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26.wmf"/><Relationship Id="rId5" Type="http://schemas.openxmlformats.org/officeDocument/2006/relationships/oleObject" Target="../embeddings/oleObject102.bin"/><Relationship Id="rId4" Type="http://schemas.openxmlformats.org/officeDocument/2006/relationships/image" Target="../media/image125.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27.wmf"/></Relationships>
</file>

<file path=ppt/slides/_rels/slide52.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105.bin"/><Relationship Id="rId7" Type="http://schemas.openxmlformats.org/officeDocument/2006/relationships/oleObject" Target="../embeddings/oleObject107.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129.wmf"/><Relationship Id="rId5" Type="http://schemas.openxmlformats.org/officeDocument/2006/relationships/oleObject" Target="../embeddings/oleObject106.bin"/><Relationship Id="rId4" Type="http://schemas.openxmlformats.org/officeDocument/2006/relationships/image" Target="../media/image128.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oleObject" Target="../embeddings/oleObject108.bin"/><Relationship Id="rId7" Type="http://schemas.openxmlformats.org/officeDocument/2006/relationships/oleObject" Target="../embeddings/oleObject110.bin"/><Relationship Id="rId12" Type="http://schemas.openxmlformats.org/officeDocument/2006/relationships/image" Target="../media/image136.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33.wmf"/><Relationship Id="rId11" Type="http://schemas.openxmlformats.org/officeDocument/2006/relationships/oleObject" Target="../embeddings/oleObject112.bin"/><Relationship Id="rId5" Type="http://schemas.openxmlformats.org/officeDocument/2006/relationships/oleObject" Target="../embeddings/oleObject109.bin"/><Relationship Id="rId10" Type="http://schemas.openxmlformats.org/officeDocument/2006/relationships/image" Target="../media/image135.wmf"/><Relationship Id="rId4" Type="http://schemas.openxmlformats.org/officeDocument/2006/relationships/image" Target="../media/image132.wmf"/><Relationship Id="rId9" Type="http://schemas.openxmlformats.org/officeDocument/2006/relationships/oleObject" Target="../embeddings/oleObject111.bin"/></Relationships>
</file>

<file path=ppt/slides/_rels/slide56.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113.bin"/><Relationship Id="rId7" Type="http://schemas.openxmlformats.org/officeDocument/2006/relationships/oleObject" Target="../embeddings/oleObject115.bin"/><Relationship Id="rId12" Type="http://schemas.openxmlformats.org/officeDocument/2006/relationships/image" Target="../media/image141.wmf"/><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138.emf"/><Relationship Id="rId11" Type="http://schemas.openxmlformats.org/officeDocument/2006/relationships/oleObject" Target="../embeddings/oleObject117.bin"/><Relationship Id="rId5" Type="http://schemas.openxmlformats.org/officeDocument/2006/relationships/oleObject" Target="../embeddings/oleObject114.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116.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44.wmf"/><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46.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43.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45.wmf"/><Relationship Id="rId4" Type="http://schemas.openxmlformats.org/officeDocument/2006/relationships/image" Target="../media/image142.wmf"/><Relationship Id="rId9" Type="http://schemas.openxmlformats.org/officeDocument/2006/relationships/oleObject" Target="../embeddings/oleObject121.bin"/></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123.bin"/><Relationship Id="rId7"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48.wmf"/><Relationship Id="rId5" Type="http://schemas.openxmlformats.org/officeDocument/2006/relationships/oleObject" Target="../embeddings/oleObject124.bin"/><Relationship Id="rId4" Type="http://schemas.openxmlformats.org/officeDocument/2006/relationships/image" Target="../media/image147.wmf"/><Relationship Id="rId9" Type="http://schemas.openxmlformats.org/officeDocument/2006/relationships/oleObject" Target="../embeddings/oleObject126.bin"/></Relationships>
</file>

<file path=ppt/slides/_rels/slide61.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127.bin"/><Relationship Id="rId7" Type="http://schemas.openxmlformats.org/officeDocument/2006/relationships/oleObject" Target="../embeddings/oleObject12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50.wmf"/><Relationship Id="rId5" Type="http://schemas.openxmlformats.org/officeDocument/2006/relationships/oleObject" Target="../embeddings/oleObject128.bin"/><Relationship Id="rId10" Type="http://schemas.openxmlformats.org/officeDocument/2006/relationships/oleObject" Target="../embeddings/oleObject131.bin"/><Relationship Id="rId4" Type="http://schemas.openxmlformats.org/officeDocument/2006/relationships/image" Target="../media/image149.wmf"/><Relationship Id="rId9" Type="http://schemas.openxmlformats.org/officeDocument/2006/relationships/oleObject" Target="../embeddings/oleObject130.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53.wmf"/><Relationship Id="rId5" Type="http://schemas.openxmlformats.org/officeDocument/2006/relationships/oleObject" Target="../embeddings/oleObject133.bin"/><Relationship Id="rId4" Type="http://schemas.openxmlformats.org/officeDocument/2006/relationships/image" Target="../media/image152.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oleObject" Target="../embeddings/oleObject134.bin"/><Relationship Id="rId7"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55.wmf"/><Relationship Id="rId5" Type="http://schemas.openxmlformats.org/officeDocument/2006/relationships/oleObject" Target="../embeddings/oleObject135.bin"/><Relationship Id="rId4" Type="http://schemas.openxmlformats.org/officeDocument/2006/relationships/image" Target="../media/image154.wmf"/></Relationships>
</file>

<file path=ppt/slides/_rels/slide67.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137.bin"/><Relationship Id="rId7" Type="http://schemas.openxmlformats.org/officeDocument/2006/relationships/image" Target="../media/image159.png"/><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58.wmf"/><Relationship Id="rId5" Type="http://schemas.openxmlformats.org/officeDocument/2006/relationships/oleObject" Target="../embeddings/oleObject138.bin"/><Relationship Id="rId4" Type="http://schemas.openxmlformats.org/officeDocument/2006/relationships/image" Target="../media/image157.wmf"/></Relationships>
</file>

<file path=ppt/slides/_rels/slide69.xml.rels><?xml version="1.0" encoding="UTF-8" standalone="yes"?>
<Relationships xmlns="http://schemas.openxmlformats.org/package/2006/relationships"><Relationship Id="rId8" Type="http://schemas.openxmlformats.org/officeDocument/2006/relationships/image" Target="../media/image162.wmf"/><Relationship Id="rId3" Type="http://schemas.openxmlformats.org/officeDocument/2006/relationships/oleObject" Target="../embeddings/oleObject139.bin"/><Relationship Id="rId7"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image" Target="../media/image161.wmf"/><Relationship Id="rId5" Type="http://schemas.openxmlformats.org/officeDocument/2006/relationships/oleObject" Target="../embeddings/oleObject140.bin"/><Relationship Id="rId4" Type="http://schemas.openxmlformats.org/officeDocument/2006/relationships/image" Target="../media/image160.w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164.wmf"/><Relationship Id="rId5" Type="http://schemas.openxmlformats.org/officeDocument/2006/relationships/oleObject" Target="../embeddings/oleObject143.bin"/><Relationship Id="rId4" Type="http://schemas.openxmlformats.org/officeDocument/2006/relationships/image" Target="../media/image163.wmf"/></Relationships>
</file>

<file path=ppt/slides/_rels/slide71.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68.wmf"/><Relationship Id="rId3" Type="http://schemas.openxmlformats.org/officeDocument/2006/relationships/oleObject" Target="../embeddings/oleObject144.bin"/><Relationship Id="rId7" Type="http://schemas.openxmlformats.org/officeDocument/2006/relationships/oleObject" Target="../embeddings/oleObject146.bin"/><Relationship Id="rId2" Type="http://schemas.openxmlformats.org/officeDocument/2006/relationships/slideLayout" Target="../slideLayouts/slideLayout13.xml"/><Relationship Id="rId1" Type="http://schemas.openxmlformats.org/officeDocument/2006/relationships/vmlDrawing" Target="../drawings/vmlDrawing29.vml"/><Relationship Id="rId6" Type="http://schemas.openxmlformats.org/officeDocument/2006/relationships/image" Target="../media/image167.wmf"/><Relationship Id="rId5" Type="http://schemas.openxmlformats.org/officeDocument/2006/relationships/oleObject" Target="../embeddings/oleObject145.bin"/><Relationship Id="rId4" Type="http://schemas.openxmlformats.org/officeDocument/2006/relationships/image" Target="../media/image166.wmf"/><Relationship Id="rId9" Type="http://schemas.openxmlformats.org/officeDocument/2006/relationships/image" Target="../media/image169.png"/></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47.bin"/><Relationship Id="rId7" Type="http://schemas.openxmlformats.org/officeDocument/2006/relationships/image" Target="../media/image172.w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71.wmf"/><Relationship Id="rId5" Type="http://schemas.openxmlformats.org/officeDocument/2006/relationships/oleObject" Target="../embeddings/oleObject148.bin"/><Relationship Id="rId4" Type="http://schemas.openxmlformats.org/officeDocument/2006/relationships/image" Target="../media/image170.wmf"/></Relationships>
</file>

<file path=ppt/slides/_rels/slide74.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image" Target="../media/image177.png"/><Relationship Id="rId7" Type="http://schemas.openxmlformats.org/officeDocument/2006/relationships/oleObject" Target="../embeddings/oleObject150.bin"/><Relationship Id="rId12" Type="http://schemas.openxmlformats.org/officeDocument/2006/relationships/image" Target="../media/image176.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20.jpeg"/><Relationship Id="rId11" Type="http://schemas.openxmlformats.org/officeDocument/2006/relationships/oleObject" Target="../embeddings/oleObject152.bin"/><Relationship Id="rId5" Type="http://schemas.openxmlformats.org/officeDocument/2006/relationships/image" Target="../media/image173.wmf"/><Relationship Id="rId10" Type="http://schemas.openxmlformats.org/officeDocument/2006/relationships/image" Target="../media/image175.wmf"/><Relationship Id="rId4" Type="http://schemas.openxmlformats.org/officeDocument/2006/relationships/oleObject" Target="../embeddings/oleObject149.bin"/><Relationship Id="rId9" Type="http://schemas.openxmlformats.org/officeDocument/2006/relationships/oleObject" Target="../embeddings/oleObject151.bin"/></Relationships>
</file>

<file path=ppt/slides/_rels/slide75.xml.rels><?xml version="1.0" encoding="UTF-8" standalone="yes"?>
<Relationships xmlns="http://schemas.openxmlformats.org/package/2006/relationships"><Relationship Id="rId8" Type="http://schemas.openxmlformats.org/officeDocument/2006/relationships/image" Target="../media/image179.wmf"/><Relationship Id="rId13" Type="http://schemas.openxmlformats.org/officeDocument/2006/relationships/oleObject" Target="../embeddings/oleObject157.bin"/><Relationship Id="rId18" Type="http://schemas.openxmlformats.org/officeDocument/2006/relationships/image" Target="../media/image184.wmf"/><Relationship Id="rId3" Type="http://schemas.openxmlformats.org/officeDocument/2006/relationships/image" Target="../media/image177.png"/><Relationship Id="rId7" Type="http://schemas.openxmlformats.org/officeDocument/2006/relationships/oleObject" Target="../embeddings/oleObject154.bin"/><Relationship Id="rId12" Type="http://schemas.openxmlformats.org/officeDocument/2006/relationships/image" Target="../media/image181.emf"/><Relationship Id="rId17" Type="http://schemas.openxmlformats.org/officeDocument/2006/relationships/oleObject" Target="../embeddings/oleObject159.bin"/><Relationship Id="rId2" Type="http://schemas.openxmlformats.org/officeDocument/2006/relationships/slideLayout" Target="../slideLayouts/slideLayout2.xml"/><Relationship Id="rId16" Type="http://schemas.openxmlformats.org/officeDocument/2006/relationships/image" Target="../media/image183.wmf"/><Relationship Id="rId20" Type="http://schemas.openxmlformats.org/officeDocument/2006/relationships/image" Target="../media/image185.wmf"/><Relationship Id="rId1" Type="http://schemas.openxmlformats.org/officeDocument/2006/relationships/vmlDrawing" Target="../drawings/vmlDrawing32.vml"/><Relationship Id="rId6" Type="http://schemas.openxmlformats.org/officeDocument/2006/relationships/image" Target="../media/image178.wmf"/><Relationship Id="rId11" Type="http://schemas.openxmlformats.org/officeDocument/2006/relationships/oleObject" Target="../embeddings/oleObject156.bin"/><Relationship Id="rId5" Type="http://schemas.openxmlformats.org/officeDocument/2006/relationships/oleObject" Target="../embeddings/oleObject153.bin"/><Relationship Id="rId15" Type="http://schemas.openxmlformats.org/officeDocument/2006/relationships/oleObject" Target="../embeddings/oleObject158.bin"/><Relationship Id="rId10" Type="http://schemas.openxmlformats.org/officeDocument/2006/relationships/image" Target="../media/image180.wmf"/><Relationship Id="rId19" Type="http://schemas.openxmlformats.org/officeDocument/2006/relationships/oleObject" Target="../embeddings/oleObject160.bin"/><Relationship Id="rId4" Type="http://schemas.openxmlformats.org/officeDocument/2006/relationships/image" Target="../media/image120.jpeg"/><Relationship Id="rId9" Type="http://schemas.openxmlformats.org/officeDocument/2006/relationships/oleObject" Target="../embeddings/oleObject155.bin"/><Relationship Id="rId14" Type="http://schemas.openxmlformats.org/officeDocument/2006/relationships/image" Target="../media/image182.wmf"/></Relationships>
</file>

<file path=ppt/slides/_rels/slide76.xml.rels><?xml version="1.0" encoding="UTF-8" standalone="yes"?>
<Relationships xmlns="http://schemas.openxmlformats.org/package/2006/relationships"><Relationship Id="rId8" Type="http://schemas.openxmlformats.org/officeDocument/2006/relationships/image" Target="../media/image187.emf"/><Relationship Id="rId13" Type="http://schemas.openxmlformats.org/officeDocument/2006/relationships/image" Target="../media/image189.wmf"/><Relationship Id="rId18" Type="http://schemas.openxmlformats.org/officeDocument/2006/relationships/image" Target="../media/image177.png"/><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oleObject" Target="../embeddings/oleObject165.bin"/><Relationship Id="rId17" Type="http://schemas.openxmlformats.org/officeDocument/2006/relationships/image" Target="../media/image191.wmf"/><Relationship Id="rId2" Type="http://schemas.openxmlformats.org/officeDocument/2006/relationships/slideLayout" Target="../slideLayouts/slideLayout2.xml"/><Relationship Id="rId16" Type="http://schemas.openxmlformats.org/officeDocument/2006/relationships/oleObject" Target="../embeddings/oleObject167.bin"/><Relationship Id="rId1" Type="http://schemas.openxmlformats.org/officeDocument/2006/relationships/vmlDrawing" Target="../drawings/vmlDrawing33.vml"/><Relationship Id="rId6" Type="http://schemas.openxmlformats.org/officeDocument/2006/relationships/image" Target="../media/image180.wmf"/><Relationship Id="rId11" Type="http://schemas.openxmlformats.org/officeDocument/2006/relationships/image" Target="../media/image188.wmf"/><Relationship Id="rId5" Type="http://schemas.openxmlformats.org/officeDocument/2006/relationships/oleObject" Target="../embeddings/oleObject162.bin"/><Relationship Id="rId15" Type="http://schemas.openxmlformats.org/officeDocument/2006/relationships/image" Target="../media/image190.wmf"/><Relationship Id="rId10" Type="http://schemas.openxmlformats.org/officeDocument/2006/relationships/oleObject" Target="../embeddings/oleObject164.bin"/><Relationship Id="rId4" Type="http://schemas.openxmlformats.org/officeDocument/2006/relationships/image" Target="../media/image186.wmf"/><Relationship Id="rId9" Type="http://schemas.openxmlformats.org/officeDocument/2006/relationships/image" Target="../media/image120.jpeg"/><Relationship Id="rId14" Type="http://schemas.openxmlformats.org/officeDocument/2006/relationships/oleObject" Target="../embeddings/oleObject166.bin"/></Relationships>
</file>

<file path=ppt/slides/_rels/slide77.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oleObject" Target="../embeddings/oleObject168.bin"/><Relationship Id="rId7" Type="http://schemas.openxmlformats.org/officeDocument/2006/relationships/image" Target="../media/image193.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169.bin"/><Relationship Id="rId5" Type="http://schemas.openxmlformats.org/officeDocument/2006/relationships/image" Target="../media/image120.jpeg"/><Relationship Id="rId4" Type="http://schemas.openxmlformats.org/officeDocument/2006/relationships/image" Target="../media/image192.wmf"/></Relationships>
</file>

<file path=ppt/slides/_rels/slide78.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170.bin"/><Relationship Id="rId7" Type="http://schemas.openxmlformats.org/officeDocument/2006/relationships/oleObject" Target="../embeddings/oleObject172.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95.wmf"/><Relationship Id="rId5" Type="http://schemas.openxmlformats.org/officeDocument/2006/relationships/oleObject" Target="../embeddings/oleObject171.bin"/><Relationship Id="rId10" Type="http://schemas.openxmlformats.org/officeDocument/2006/relationships/image" Target="../media/image177.png"/><Relationship Id="rId4" Type="http://schemas.openxmlformats.org/officeDocument/2006/relationships/image" Target="../media/image194.wmf"/><Relationship Id="rId9" Type="http://schemas.openxmlformats.org/officeDocument/2006/relationships/image" Target="../media/image169.pn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175.bin"/><Relationship Id="rId13" Type="http://schemas.openxmlformats.org/officeDocument/2006/relationships/image" Target="../media/image201.wmf"/><Relationship Id="rId3" Type="http://schemas.openxmlformats.org/officeDocument/2006/relationships/image" Target="../media/image177.png"/><Relationship Id="rId7" Type="http://schemas.openxmlformats.org/officeDocument/2006/relationships/image" Target="../media/image198.wmf"/><Relationship Id="rId12" Type="http://schemas.openxmlformats.org/officeDocument/2006/relationships/oleObject" Target="../embeddings/oleObject177.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174.bin"/><Relationship Id="rId11" Type="http://schemas.openxmlformats.org/officeDocument/2006/relationships/image" Target="../media/image200.wmf"/><Relationship Id="rId5" Type="http://schemas.openxmlformats.org/officeDocument/2006/relationships/image" Target="../media/image197.wmf"/><Relationship Id="rId15" Type="http://schemas.openxmlformats.org/officeDocument/2006/relationships/image" Target="../media/image202.wmf"/><Relationship Id="rId10" Type="http://schemas.openxmlformats.org/officeDocument/2006/relationships/oleObject" Target="../embeddings/oleObject176.bin"/><Relationship Id="rId4" Type="http://schemas.openxmlformats.org/officeDocument/2006/relationships/oleObject" Target="../embeddings/oleObject173.bin"/><Relationship Id="rId9" Type="http://schemas.openxmlformats.org/officeDocument/2006/relationships/image" Target="../media/image199.wmf"/><Relationship Id="rId14" Type="http://schemas.openxmlformats.org/officeDocument/2006/relationships/oleObject" Target="../embeddings/oleObject178.bin"/></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203.emf"/><Relationship Id="rId13" Type="http://schemas.openxmlformats.org/officeDocument/2006/relationships/oleObject" Target="../embeddings/oleObject183.bin"/><Relationship Id="rId3" Type="http://schemas.openxmlformats.org/officeDocument/2006/relationships/oleObject" Target="../embeddings/oleObject179.bin"/><Relationship Id="rId7" Type="http://schemas.openxmlformats.org/officeDocument/2006/relationships/oleObject" Target="../embeddings/oleObject180.bin"/><Relationship Id="rId12" Type="http://schemas.openxmlformats.org/officeDocument/2006/relationships/image" Target="../media/image205.wmf"/><Relationship Id="rId2" Type="http://schemas.openxmlformats.org/officeDocument/2006/relationships/slideLayout" Target="../slideLayouts/slideLayout2.xml"/><Relationship Id="rId16" Type="http://schemas.openxmlformats.org/officeDocument/2006/relationships/image" Target="../media/image207.wmf"/><Relationship Id="rId1" Type="http://schemas.openxmlformats.org/officeDocument/2006/relationships/vmlDrawing" Target="../drawings/vmlDrawing37.vml"/><Relationship Id="rId6" Type="http://schemas.openxmlformats.org/officeDocument/2006/relationships/image" Target="../media/image208.jpeg"/><Relationship Id="rId11" Type="http://schemas.openxmlformats.org/officeDocument/2006/relationships/oleObject" Target="../embeddings/oleObject182.bin"/><Relationship Id="rId5" Type="http://schemas.openxmlformats.org/officeDocument/2006/relationships/image" Target="../media/image120.jpeg"/><Relationship Id="rId15" Type="http://schemas.openxmlformats.org/officeDocument/2006/relationships/oleObject" Target="../embeddings/oleObject184.bin"/><Relationship Id="rId10" Type="http://schemas.openxmlformats.org/officeDocument/2006/relationships/image" Target="../media/image204.wmf"/><Relationship Id="rId4" Type="http://schemas.openxmlformats.org/officeDocument/2006/relationships/image" Target="../media/image198.wmf"/><Relationship Id="rId9" Type="http://schemas.openxmlformats.org/officeDocument/2006/relationships/oleObject" Target="../embeddings/oleObject181.bin"/><Relationship Id="rId14" Type="http://schemas.openxmlformats.org/officeDocument/2006/relationships/image" Target="../media/image206.wmf"/></Relationships>
</file>

<file path=ppt/slides/_rels/slide81.xml.rels><?xml version="1.0" encoding="UTF-8" standalone="yes"?>
<Relationships xmlns="http://schemas.openxmlformats.org/package/2006/relationships"><Relationship Id="rId8" Type="http://schemas.openxmlformats.org/officeDocument/2006/relationships/image" Target="../media/image210.wmf"/><Relationship Id="rId13" Type="http://schemas.openxmlformats.org/officeDocument/2006/relationships/oleObject" Target="../embeddings/oleObject189.bin"/><Relationship Id="rId3" Type="http://schemas.openxmlformats.org/officeDocument/2006/relationships/image" Target="../media/image120.jpeg"/><Relationship Id="rId7" Type="http://schemas.openxmlformats.org/officeDocument/2006/relationships/oleObject" Target="../embeddings/oleObject186.bin"/><Relationship Id="rId12" Type="http://schemas.openxmlformats.org/officeDocument/2006/relationships/image" Target="../media/image212.wmf"/><Relationship Id="rId2" Type="http://schemas.openxmlformats.org/officeDocument/2006/relationships/slideLayout" Target="../slideLayouts/slideLayout2.xml"/><Relationship Id="rId16" Type="http://schemas.openxmlformats.org/officeDocument/2006/relationships/image" Target="../media/image214.wmf"/><Relationship Id="rId1" Type="http://schemas.openxmlformats.org/officeDocument/2006/relationships/vmlDrawing" Target="../drawings/vmlDrawing38.vml"/><Relationship Id="rId6" Type="http://schemas.openxmlformats.org/officeDocument/2006/relationships/image" Target="../media/image208.jpeg"/><Relationship Id="rId11" Type="http://schemas.openxmlformats.org/officeDocument/2006/relationships/oleObject" Target="../embeddings/oleObject188.bin"/><Relationship Id="rId5" Type="http://schemas.openxmlformats.org/officeDocument/2006/relationships/image" Target="../media/image209.wmf"/><Relationship Id="rId15" Type="http://schemas.openxmlformats.org/officeDocument/2006/relationships/oleObject" Target="../embeddings/oleObject190.bin"/><Relationship Id="rId10" Type="http://schemas.openxmlformats.org/officeDocument/2006/relationships/image" Target="../media/image211.wmf"/><Relationship Id="rId4" Type="http://schemas.openxmlformats.org/officeDocument/2006/relationships/oleObject" Target="../embeddings/oleObject185.bin"/><Relationship Id="rId9" Type="http://schemas.openxmlformats.org/officeDocument/2006/relationships/oleObject" Target="../embeddings/oleObject187.bin"/><Relationship Id="rId14" Type="http://schemas.openxmlformats.org/officeDocument/2006/relationships/image" Target="../media/image213.emf"/></Relationships>
</file>

<file path=ppt/slides/_rels/slide82.xml.rels><?xml version="1.0" encoding="UTF-8" standalone="yes"?>
<Relationships xmlns="http://schemas.openxmlformats.org/package/2006/relationships"><Relationship Id="rId8" Type="http://schemas.openxmlformats.org/officeDocument/2006/relationships/image" Target="../media/image216.wmf"/><Relationship Id="rId13" Type="http://schemas.openxmlformats.org/officeDocument/2006/relationships/oleObject" Target="../embeddings/oleObject195.bin"/><Relationship Id="rId3" Type="http://schemas.openxmlformats.org/officeDocument/2006/relationships/oleObject" Target="../embeddings/oleObject191.bin"/><Relationship Id="rId7" Type="http://schemas.openxmlformats.org/officeDocument/2006/relationships/oleObject" Target="../embeddings/oleObject192.bin"/><Relationship Id="rId12" Type="http://schemas.openxmlformats.org/officeDocument/2006/relationships/image" Target="../media/image211.wmf"/><Relationship Id="rId2" Type="http://schemas.openxmlformats.org/officeDocument/2006/relationships/slideLayout" Target="../slideLayouts/slideLayout2.xml"/><Relationship Id="rId16" Type="http://schemas.openxmlformats.org/officeDocument/2006/relationships/image" Target="../media/image219.wmf"/><Relationship Id="rId1" Type="http://schemas.openxmlformats.org/officeDocument/2006/relationships/vmlDrawing" Target="../drawings/vmlDrawing39.vml"/><Relationship Id="rId6" Type="http://schemas.openxmlformats.org/officeDocument/2006/relationships/image" Target="../media/image208.jpeg"/><Relationship Id="rId11" Type="http://schemas.openxmlformats.org/officeDocument/2006/relationships/oleObject" Target="../embeddings/oleObject194.bin"/><Relationship Id="rId5" Type="http://schemas.openxmlformats.org/officeDocument/2006/relationships/image" Target="../media/image120.jpeg"/><Relationship Id="rId15" Type="http://schemas.openxmlformats.org/officeDocument/2006/relationships/oleObject" Target="../embeddings/oleObject196.bin"/><Relationship Id="rId10" Type="http://schemas.openxmlformats.org/officeDocument/2006/relationships/image" Target="../media/image217.emf"/><Relationship Id="rId4" Type="http://schemas.openxmlformats.org/officeDocument/2006/relationships/image" Target="../media/image215.wmf"/><Relationship Id="rId9" Type="http://schemas.openxmlformats.org/officeDocument/2006/relationships/oleObject" Target="../embeddings/oleObject193.bin"/><Relationship Id="rId14" Type="http://schemas.openxmlformats.org/officeDocument/2006/relationships/image" Target="../media/image218.wmf"/></Relationships>
</file>

<file path=ppt/slides/_rels/slide83.xml.rels><?xml version="1.0" encoding="UTF-8" standalone="yes"?>
<Relationships xmlns="http://schemas.openxmlformats.org/package/2006/relationships"><Relationship Id="rId8" Type="http://schemas.openxmlformats.org/officeDocument/2006/relationships/image" Target="../media/image220.wmf"/><Relationship Id="rId13" Type="http://schemas.openxmlformats.org/officeDocument/2006/relationships/oleObject" Target="../embeddings/oleObject201.bin"/><Relationship Id="rId18" Type="http://schemas.openxmlformats.org/officeDocument/2006/relationships/image" Target="../media/image223.wmf"/><Relationship Id="rId3" Type="http://schemas.openxmlformats.org/officeDocument/2006/relationships/audio" Target="../media/audio1.wav"/><Relationship Id="rId21" Type="http://schemas.openxmlformats.org/officeDocument/2006/relationships/oleObject" Target="../embeddings/oleObject205.bin"/><Relationship Id="rId7" Type="http://schemas.openxmlformats.org/officeDocument/2006/relationships/oleObject" Target="../embeddings/oleObject198.bin"/><Relationship Id="rId12" Type="http://schemas.openxmlformats.org/officeDocument/2006/relationships/image" Target="../media/image209.wmf"/><Relationship Id="rId17" Type="http://schemas.openxmlformats.org/officeDocument/2006/relationships/oleObject" Target="../embeddings/oleObject203.bin"/><Relationship Id="rId2" Type="http://schemas.openxmlformats.org/officeDocument/2006/relationships/slideLayout" Target="../slideLayouts/slideLayout2.xml"/><Relationship Id="rId16" Type="http://schemas.openxmlformats.org/officeDocument/2006/relationships/image" Target="../media/image222.wmf"/><Relationship Id="rId20" Type="http://schemas.openxmlformats.org/officeDocument/2006/relationships/image" Target="../media/image224.wmf"/><Relationship Id="rId1" Type="http://schemas.openxmlformats.org/officeDocument/2006/relationships/vmlDrawing" Target="../drawings/vmlDrawing40.vml"/><Relationship Id="rId6" Type="http://schemas.openxmlformats.org/officeDocument/2006/relationships/image" Target="../media/image120.jpeg"/><Relationship Id="rId11" Type="http://schemas.openxmlformats.org/officeDocument/2006/relationships/oleObject" Target="../embeddings/oleObject200.bin"/><Relationship Id="rId24" Type="http://schemas.openxmlformats.org/officeDocument/2006/relationships/image" Target="../media/image226.wmf"/><Relationship Id="rId5" Type="http://schemas.openxmlformats.org/officeDocument/2006/relationships/image" Target="../media/image215.wmf"/><Relationship Id="rId15" Type="http://schemas.openxmlformats.org/officeDocument/2006/relationships/oleObject" Target="../embeddings/oleObject202.bin"/><Relationship Id="rId23" Type="http://schemas.openxmlformats.org/officeDocument/2006/relationships/oleObject" Target="../embeddings/oleObject206.bin"/><Relationship Id="rId10" Type="http://schemas.openxmlformats.org/officeDocument/2006/relationships/image" Target="../media/image198.wmf"/><Relationship Id="rId19" Type="http://schemas.openxmlformats.org/officeDocument/2006/relationships/oleObject" Target="../embeddings/oleObject204.bin"/><Relationship Id="rId4" Type="http://schemas.openxmlformats.org/officeDocument/2006/relationships/oleObject" Target="../embeddings/oleObject197.bin"/><Relationship Id="rId9" Type="http://schemas.openxmlformats.org/officeDocument/2006/relationships/oleObject" Target="../embeddings/oleObject199.bin"/><Relationship Id="rId14" Type="http://schemas.openxmlformats.org/officeDocument/2006/relationships/image" Target="../media/image221.wmf"/><Relationship Id="rId22" Type="http://schemas.openxmlformats.org/officeDocument/2006/relationships/image" Target="../media/image225.wmf"/></Relationships>
</file>

<file path=ppt/slides/_rels/slide84.xml.rels><?xml version="1.0" encoding="UTF-8" standalone="yes"?>
<Relationships xmlns="http://schemas.openxmlformats.org/package/2006/relationships"><Relationship Id="rId8" Type="http://schemas.openxmlformats.org/officeDocument/2006/relationships/image" Target="../media/image229.wmf"/><Relationship Id="rId3" Type="http://schemas.openxmlformats.org/officeDocument/2006/relationships/oleObject" Target="../embeddings/oleObject207.bin"/><Relationship Id="rId7" Type="http://schemas.openxmlformats.org/officeDocument/2006/relationships/oleObject" Target="../embeddings/oleObject209.bin"/><Relationship Id="rId2" Type="http://schemas.openxmlformats.org/officeDocument/2006/relationships/slideLayout" Target="../slideLayouts/slideLayout13.xml"/><Relationship Id="rId1" Type="http://schemas.openxmlformats.org/officeDocument/2006/relationships/vmlDrawing" Target="../drawings/vmlDrawing41.vml"/><Relationship Id="rId6" Type="http://schemas.openxmlformats.org/officeDocument/2006/relationships/image" Target="../media/image228.wmf"/><Relationship Id="rId5" Type="http://schemas.openxmlformats.org/officeDocument/2006/relationships/oleObject" Target="../embeddings/oleObject208.bin"/><Relationship Id="rId10" Type="http://schemas.openxmlformats.org/officeDocument/2006/relationships/image" Target="../media/image230.png"/><Relationship Id="rId4" Type="http://schemas.openxmlformats.org/officeDocument/2006/relationships/image" Target="../media/image227.wmf"/><Relationship Id="rId9" Type="http://schemas.openxmlformats.org/officeDocument/2006/relationships/image" Target="../media/image169.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vmlDrawing" Target="../drawings/vmlDrawing42.vml"/><Relationship Id="rId5" Type="http://schemas.openxmlformats.org/officeDocument/2006/relationships/image" Target="../media/image231.wmf"/><Relationship Id="rId4" Type="http://schemas.openxmlformats.org/officeDocument/2006/relationships/oleObject" Target="../embeddings/oleObject210.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11.bin"/><Relationship Id="rId7" Type="http://schemas.openxmlformats.org/officeDocument/2006/relationships/image" Target="../media/image235.png"/><Relationship Id="rId2" Type="http://schemas.openxmlformats.org/officeDocument/2006/relationships/slideLayout" Target="../slideLayouts/slideLayout4.xml"/><Relationship Id="rId1" Type="http://schemas.openxmlformats.org/officeDocument/2006/relationships/vmlDrawing" Target="../drawings/vmlDrawing43.vml"/><Relationship Id="rId6" Type="http://schemas.openxmlformats.org/officeDocument/2006/relationships/image" Target="../media/image234.wmf"/><Relationship Id="rId5" Type="http://schemas.openxmlformats.org/officeDocument/2006/relationships/oleObject" Target="../embeddings/oleObject212.bin"/><Relationship Id="rId4" Type="http://schemas.openxmlformats.org/officeDocument/2006/relationships/image" Target="../media/image233.w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8" Type="http://schemas.openxmlformats.org/officeDocument/2006/relationships/image" Target="../media/image238.wmf"/><Relationship Id="rId3" Type="http://schemas.openxmlformats.org/officeDocument/2006/relationships/oleObject" Target="../embeddings/oleObject213.bin"/><Relationship Id="rId7" Type="http://schemas.openxmlformats.org/officeDocument/2006/relationships/oleObject" Target="../embeddings/oleObject215.bin"/><Relationship Id="rId2" Type="http://schemas.openxmlformats.org/officeDocument/2006/relationships/slideLayout" Target="../slideLayouts/slideLayout12.xml"/><Relationship Id="rId1" Type="http://schemas.openxmlformats.org/officeDocument/2006/relationships/vmlDrawing" Target="../drawings/vmlDrawing44.vml"/><Relationship Id="rId6" Type="http://schemas.openxmlformats.org/officeDocument/2006/relationships/image" Target="../media/image237.wmf"/><Relationship Id="rId5" Type="http://schemas.openxmlformats.org/officeDocument/2006/relationships/oleObject" Target="../embeddings/oleObject214.bin"/><Relationship Id="rId4" Type="http://schemas.openxmlformats.org/officeDocument/2006/relationships/image" Target="../media/image236.wmf"/></Relationships>
</file>

<file path=ppt/slides/_rels/slide91.xml.rels><?xml version="1.0" encoding="UTF-8" standalone="yes"?>
<Relationships xmlns="http://schemas.openxmlformats.org/package/2006/relationships"><Relationship Id="rId8" Type="http://schemas.openxmlformats.org/officeDocument/2006/relationships/image" Target="../media/image241.wmf"/><Relationship Id="rId3" Type="http://schemas.openxmlformats.org/officeDocument/2006/relationships/oleObject" Target="../embeddings/oleObject216.bin"/><Relationship Id="rId7" Type="http://schemas.openxmlformats.org/officeDocument/2006/relationships/oleObject" Target="../embeddings/oleObject218.bin"/><Relationship Id="rId2" Type="http://schemas.openxmlformats.org/officeDocument/2006/relationships/slideLayout" Target="../slideLayouts/slideLayout7.xml"/><Relationship Id="rId1" Type="http://schemas.openxmlformats.org/officeDocument/2006/relationships/vmlDrawing" Target="../drawings/vmlDrawing45.vml"/><Relationship Id="rId6" Type="http://schemas.openxmlformats.org/officeDocument/2006/relationships/image" Target="../media/image240.wmf"/><Relationship Id="rId5" Type="http://schemas.openxmlformats.org/officeDocument/2006/relationships/oleObject" Target="../embeddings/oleObject217.bin"/><Relationship Id="rId4" Type="http://schemas.openxmlformats.org/officeDocument/2006/relationships/image" Target="../media/image239.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19.bin"/><Relationship Id="rId2" Type="http://schemas.openxmlformats.org/officeDocument/2006/relationships/slideLayout" Target="../slideLayouts/slideLayout12.xml"/><Relationship Id="rId1" Type="http://schemas.openxmlformats.org/officeDocument/2006/relationships/vmlDrawing" Target="../drawings/vmlDrawing46.vml"/><Relationship Id="rId6" Type="http://schemas.openxmlformats.org/officeDocument/2006/relationships/image" Target="../media/image243.wmf"/><Relationship Id="rId5" Type="http://schemas.openxmlformats.org/officeDocument/2006/relationships/oleObject" Target="../embeddings/oleObject220.bin"/><Relationship Id="rId4" Type="http://schemas.openxmlformats.org/officeDocument/2006/relationships/image" Target="../media/image242.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21.bin"/><Relationship Id="rId2" Type="http://schemas.openxmlformats.org/officeDocument/2006/relationships/slideLayout" Target="../slideLayouts/slideLayout4.xml"/><Relationship Id="rId1" Type="http://schemas.openxmlformats.org/officeDocument/2006/relationships/vmlDrawing" Target="../drawings/vmlDrawing47.vml"/><Relationship Id="rId5" Type="http://schemas.openxmlformats.org/officeDocument/2006/relationships/image" Target="../media/image245.png"/><Relationship Id="rId4" Type="http://schemas.openxmlformats.org/officeDocument/2006/relationships/image" Target="../media/image244.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22.bin"/><Relationship Id="rId2" Type="http://schemas.openxmlformats.org/officeDocument/2006/relationships/slideLayout" Target="../slideLayouts/slideLayout7.xml"/><Relationship Id="rId1" Type="http://schemas.openxmlformats.org/officeDocument/2006/relationships/vmlDrawing" Target="../drawings/vmlDrawing48.vml"/><Relationship Id="rId5" Type="http://schemas.openxmlformats.org/officeDocument/2006/relationships/oleObject" Target="../embeddings/oleObject223.bin"/><Relationship Id="rId4" Type="http://schemas.openxmlformats.org/officeDocument/2006/relationships/image" Target="../media/image246.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image" Target="../media/image247.wmf"/><Relationship Id="rId5" Type="http://schemas.openxmlformats.org/officeDocument/2006/relationships/oleObject" Target="../embeddings/oleObject225.bin"/><Relationship Id="rId4" Type="http://schemas.openxmlformats.org/officeDocument/2006/relationships/image" Target="../media/image102.wmf"/></Relationships>
</file>

<file path=ppt/slides/_rels/slide99.xml.rels><?xml version="1.0" encoding="UTF-8" standalone="yes"?>
<Relationships xmlns="http://schemas.openxmlformats.org/package/2006/relationships"><Relationship Id="rId8" Type="http://schemas.openxmlformats.org/officeDocument/2006/relationships/image" Target="../media/image250.wmf"/><Relationship Id="rId3" Type="http://schemas.openxmlformats.org/officeDocument/2006/relationships/oleObject" Target="../embeddings/oleObject226.bin"/><Relationship Id="rId7" Type="http://schemas.openxmlformats.org/officeDocument/2006/relationships/oleObject" Target="../embeddings/oleObject228.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249.wmf"/><Relationship Id="rId11" Type="http://schemas.openxmlformats.org/officeDocument/2006/relationships/oleObject" Target="../embeddings/oleObject230.bin"/><Relationship Id="rId5" Type="http://schemas.openxmlformats.org/officeDocument/2006/relationships/oleObject" Target="../embeddings/oleObject227.bin"/><Relationship Id="rId10" Type="http://schemas.openxmlformats.org/officeDocument/2006/relationships/image" Target="../media/image251.wmf"/><Relationship Id="rId4" Type="http://schemas.openxmlformats.org/officeDocument/2006/relationships/image" Target="../media/image248.wmf"/><Relationship Id="rId9" Type="http://schemas.openxmlformats.org/officeDocument/2006/relationships/oleObject" Target="../embeddings/oleObject22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9" descr="bei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215468"/>
            <a:ext cx="3523376" cy="2642532"/>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0" y="1017279"/>
            <a:ext cx="12192000" cy="2923877"/>
          </a:xfrm>
          <a:prstGeom prst="rect">
            <a:avLst/>
          </a:prstGeom>
          <a:noFill/>
        </p:spPr>
        <p:txBody>
          <a:bodyPr wrap="square" rtlCol="0">
            <a:spAutoFit/>
          </a:bodyPr>
          <a:lstStyle/>
          <a:p>
            <a:pPr algn="ctr"/>
            <a:r>
              <a:rPr lang="zh-CN" altLang="en-US" sz="4000" dirty="0">
                <a:solidFill>
                  <a:srgbClr val="EFD700"/>
                </a:solidFill>
                <a:latin typeface="黑体" panose="02010609060101010101" pitchFamily="49" charset="-122"/>
                <a:ea typeface="黑体" panose="02010609060101010101" pitchFamily="49" charset="-122"/>
              </a:rPr>
              <a:t>人工智能技术</a:t>
            </a:r>
            <a:endParaRPr lang="en-US" altLang="zh-CN" sz="4000" dirty="0">
              <a:solidFill>
                <a:srgbClr val="EFD700"/>
              </a:solidFill>
              <a:latin typeface="黑体" panose="02010609060101010101" pitchFamily="49" charset="-122"/>
              <a:ea typeface="黑体" panose="02010609060101010101" pitchFamily="49" charset="-122"/>
            </a:endParaRPr>
          </a:p>
          <a:p>
            <a:pPr algn="ctr"/>
            <a:r>
              <a:rPr lang="en-US" altLang="zh-CN" sz="3200" dirty="0">
                <a:solidFill>
                  <a:srgbClr val="EFD700"/>
                </a:solidFill>
                <a:latin typeface="Times New Roman" panose="02020603050405020304" pitchFamily="18" charset="0"/>
                <a:ea typeface="黑体" panose="02010609060101010101" pitchFamily="49" charset="-122"/>
                <a:cs typeface="Times New Roman" panose="02020603050405020304" pitchFamily="18" charset="0"/>
              </a:rPr>
              <a:t>Artificial Intelligence</a:t>
            </a:r>
          </a:p>
          <a:p>
            <a:pPr algn="ctr"/>
            <a:endParaRPr lang="en-US" altLang="zh-CN" sz="3200" dirty="0">
              <a:solidFill>
                <a:srgbClr val="EFD7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2400" dirty="0">
                <a:solidFill>
                  <a:srgbClr val="EFD700"/>
                </a:solidFill>
                <a:latin typeface="黑体" panose="02010609060101010101" pitchFamily="49" charset="-122"/>
                <a:ea typeface="黑体" panose="02010609060101010101" pitchFamily="49" charset="-122"/>
              </a:rPr>
              <a:t>——</a:t>
            </a:r>
            <a:r>
              <a:rPr lang="zh-CN" altLang="en-US" sz="2400" dirty="0">
                <a:solidFill>
                  <a:srgbClr val="EFD700"/>
                </a:solidFill>
                <a:latin typeface="黑体" panose="02010609060101010101" pitchFamily="49" charset="-122"/>
                <a:ea typeface="黑体" panose="02010609060101010101" pitchFamily="49" charset="-122"/>
              </a:rPr>
              <a:t>人工智能</a:t>
            </a:r>
            <a:r>
              <a:rPr lang="en-US" altLang="zh-CN" sz="2400" dirty="0">
                <a:solidFill>
                  <a:srgbClr val="EFD700"/>
                </a:solidFill>
                <a:latin typeface="黑体" panose="02010609060101010101" pitchFamily="49" charset="-122"/>
                <a:ea typeface="黑体" panose="02010609060101010101" pitchFamily="49" charset="-122"/>
              </a:rPr>
              <a:t>:</a:t>
            </a:r>
            <a:r>
              <a:rPr lang="zh-CN" altLang="en-US" sz="2400" dirty="0">
                <a:solidFill>
                  <a:srgbClr val="EFD700"/>
                </a:solidFill>
                <a:latin typeface="黑体" panose="02010609060101010101" pitchFamily="49" charset="-122"/>
                <a:ea typeface="黑体" panose="02010609060101010101" pitchFamily="49" charset="-122"/>
              </a:rPr>
              <a:t>经典智能</a:t>
            </a:r>
            <a:r>
              <a:rPr lang="en-US" altLang="zh-CN" sz="2400" dirty="0">
                <a:solidFill>
                  <a:srgbClr val="EFD700"/>
                </a:solidFill>
                <a:latin typeface="黑体" panose="02010609060101010101" pitchFamily="49" charset="-122"/>
                <a:ea typeface="黑体" panose="02010609060101010101" pitchFamily="49" charset="-122"/>
              </a:rPr>
              <a:t>+</a:t>
            </a:r>
            <a:r>
              <a:rPr lang="zh-CN" altLang="en-US" sz="2400" dirty="0">
                <a:solidFill>
                  <a:srgbClr val="EFD700"/>
                </a:solidFill>
                <a:latin typeface="黑体" panose="02010609060101010101" pitchFamily="49" charset="-122"/>
                <a:ea typeface="黑体" panose="02010609060101010101" pitchFamily="49" charset="-122"/>
              </a:rPr>
              <a:t>智能计算</a:t>
            </a:r>
            <a:r>
              <a:rPr lang="en-US" altLang="zh-CN" sz="2400" dirty="0">
                <a:solidFill>
                  <a:srgbClr val="EFD700"/>
                </a:solidFill>
                <a:latin typeface="黑体" panose="02010609060101010101" pitchFamily="49" charset="-122"/>
                <a:ea typeface="黑体" panose="02010609060101010101" pitchFamily="49" charset="-122"/>
              </a:rPr>
              <a:t>+</a:t>
            </a:r>
            <a:r>
              <a:rPr lang="zh-CN" altLang="en-US" sz="2400" dirty="0">
                <a:solidFill>
                  <a:srgbClr val="EFD700"/>
                </a:solidFill>
                <a:latin typeface="黑体" panose="02010609060101010101" pitchFamily="49" charset="-122"/>
                <a:ea typeface="黑体" panose="02010609060101010101" pitchFamily="49" charset="-122"/>
              </a:rPr>
              <a:t>机器学习</a:t>
            </a:r>
            <a:endParaRPr lang="en-US" altLang="zh-CN" sz="2400" dirty="0">
              <a:solidFill>
                <a:srgbClr val="EFD700"/>
              </a:solidFill>
              <a:latin typeface="黑体" panose="02010609060101010101" pitchFamily="49" charset="-122"/>
              <a:ea typeface="黑体" panose="02010609060101010101" pitchFamily="49" charset="-122"/>
            </a:endParaRPr>
          </a:p>
          <a:p>
            <a:pPr algn="ctr"/>
            <a:r>
              <a:rPr lang="en-US" altLang="zh-CN" sz="2000" dirty="0">
                <a:solidFill>
                  <a:srgbClr val="EFD700"/>
                </a:solidFill>
                <a:latin typeface="Times New Roman" panose="02020603050405020304" pitchFamily="18" charset="0"/>
                <a:ea typeface="黑体" panose="02010609060101010101" pitchFamily="49" charset="-122"/>
                <a:cs typeface="Times New Roman" panose="02020603050405020304" pitchFamily="18" charset="0"/>
              </a:rPr>
              <a:t>                                            AI: Classical Intelligence + Computing Intelligence + Machine Learning</a:t>
            </a:r>
            <a:br>
              <a:rPr lang="en-US" altLang="zh-CN" sz="3200" dirty="0">
                <a:solidFill>
                  <a:srgbClr val="EFD700"/>
                </a:solidFill>
                <a:latin typeface="黑体" panose="02010609060101010101" pitchFamily="49" charset="-122"/>
                <a:ea typeface="黑体" panose="02010609060101010101" pitchFamily="49" charset="-122"/>
              </a:rPr>
            </a:br>
            <a:endParaRPr lang="zh-CN" altLang="en-US" sz="3200" dirty="0">
              <a:solidFill>
                <a:srgbClr val="EFD700"/>
              </a:solidFill>
              <a:latin typeface="黑体" panose="02010609060101010101" pitchFamily="49" charset="-122"/>
              <a:ea typeface="黑体" panose="02010609060101010101" pitchFamily="49" charset="-122"/>
            </a:endParaRPr>
          </a:p>
        </p:txBody>
      </p:sp>
      <p:sp>
        <p:nvSpPr>
          <p:cNvPr id="5" name="文本框 8">
            <a:extLst>
              <a:ext uri="{FF2B5EF4-FFF2-40B4-BE49-F238E27FC236}">
                <a16:creationId xmlns:a16="http://schemas.microsoft.com/office/drawing/2014/main" id="{255C0AEF-EEF2-4D8D-857F-CAEB9C800BB4}"/>
              </a:ext>
            </a:extLst>
          </p:cNvPr>
          <p:cNvSpPr txBox="1"/>
          <p:nvPr/>
        </p:nvSpPr>
        <p:spPr>
          <a:xfrm>
            <a:off x="3848390" y="4986358"/>
            <a:ext cx="4495219" cy="110075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200000"/>
              </a:lnSpc>
            </a:pPr>
            <a:r>
              <a:rPr lang="zh-CN" altLang="en-US" b="1" dirty="0">
                <a:latin typeface="仿宋" panose="02010609060101010101" pitchFamily="49" charset="-122"/>
                <a:ea typeface="仿宋" panose="02010609060101010101" pitchFamily="49" charset="-122"/>
              </a:rPr>
              <a:t>王鸿鹏、王润花、韩明静、许丽</a:t>
            </a:r>
            <a:endParaRPr lang="en-US" altLang="zh-CN" sz="1600" dirty="0">
              <a:latin typeface="仿宋" panose="02010609060101010101" pitchFamily="49" charset="-122"/>
              <a:ea typeface="仿宋" panose="02010609060101010101" pitchFamily="49" charset="-122"/>
            </a:endParaRPr>
          </a:p>
          <a:p>
            <a:pPr algn="ctr">
              <a:lnSpc>
                <a:spcPct val="200000"/>
              </a:lnSpc>
            </a:pPr>
            <a:r>
              <a:rPr lang="zh-CN" altLang="en-US" dirty="0">
                <a:latin typeface="仿宋" panose="02010609060101010101" pitchFamily="49" charset="-122"/>
                <a:ea typeface="仿宋" panose="02010609060101010101" pitchFamily="49" charset="-122"/>
              </a:rPr>
              <a:t>南开大学人工智能学院</a:t>
            </a:r>
            <a:endParaRPr lang="en-US" altLang="zh-CN"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281131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10</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研究历史</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grpSp>
        <p:nvGrpSpPr>
          <p:cNvPr id="9" name="Group 6"/>
          <p:cNvGrpSpPr>
            <a:grpSpLocks/>
          </p:cNvGrpSpPr>
          <p:nvPr/>
        </p:nvGrpSpPr>
        <p:grpSpPr bwMode="auto">
          <a:xfrm>
            <a:off x="7823069" y="1098479"/>
            <a:ext cx="2533650" cy="2668588"/>
            <a:chOff x="3720" y="768"/>
            <a:chExt cx="1596" cy="1681"/>
          </a:xfrm>
        </p:grpSpPr>
        <p:sp>
          <p:nvSpPr>
            <p:cNvPr id="13" name="Rectangle 7"/>
            <p:cNvSpPr>
              <a:spLocks noChangeArrowheads="1"/>
            </p:cNvSpPr>
            <p:nvPr/>
          </p:nvSpPr>
          <p:spPr bwMode="auto">
            <a:xfrm>
              <a:off x="3720" y="2197"/>
              <a:ext cx="15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5"/>
                </a:buBlip>
                <a:defRPr sz="28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6"/>
                </a:buBlip>
                <a:defRPr sz="24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7"/>
                </a:buBlip>
                <a:defRPr sz="2000">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20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9pPr>
            </a:lstStyle>
            <a:p>
              <a:pPr algn="ctr" fontAlgn="base">
                <a:spcBef>
                  <a:spcPct val="0"/>
                </a:spcBef>
                <a:spcAft>
                  <a:spcPct val="0"/>
                </a:spcAft>
                <a:buFontTx/>
                <a:buNone/>
              </a:pPr>
              <a:r>
                <a:rPr lang="zh-CN" altLang="en-US" sz="2000">
                  <a:solidFill>
                    <a:srgbClr val="000000"/>
                  </a:solidFill>
                  <a:latin typeface="Times New Roman" panose="02020603050405020304" pitchFamily="18" charset="0"/>
                  <a:ea typeface="楷体_GB2312"/>
                  <a:cs typeface="楷体_GB2312"/>
                </a:rPr>
                <a:t>麦克洛奇</a:t>
              </a:r>
              <a:r>
                <a:rPr lang="en-US" altLang="zh-CN" sz="2000">
                  <a:solidFill>
                    <a:srgbClr val="000000"/>
                  </a:solidFill>
                  <a:latin typeface="Times New Roman" panose="02020603050405020304" pitchFamily="18" charset="0"/>
                  <a:ea typeface="楷体_GB2312"/>
                  <a:cs typeface="楷体_GB2312"/>
                </a:rPr>
                <a:t>(McCulloch)</a:t>
              </a:r>
              <a:endParaRPr lang="zh-CN" altLang="en-US" sz="2000">
                <a:solidFill>
                  <a:srgbClr val="000000"/>
                </a:solidFill>
                <a:latin typeface="Times New Roman" panose="02020603050405020304" pitchFamily="18" charset="0"/>
                <a:ea typeface="楷体_GB2312"/>
                <a:cs typeface="楷体_GB2312"/>
              </a:endParaRPr>
            </a:p>
          </p:txBody>
        </p:sp>
        <p:pic>
          <p:nvPicPr>
            <p:cNvPr id="14" name="Picture 8" descr="Warren Sturgis McCulloch"/>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5" y="768"/>
              <a:ext cx="1095"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9"/>
          <p:cNvGrpSpPr>
            <a:grpSpLocks/>
          </p:cNvGrpSpPr>
          <p:nvPr/>
        </p:nvGrpSpPr>
        <p:grpSpPr bwMode="auto">
          <a:xfrm>
            <a:off x="8294556" y="3819454"/>
            <a:ext cx="1704975" cy="2822575"/>
            <a:chOff x="4032" y="2112"/>
            <a:chExt cx="1074" cy="1778"/>
          </a:xfrm>
        </p:grpSpPr>
        <p:pic>
          <p:nvPicPr>
            <p:cNvPr id="17" name="Picture 10" descr="Image Detai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2" y="2112"/>
              <a:ext cx="1074" cy="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1"/>
            <p:cNvSpPr>
              <a:spLocks noChangeArrowheads="1"/>
            </p:cNvSpPr>
            <p:nvPr/>
          </p:nvSpPr>
          <p:spPr bwMode="auto">
            <a:xfrm>
              <a:off x="4194" y="3638"/>
              <a:ext cx="8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5"/>
                </a:buBlip>
                <a:defRPr sz="28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6"/>
                </a:buBlip>
                <a:defRPr sz="24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7"/>
                </a:buBlip>
                <a:defRPr sz="2000">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20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9pPr>
            </a:lstStyle>
            <a:p>
              <a:pPr algn="ctr" fontAlgn="base">
                <a:spcBef>
                  <a:spcPct val="0"/>
                </a:spcBef>
                <a:spcAft>
                  <a:spcPct val="0"/>
                </a:spcAft>
                <a:buFontTx/>
                <a:buNone/>
              </a:pPr>
              <a:r>
                <a:rPr lang="zh-CN" altLang="en-US" sz="2000">
                  <a:solidFill>
                    <a:srgbClr val="000000"/>
                  </a:solidFill>
                  <a:latin typeface="Times New Roman" panose="02020603050405020304" pitchFamily="18" charset="0"/>
                  <a:ea typeface="楷体_GB2312"/>
                  <a:cs typeface="楷体_GB2312"/>
                </a:rPr>
                <a:t>皮茨 </a:t>
              </a:r>
              <a:r>
                <a:rPr lang="en-US" altLang="zh-CN" sz="2000">
                  <a:solidFill>
                    <a:srgbClr val="000000"/>
                  </a:solidFill>
                  <a:latin typeface="Times New Roman" panose="02020603050405020304" pitchFamily="18" charset="0"/>
                  <a:ea typeface="楷体_GB2312"/>
                  <a:cs typeface="楷体_GB2312"/>
                </a:rPr>
                <a:t>(Pitts)</a:t>
              </a:r>
              <a:endParaRPr lang="zh-CN" altLang="en-US" sz="2000">
                <a:solidFill>
                  <a:srgbClr val="000000"/>
                </a:solidFill>
                <a:latin typeface="Times New Roman" panose="02020603050405020304" pitchFamily="18" charset="0"/>
                <a:ea typeface="楷体_GB2312"/>
                <a:cs typeface="楷体_GB2312"/>
              </a:endParaRPr>
            </a:p>
          </p:txBody>
        </p:sp>
      </p:grpSp>
      <p:sp>
        <p:nvSpPr>
          <p:cNvPr id="2" name="矩形 1"/>
          <p:cNvSpPr/>
          <p:nvPr/>
        </p:nvSpPr>
        <p:spPr>
          <a:xfrm>
            <a:off x="1142400" y="1516078"/>
            <a:ext cx="6096000" cy="3582840"/>
          </a:xfrm>
          <a:prstGeom prst="rect">
            <a:avLst/>
          </a:prstGeom>
        </p:spPr>
        <p:txBody>
          <a:bodyPr>
            <a:spAutoFit/>
          </a:bodyPr>
          <a:lstStyle/>
          <a:p>
            <a:pPr lvl="0">
              <a:lnSpc>
                <a:spcPct val="150000"/>
              </a:lnSpc>
              <a:spcAft>
                <a:spcPts val="600"/>
              </a:spcAft>
              <a:buBlip>
                <a:blip r:embed="rId10"/>
              </a:buBlip>
            </a:pPr>
            <a:r>
              <a:rPr lang="en-US" altLang="zh-CN" dirty="0">
                <a:solidFill>
                  <a:srgbClr val="711351"/>
                </a:solidFill>
                <a:latin typeface="微软雅黑" panose="020B0503020204020204" pitchFamily="34" charset="-122"/>
                <a:ea typeface="微软雅黑" panose="020B0503020204020204" pitchFamily="34" charset="-122"/>
                <a:cs typeface="ＭＳ Ｐゴシック"/>
              </a:rPr>
              <a:t>McCulloch &amp; Pitts (1943) </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被公认为第一个人工神经网络的设计者 </a:t>
            </a:r>
            <a:r>
              <a:rPr lang="en-US" altLang="zh-CN" dirty="0">
                <a:solidFill>
                  <a:srgbClr val="711351"/>
                </a:solidFill>
                <a:latin typeface="微软雅黑" panose="020B0503020204020204" pitchFamily="34" charset="-122"/>
                <a:ea typeface="微软雅黑" panose="020B0503020204020204" pitchFamily="34" charset="-122"/>
                <a:cs typeface="ＭＳ Ｐゴシック"/>
              </a:rPr>
              <a:t>(MP model)</a:t>
            </a:r>
          </a:p>
          <a:p>
            <a:pPr lvl="0">
              <a:lnSpc>
                <a:spcPct val="150000"/>
              </a:lnSpc>
              <a:spcAft>
                <a:spcPts val="600"/>
              </a:spcAft>
            </a:pPr>
            <a:r>
              <a:rPr lang="en-US" altLang="zh-CN" sz="1600" dirty="0">
                <a:solidFill>
                  <a:srgbClr val="711351"/>
                </a:solidFill>
                <a:latin typeface="微软雅黑" panose="020B0503020204020204" pitchFamily="34" charset="-122"/>
                <a:ea typeface="微软雅黑" panose="020B0503020204020204" pitchFamily="34" charset="-122"/>
                <a:cs typeface="ＭＳ Ｐゴシック"/>
              </a:rPr>
              <a:t>      </a:t>
            </a:r>
            <a:r>
              <a:rPr lang="zh-CN" altLang="en-US" sz="1600" dirty="0">
                <a:solidFill>
                  <a:srgbClr val="711351"/>
                </a:solidFill>
                <a:latin typeface="微软雅黑" panose="020B0503020204020204" pitchFamily="34" charset="-122"/>
                <a:ea typeface="微软雅黑" panose="020B0503020204020204" pitchFamily="34" charset="-122"/>
                <a:cs typeface="ＭＳ Ｐゴシック"/>
              </a:rPr>
              <a:t>他们使用阈值以及用多个简单单元结合在一起以提高计算能力的思想到今天仍被广泛使用</a:t>
            </a:r>
          </a:p>
          <a:p>
            <a:pPr lvl="0">
              <a:lnSpc>
                <a:spcPct val="150000"/>
              </a:lnSpc>
              <a:spcAft>
                <a:spcPts val="600"/>
              </a:spcAft>
              <a:buBlip>
                <a:blip r:embed="rId10"/>
              </a:buBlip>
            </a:pPr>
            <a:r>
              <a:rPr lang="zh-CN" altLang="en-US" dirty="0">
                <a:solidFill>
                  <a:srgbClr val="711351"/>
                </a:solidFill>
                <a:latin typeface="微软雅黑" panose="020B0503020204020204" pitchFamily="34" charset="-122"/>
                <a:ea typeface="微软雅黑" panose="020B0503020204020204" pitchFamily="34" charset="-122"/>
                <a:cs typeface="ＭＳ Ｐゴシック"/>
              </a:rPr>
              <a:t> 试图通过用计算模型模拟生物神经系统的方法来理解生物神经系统的工作模式</a:t>
            </a:r>
          </a:p>
          <a:p>
            <a:pPr lvl="0">
              <a:lnSpc>
                <a:spcPct val="150000"/>
              </a:lnSpc>
              <a:spcAft>
                <a:spcPts val="600"/>
              </a:spcAft>
              <a:buBlip>
                <a:blip r:embed="rId10"/>
              </a:buBlip>
            </a:pPr>
            <a:r>
              <a:rPr lang="zh-CN" altLang="en-US" dirty="0">
                <a:solidFill>
                  <a:srgbClr val="711351"/>
                </a:solidFill>
                <a:latin typeface="微软雅黑" panose="020B0503020204020204" pitchFamily="34" charset="-122"/>
                <a:ea typeface="微软雅黑" panose="020B0503020204020204" pitchFamily="34" charset="-122"/>
                <a:cs typeface="ＭＳ Ｐゴシック"/>
              </a:rPr>
              <a:t>高度的并行性使得其计算效率非常高</a:t>
            </a:r>
          </a:p>
          <a:p>
            <a:pPr lvl="0">
              <a:lnSpc>
                <a:spcPct val="150000"/>
              </a:lnSpc>
              <a:spcAft>
                <a:spcPts val="600"/>
              </a:spcAft>
              <a:buBlip>
                <a:blip r:embed="rId10"/>
              </a:buBlip>
            </a:pPr>
            <a:r>
              <a:rPr lang="zh-CN" altLang="en-US" dirty="0">
                <a:solidFill>
                  <a:srgbClr val="711351"/>
                </a:solidFill>
                <a:latin typeface="微软雅黑" panose="020B0503020204020204" pitchFamily="34" charset="-122"/>
                <a:ea typeface="微软雅黑" panose="020B0503020204020204" pitchFamily="34" charset="-122"/>
                <a:cs typeface="ＭＳ Ｐゴシック"/>
              </a:rPr>
              <a:t> 有助于理解神经表示的“分布式”特征</a:t>
            </a:r>
          </a:p>
        </p:txBody>
      </p:sp>
    </p:spTree>
    <p:extLst>
      <p:ext uri="{BB962C8B-B14F-4D97-AF65-F5344CB8AC3E}">
        <p14:creationId xmlns:p14="http://schemas.microsoft.com/office/powerpoint/2010/main" val="34762787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灯片编号占位符 1">
            <a:extLst>
              <a:ext uri="{FF2B5EF4-FFF2-40B4-BE49-F238E27FC236}">
                <a16:creationId xmlns:a16="http://schemas.microsoft.com/office/drawing/2014/main" id="{E2B3470A-172F-4E10-964F-CB5A320C98F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9F5D2C8B-E2B4-40D8-B08C-E030B863F46E}" type="slidenum">
              <a:rPr lang="ja-JP" altLang="en-US" sz="1800">
                <a:solidFill>
                  <a:srgbClr val="A50021"/>
                </a:solidFill>
                <a:ea typeface="ＭＳ Ｐゴシック" panose="020B0600070205080204" pitchFamily="34" charset="-128"/>
              </a:rPr>
              <a:pPr eaLnBrk="1" hangingPunct="1"/>
              <a:t>100</a:t>
            </a:fld>
            <a:endParaRPr lang="en-US" altLang="ja-JP" sz="1800">
              <a:solidFill>
                <a:srgbClr val="A50021"/>
              </a:solidFill>
              <a:ea typeface="ＭＳ Ｐゴシック" panose="020B0600070205080204" pitchFamily="34" charset="-128"/>
            </a:endParaRPr>
          </a:p>
        </p:txBody>
      </p:sp>
      <p:sp>
        <p:nvSpPr>
          <p:cNvPr id="61447" name="Rectangle 3">
            <a:extLst>
              <a:ext uri="{FF2B5EF4-FFF2-40B4-BE49-F238E27FC236}">
                <a16:creationId xmlns:a16="http://schemas.microsoft.com/office/drawing/2014/main" id="{C8A47197-1695-4A60-A2E0-F1EFCC0FA3A4}"/>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800" b="1" dirty="0">
                <a:latin typeface="Times New Roman" panose="02020603050405020304" pitchFamily="18" charset="0"/>
              </a:rPr>
              <a:t>  2. </a:t>
            </a:r>
            <a:r>
              <a:rPr lang="en-US" altLang="zh-CN" sz="2600" b="1" dirty="0">
                <a:latin typeface="Times New Roman" panose="02020603050405020304" pitchFamily="18" charset="0"/>
              </a:rPr>
              <a:t>JSP</a:t>
            </a:r>
            <a:r>
              <a:rPr lang="zh-CN" altLang="en-US" sz="2600" b="1" dirty="0">
                <a:latin typeface="Times New Roman" panose="02020603050405020304" pitchFamily="18" charset="0"/>
              </a:rPr>
              <a:t>计算能量函数</a:t>
            </a:r>
            <a:r>
              <a:rPr lang="zh-CN" altLang="en-US" sz="2800" b="1" dirty="0">
                <a:latin typeface="Times New Roman" panose="02020603050405020304" pitchFamily="18" charset="0"/>
              </a:rPr>
              <a:t> </a:t>
            </a: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zh-CN" altLang="en-US" sz="1900" b="1" dirty="0">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r>
              <a:rPr lang="zh-CN" altLang="en-US" sz="1900" b="1" dirty="0">
                <a:latin typeface="Times New Roman" panose="02020603050405020304" pitchFamily="18" charset="0"/>
              </a:rPr>
              <a:t>                </a:t>
            </a:r>
            <a:r>
              <a:rPr lang="en-US" altLang="zh-CN" sz="1900" b="1" dirty="0">
                <a:latin typeface="Times New Roman" panose="02020603050405020304" pitchFamily="18" charset="0"/>
              </a:rPr>
              <a:t>: </a:t>
            </a:r>
            <a:r>
              <a:rPr lang="zh-CN" altLang="en-US" sz="1900" b="1" dirty="0">
                <a:latin typeface="Times New Roman" panose="02020603050405020304" pitchFamily="18" charset="0"/>
              </a:rPr>
              <a:t>与矩阵中          位置相对应的神经元的输出状态。 </a:t>
            </a:r>
          </a:p>
        </p:txBody>
      </p:sp>
      <p:graphicFrame>
        <p:nvGraphicFramePr>
          <p:cNvPr id="371716" name="Object 4">
            <a:extLst>
              <a:ext uri="{FF2B5EF4-FFF2-40B4-BE49-F238E27FC236}">
                <a16:creationId xmlns:a16="http://schemas.microsoft.com/office/drawing/2014/main" id="{28C4E701-3509-4A65-87AA-858C22621B83}"/>
              </a:ext>
            </a:extLst>
          </p:cNvPr>
          <p:cNvGraphicFramePr>
            <a:graphicFrameLocks noChangeAspect="1"/>
          </p:cNvGraphicFramePr>
          <p:nvPr/>
        </p:nvGraphicFramePr>
        <p:xfrm>
          <a:off x="2133600" y="1689100"/>
          <a:ext cx="7780338" cy="3479800"/>
        </p:xfrm>
        <a:graphic>
          <a:graphicData uri="http://schemas.openxmlformats.org/presentationml/2006/ole">
            <mc:AlternateContent xmlns:mc="http://schemas.openxmlformats.org/markup-compatibility/2006">
              <mc:Choice xmlns:v="urn:schemas-microsoft-com:vml" Requires="v">
                <p:oleObj spid="_x0000_s52289" name="Equation" r:id="rId3" imgW="4508280" imgH="2019240" progId="Equation.DSMT4">
                  <p:embed/>
                </p:oleObj>
              </mc:Choice>
              <mc:Fallback>
                <p:oleObj name="Equation" r:id="rId3" imgW="4508280" imgH="2019240" progId="Equation.DSMT4">
                  <p:embed/>
                  <p:pic>
                    <p:nvPicPr>
                      <p:cNvPr id="371716" name="Object 4">
                        <a:extLst>
                          <a:ext uri="{FF2B5EF4-FFF2-40B4-BE49-F238E27FC236}">
                            <a16:creationId xmlns:a16="http://schemas.microsoft.com/office/drawing/2014/main" id="{28C4E701-3509-4A65-87AA-858C22621B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89100"/>
                        <a:ext cx="7780338" cy="347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448" name="Group 102">
            <a:extLst>
              <a:ext uri="{FF2B5EF4-FFF2-40B4-BE49-F238E27FC236}">
                <a16:creationId xmlns:a16="http://schemas.microsoft.com/office/drawing/2014/main" id="{CBFF7DEC-9E37-4460-A620-E21401D2E730}"/>
              </a:ext>
            </a:extLst>
          </p:cNvPr>
          <p:cNvGrpSpPr>
            <a:grpSpLocks/>
          </p:cNvGrpSpPr>
          <p:nvPr/>
        </p:nvGrpSpPr>
        <p:grpSpPr bwMode="auto">
          <a:xfrm>
            <a:off x="2362200" y="5486400"/>
            <a:ext cx="2209800" cy="488950"/>
            <a:chOff x="528" y="3456"/>
            <a:chExt cx="1392" cy="308"/>
          </a:xfrm>
        </p:grpSpPr>
        <p:graphicFrame>
          <p:nvGraphicFramePr>
            <p:cNvPr id="61443" name="Object 5">
              <a:extLst>
                <a:ext uri="{FF2B5EF4-FFF2-40B4-BE49-F238E27FC236}">
                  <a16:creationId xmlns:a16="http://schemas.microsoft.com/office/drawing/2014/main" id="{48A8CE73-3ECD-4AB1-8B9B-37F8492364EF}"/>
                </a:ext>
              </a:extLst>
            </p:cNvPr>
            <p:cNvGraphicFramePr>
              <a:graphicFrameLocks noChangeAspect="1"/>
            </p:cNvGraphicFramePr>
            <p:nvPr/>
          </p:nvGraphicFramePr>
          <p:xfrm>
            <a:off x="528" y="3456"/>
            <a:ext cx="240" cy="288"/>
          </p:xfrm>
          <a:graphic>
            <a:graphicData uri="http://schemas.openxmlformats.org/presentationml/2006/ole">
              <mc:AlternateContent xmlns:mc="http://schemas.openxmlformats.org/markup-compatibility/2006">
                <mc:Choice xmlns:v="urn:schemas-microsoft-com:vml" Requires="v">
                  <p:oleObj spid="_x0000_s52290" name="公式" r:id="rId5" imgW="190500" imgH="228600" progId="Equation.3">
                    <p:embed/>
                  </p:oleObj>
                </mc:Choice>
                <mc:Fallback>
                  <p:oleObj name="公式" r:id="rId5" imgW="190500" imgH="228600" progId="Equation.3">
                    <p:embed/>
                    <p:pic>
                      <p:nvPicPr>
                        <p:cNvPr id="61443" name="Object 5">
                          <a:extLst>
                            <a:ext uri="{FF2B5EF4-FFF2-40B4-BE49-F238E27FC236}">
                              <a16:creationId xmlns:a16="http://schemas.microsoft.com/office/drawing/2014/main" id="{48A8CE73-3ECD-4AB1-8B9B-37F849236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 y="3456"/>
                          <a:ext cx="24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44" name="Object 6">
              <a:extLst>
                <a:ext uri="{FF2B5EF4-FFF2-40B4-BE49-F238E27FC236}">
                  <a16:creationId xmlns:a16="http://schemas.microsoft.com/office/drawing/2014/main" id="{1C3410C7-D6BC-4C34-BF6C-F175719260EE}"/>
                </a:ext>
              </a:extLst>
            </p:cNvPr>
            <p:cNvGraphicFramePr>
              <a:graphicFrameLocks noChangeAspect="1"/>
            </p:cNvGraphicFramePr>
            <p:nvPr/>
          </p:nvGraphicFramePr>
          <p:xfrm>
            <a:off x="1488" y="3504"/>
            <a:ext cx="432" cy="260"/>
          </p:xfrm>
          <a:graphic>
            <a:graphicData uri="http://schemas.openxmlformats.org/presentationml/2006/ole">
              <mc:AlternateContent xmlns:mc="http://schemas.openxmlformats.org/markup-compatibility/2006">
                <mc:Choice xmlns:v="urn:schemas-microsoft-com:vml" Requires="v">
                  <p:oleObj spid="_x0000_s52291" name="公式" r:id="rId7" imgW="330057" imgH="203112" progId="Equation.3">
                    <p:embed/>
                  </p:oleObj>
                </mc:Choice>
                <mc:Fallback>
                  <p:oleObj name="公式" r:id="rId7" imgW="330057" imgH="203112" progId="Equation.3">
                    <p:embed/>
                    <p:pic>
                      <p:nvPicPr>
                        <p:cNvPr id="61444" name="Object 6">
                          <a:extLst>
                            <a:ext uri="{FF2B5EF4-FFF2-40B4-BE49-F238E27FC236}">
                              <a16:creationId xmlns:a16="http://schemas.microsoft.com/office/drawing/2014/main" id="{1C3410C7-D6BC-4C34-BF6C-F175719260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3504"/>
                          <a:ext cx="432" cy="2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71719" name="AutoShape 7">
            <a:extLst>
              <a:ext uri="{FF2B5EF4-FFF2-40B4-BE49-F238E27FC236}">
                <a16:creationId xmlns:a16="http://schemas.microsoft.com/office/drawing/2014/main" id="{C7753098-8DDC-49E0-A864-55401F0B9EA7}"/>
              </a:ext>
            </a:extLst>
          </p:cNvPr>
          <p:cNvSpPr>
            <a:spLocks/>
          </p:cNvSpPr>
          <p:nvPr/>
        </p:nvSpPr>
        <p:spPr bwMode="auto">
          <a:xfrm>
            <a:off x="4191000" y="2768600"/>
            <a:ext cx="1447800" cy="609600"/>
          </a:xfrm>
          <a:prstGeom prst="accentCallout2">
            <a:avLst>
              <a:gd name="adj1" fmla="val 18750"/>
              <a:gd name="adj2" fmla="val -5264"/>
              <a:gd name="adj3" fmla="val 18750"/>
              <a:gd name="adj4" fmla="val -33222"/>
              <a:gd name="adj5" fmla="val -41667"/>
              <a:gd name="adj6" fmla="val -62282"/>
            </a:avLst>
          </a:prstGeom>
          <a:solidFill>
            <a:schemeClr val="accent1"/>
          </a:solidFill>
          <a:ln w="9525">
            <a:solidFill>
              <a:schemeClr val="tx1"/>
            </a:solid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宋体" panose="02010600030101010101" pitchFamily="2" charset="-122"/>
              </a:rPr>
              <a:t>行约束</a:t>
            </a:r>
            <a:r>
              <a:rPr lang="zh-CN" altLang="en-US" sz="2800"/>
              <a:t> </a:t>
            </a:r>
          </a:p>
        </p:txBody>
      </p:sp>
      <p:sp>
        <p:nvSpPr>
          <p:cNvPr id="371720" name="AutoShape 8">
            <a:extLst>
              <a:ext uri="{FF2B5EF4-FFF2-40B4-BE49-F238E27FC236}">
                <a16:creationId xmlns:a16="http://schemas.microsoft.com/office/drawing/2014/main" id="{A550CE8E-9C69-413C-BE04-6C7179540D47}"/>
              </a:ext>
            </a:extLst>
          </p:cNvPr>
          <p:cNvSpPr>
            <a:spLocks/>
          </p:cNvSpPr>
          <p:nvPr/>
        </p:nvSpPr>
        <p:spPr bwMode="auto">
          <a:xfrm>
            <a:off x="6400800" y="2895600"/>
            <a:ext cx="1752600" cy="609600"/>
          </a:xfrm>
          <a:prstGeom prst="accentCallout2">
            <a:avLst>
              <a:gd name="adj1" fmla="val 18750"/>
              <a:gd name="adj2" fmla="val -4347"/>
              <a:gd name="adj3" fmla="val 18750"/>
              <a:gd name="adj4" fmla="val -21375"/>
              <a:gd name="adj5" fmla="val -58333"/>
              <a:gd name="adj6" fmla="val -39130"/>
            </a:avLst>
          </a:prstGeom>
          <a:solidFill>
            <a:schemeClr val="accent1"/>
          </a:solidFill>
          <a:ln w="9525">
            <a:solidFill>
              <a:schemeClr val="tx1"/>
            </a:solid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宋体" panose="02010600030101010101" pitchFamily="2" charset="-122"/>
              </a:rPr>
              <a:t>全局约束</a:t>
            </a:r>
            <a:r>
              <a:rPr lang="zh-CN" altLang="en-US" sz="2800"/>
              <a:t> </a:t>
            </a:r>
          </a:p>
        </p:txBody>
      </p:sp>
      <p:sp>
        <p:nvSpPr>
          <p:cNvPr id="371721" name="AutoShape 9">
            <a:extLst>
              <a:ext uri="{FF2B5EF4-FFF2-40B4-BE49-F238E27FC236}">
                <a16:creationId xmlns:a16="http://schemas.microsoft.com/office/drawing/2014/main" id="{98E3BDE1-81D4-4065-B258-AE57B6EF6653}"/>
              </a:ext>
            </a:extLst>
          </p:cNvPr>
          <p:cNvSpPr>
            <a:spLocks/>
          </p:cNvSpPr>
          <p:nvPr/>
        </p:nvSpPr>
        <p:spPr bwMode="auto">
          <a:xfrm>
            <a:off x="8763000" y="2921000"/>
            <a:ext cx="1524000" cy="889000"/>
          </a:xfrm>
          <a:prstGeom prst="accentCallout2">
            <a:avLst>
              <a:gd name="adj1" fmla="val 12856"/>
              <a:gd name="adj2" fmla="val -5000"/>
              <a:gd name="adj3" fmla="val 12856"/>
              <a:gd name="adj4" fmla="val -20106"/>
              <a:gd name="adj5" fmla="val -21431"/>
              <a:gd name="adj6" fmla="val -35833"/>
            </a:avLst>
          </a:prstGeom>
          <a:solidFill>
            <a:schemeClr val="accent1"/>
          </a:solidFill>
          <a:ln w="9525">
            <a:solidFill>
              <a:schemeClr val="tx1"/>
            </a:solid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宋体" panose="02010600030101010101" pitchFamily="2" charset="-122"/>
              </a:rPr>
              <a:t>非对称约束</a:t>
            </a:r>
            <a:r>
              <a:rPr lang="zh-CN" altLang="en-US" sz="2800"/>
              <a:t> </a:t>
            </a:r>
          </a:p>
        </p:txBody>
      </p:sp>
      <p:grpSp>
        <p:nvGrpSpPr>
          <p:cNvPr id="3" name="Group 10">
            <a:extLst>
              <a:ext uri="{FF2B5EF4-FFF2-40B4-BE49-F238E27FC236}">
                <a16:creationId xmlns:a16="http://schemas.microsoft.com/office/drawing/2014/main" id="{06DBFBB9-FD41-450F-80BC-B5174B534560}"/>
              </a:ext>
            </a:extLst>
          </p:cNvPr>
          <p:cNvGrpSpPr>
            <a:grpSpLocks/>
          </p:cNvGrpSpPr>
          <p:nvPr/>
        </p:nvGrpSpPr>
        <p:grpSpPr bwMode="auto">
          <a:xfrm>
            <a:off x="3276600" y="3581400"/>
            <a:ext cx="3581400" cy="2057400"/>
            <a:chOff x="1104" y="2256"/>
            <a:chExt cx="2256" cy="1296"/>
          </a:xfrm>
        </p:grpSpPr>
        <p:sp>
          <p:nvSpPr>
            <p:cNvPr id="61453" name="Line 11">
              <a:extLst>
                <a:ext uri="{FF2B5EF4-FFF2-40B4-BE49-F238E27FC236}">
                  <a16:creationId xmlns:a16="http://schemas.microsoft.com/office/drawing/2014/main" id="{02E6271A-1583-492B-B5FA-975509332AA3}"/>
                </a:ext>
              </a:extLst>
            </p:cNvPr>
            <p:cNvSpPr>
              <a:spLocks noChangeShapeType="1"/>
            </p:cNvSpPr>
            <p:nvPr/>
          </p:nvSpPr>
          <p:spPr bwMode="auto">
            <a:xfrm>
              <a:off x="1968" y="3312"/>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4" name="AutoShape 12">
              <a:extLst>
                <a:ext uri="{FF2B5EF4-FFF2-40B4-BE49-F238E27FC236}">
                  <a16:creationId xmlns:a16="http://schemas.microsoft.com/office/drawing/2014/main" id="{4011401D-0B2B-4F91-8F83-6AB59B3F752E}"/>
                </a:ext>
              </a:extLst>
            </p:cNvPr>
            <p:cNvSpPr>
              <a:spLocks/>
            </p:cNvSpPr>
            <p:nvPr/>
          </p:nvSpPr>
          <p:spPr bwMode="auto">
            <a:xfrm>
              <a:off x="2448" y="3168"/>
              <a:ext cx="912" cy="384"/>
            </a:xfrm>
            <a:prstGeom prst="accentCallout2">
              <a:avLst>
                <a:gd name="adj1" fmla="val 18750"/>
                <a:gd name="adj2" fmla="val -5264"/>
                <a:gd name="adj3" fmla="val 18750"/>
                <a:gd name="adj4" fmla="val -31468"/>
                <a:gd name="adj5" fmla="val -56250"/>
                <a:gd name="adj6" fmla="val -58773"/>
              </a:avLst>
            </a:prstGeom>
            <a:solidFill>
              <a:schemeClr val="accent1"/>
            </a:solidFill>
            <a:ln w="9525">
              <a:solidFill>
                <a:schemeClr val="tx1"/>
              </a:solid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宋体" panose="02010600030101010101" pitchFamily="2" charset="-122"/>
                </a:rPr>
                <a:t>列约束</a:t>
              </a:r>
              <a:r>
                <a:rPr lang="zh-CN" altLang="en-US" sz="2800"/>
                <a:t> </a:t>
              </a:r>
            </a:p>
          </p:txBody>
        </p:sp>
        <p:sp>
          <p:nvSpPr>
            <p:cNvPr id="61455" name="Line 13">
              <a:extLst>
                <a:ext uri="{FF2B5EF4-FFF2-40B4-BE49-F238E27FC236}">
                  <a16:creationId xmlns:a16="http://schemas.microsoft.com/office/drawing/2014/main" id="{2B777D88-F694-4981-895C-469167FE4417}"/>
                </a:ext>
              </a:extLst>
            </p:cNvPr>
            <p:cNvSpPr>
              <a:spLocks noChangeShapeType="1"/>
            </p:cNvSpPr>
            <p:nvPr/>
          </p:nvSpPr>
          <p:spPr bwMode="auto">
            <a:xfrm>
              <a:off x="1104" y="2256"/>
              <a:ext cx="864" cy="10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6" name="Line 14">
              <a:extLst>
                <a:ext uri="{FF2B5EF4-FFF2-40B4-BE49-F238E27FC236}">
                  <a16:creationId xmlns:a16="http://schemas.microsoft.com/office/drawing/2014/main" id="{EFED01C6-34A5-41A5-A5EB-461B35788BD0}"/>
                </a:ext>
              </a:extLst>
            </p:cNvPr>
            <p:cNvSpPr>
              <a:spLocks noChangeShapeType="1"/>
            </p:cNvSpPr>
            <p:nvPr/>
          </p:nvSpPr>
          <p:spPr bwMode="auto">
            <a:xfrm flipH="1">
              <a:off x="2256" y="2304"/>
              <a:ext cx="48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457" name="Line 15">
              <a:extLst>
                <a:ext uri="{FF2B5EF4-FFF2-40B4-BE49-F238E27FC236}">
                  <a16:creationId xmlns:a16="http://schemas.microsoft.com/office/drawing/2014/main" id="{94E0E2F2-670C-4C3C-AA1C-7180A1B5AFF5}"/>
                </a:ext>
              </a:extLst>
            </p:cNvPr>
            <p:cNvSpPr>
              <a:spLocks noChangeShapeType="1"/>
            </p:cNvSpPr>
            <p:nvPr/>
          </p:nvSpPr>
          <p:spPr bwMode="auto">
            <a:xfrm>
              <a:off x="2256" y="3072"/>
              <a:ext cx="144"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cxnSp>
        <p:nvCxnSpPr>
          <p:cNvPr id="18" name="直接连接符 17">
            <a:extLst>
              <a:ext uri="{FF2B5EF4-FFF2-40B4-BE49-F238E27FC236}">
                <a16:creationId xmlns:a16="http://schemas.microsoft.com/office/drawing/2014/main" id="{F0C15D9F-7FAA-4CCD-8F5E-18C1FBACE1CC}"/>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C8E078F-BB07-49D3-83C6-331656CCC022}"/>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JSP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神经网络及其求解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371716"/>
                                        </p:tgtEl>
                                        <p:attrNameLst>
                                          <p:attrName>style.visibility</p:attrName>
                                        </p:attrNameLst>
                                      </p:cBhvr>
                                      <p:to>
                                        <p:strVal val="visible"/>
                                      </p:to>
                                    </p:set>
                                    <p:anim calcmode="lin" valueType="num">
                                      <p:cBhvr>
                                        <p:cTn id="7" dur="500" fill="hold"/>
                                        <p:tgtEl>
                                          <p:spTgt spid="371716"/>
                                        </p:tgtEl>
                                        <p:attrNameLst>
                                          <p:attrName>ppt_x</p:attrName>
                                        </p:attrNameLst>
                                      </p:cBhvr>
                                      <p:tavLst>
                                        <p:tav tm="0">
                                          <p:val>
                                            <p:strVal val="#ppt_x"/>
                                          </p:val>
                                        </p:tav>
                                        <p:tav tm="100000">
                                          <p:val>
                                            <p:strVal val="#ppt_x"/>
                                          </p:val>
                                        </p:tav>
                                      </p:tavLst>
                                    </p:anim>
                                    <p:anim calcmode="lin" valueType="num">
                                      <p:cBhvr>
                                        <p:cTn id="8" dur="500" fill="hold"/>
                                        <p:tgtEl>
                                          <p:spTgt spid="371716"/>
                                        </p:tgtEl>
                                        <p:attrNameLst>
                                          <p:attrName>ppt_y</p:attrName>
                                        </p:attrNameLst>
                                      </p:cBhvr>
                                      <p:tavLst>
                                        <p:tav tm="0">
                                          <p:val>
                                            <p:strVal val="#ppt_y-#ppt_h/2"/>
                                          </p:val>
                                        </p:tav>
                                        <p:tav tm="100000">
                                          <p:val>
                                            <p:strVal val="#ppt_y"/>
                                          </p:val>
                                        </p:tav>
                                      </p:tavLst>
                                    </p:anim>
                                    <p:anim calcmode="lin" valueType="num">
                                      <p:cBhvr>
                                        <p:cTn id="9" dur="500" fill="hold"/>
                                        <p:tgtEl>
                                          <p:spTgt spid="371716"/>
                                        </p:tgtEl>
                                        <p:attrNameLst>
                                          <p:attrName>ppt_w</p:attrName>
                                        </p:attrNameLst>
                                      </p:cBhvr>
                                      <p:tavLst>
                                        <p:tav tm="0">
                                          <p:val>
                                            <p:strVal val="#ppt_w"/>
                                          </p:val>
                                        </p:tav>
                                        <p:tav tm="100000">
                                          <p:val>
                                            <p:strVal val="#ppt_w"/>
                                          </p:val>
                                        </p:tav>
                                      </p:tavLst>
                                    </p:anim>
                                    <p:anim calcmode="lin" valueType="num">
                                      <p:cBhvr>
                                        <p:cTn id="10" dur="500" fill="hold"/>
                                        <p:tgtEl>
                                          <p:spTgt spid="371716"/>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1719"/>
                                        </p:tgtEl>
                                        <p:attrNameLst>
                                          <p:attrName>style.visibility</p:attrName>
                                        </p:attrNameLst>
                                      </p:cBhvr>
                                      <p:to>
                                        <p:strVal val="visible"/>
                                      </p:to>
                                    </p:set>
                                  </p:childTnLst>
                                  <p:subTnLst>
                                    <p:set>
                                      <p:cBhvr override="childStyle">
                                        <p:cTn dur="1" fill="hold" display="0" masterRel="nextClick" afterEffect="1"/>
                                        <p:tgtEl>
                                          <p:spTgt spid="371719"/>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71720"/>
                                        </p:tgtEl>
                                        <p:attrNameLst>
                                          <p:attrName>style.visibility</p:attrName>
                                        </p:attrNameLst>
                                      </p:cBhvr>
                                      <p:to>
                                        <p:strVal val="visible"/>
                                      </p:to>
                                    </p:set>
                                  </p:childTnLst>
                                  <p:subTnLst>
                                    <p:set>
                                      <p:cBhvr override="childStyle">
                                        <p:cTn dur="1" fill="hold" display="0" masterRel="nextClick" afterEffect="1"/>
                                        <p:tgtEl>
                                          <p:spTgt spid="371720"/>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71721"/>
                                        </p:tgtEl>
                                        <p:attrNameLst>
                                          <p:attrName>style.visibility</p:attrName>
                                        </p:attrNameLst>
                                      </p:cBhvr>
                                      <p:to>
                                        <p:strVal val="visible"/>
                                      </p:to>
                                    </p:set>
                                  </p:childTnLst>
                                  <p:subTnLst>
                                    <p:set>
                                      <p:cBhvr override="childStyle">
                                        <p:cTn dur="1" fill="hold" display="0" masterRel="nextClick" afterEffect="1"/>
                                        <p:tgtEl>
                                          <p:spTgt spid="371721"/>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subTnLst>
                                    <p:set>
                                      <p:cBhvr override="childStyle">
                                        <p:cTn dur="1" fill="hold" display="0" masterRel="sameClick" afterEffect="1">
                                          <p:stCondLst>
                                            <p:cond evt="end" delay="0">
                                              <p:tn val="25"/>
                                            </p:cond>
                                          </p:stCondLst>
                                        </p:cTn>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719" grpId="0" animBg="1" autoUpdateAnimBg="0"/>
      <p:bldP spid="371720" grpId="0" animBg="1" autoUpdateAnimBg="0"/>
      <p:bldP spid="371721" grpId="0" animBg="1"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6" name="灯片编号占位符 1">
            <a:extLst>
              <a:ext uri="{FF2B5EF4-FFF2-40B4-BE49-F238E27FC236}">
                <a16:creationId xmlns:a16="http://schemas.microsoft.com/office/drawing/2014/main" id="{AD39B0E5-EB5A-4459-9B8A-E49BF39768C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01D08D27-227E-48AC-B066-62B5F69FCCBA}" type="slidenum">
              <a:rPr lang="ja-JP" altLang="en-US" sz="1800">
                <a:solidFill>
                  <a:srgbClr val="A50021"/>
                </a:solidFill>
                <a:ea typeface="ＭＳ Ｐゴシック" panose="020B0600070205080204" pitchFamily="34" charset="-128"/>
              </a:rPr>
              <a:pPr eaLnBrk="1" hangingPunct="1"/>
              <a:t>101</a:t>
            </a:fld>
            <a:endParaRPr lang="en-US" altLang="ja-JP" sz="1800">
              <a:solidFill>
                <a:srgbClr val="A50021"/>
              </a:solidFill>
              <a:ea typeface="ＭＳ Ｐゴシック" panose="020B0600070205080204" pitchFamily="34" charset="-128"/>
            </a:endParaRPr>
          </a:p>
        </p:txBody>
      </p:sp>
      <p:sp>
        <p:nvSpPr>
          <p:cNvPr id="372739" name="Rectangle 3">
            <a:extLst>
              <a:ext uri="{FF2B5EF4-FFF2-40B4-BE49-F238E27FC236}">
                <a16:creationId xmlns:a16="http://schemas.microsoft.com/office/drawing/2014/main" id="{FF3C23AF-E994-4DF5-8704-AA02A5BD16FF}"/>
              </a:ext>
            </a:extLst>
          </p:cNvPr>
          <p:cNvSpPr>
            <a:spLocks noChangeArrowheads="1"/>
          </p:cNvSpPr>
          <p:nvPr/>
        </p:nvSpPr>
        <p:spPr bwMode="auto">
          <a:xfrm>
            <a:off x="1774825" y="908050"/>
            <a:ext cx="864235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92100" indent="-2921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600" b="1">
                <a:latin typeface="Times New Roman" panose="02020603050405020304" pitchFamily="18" charset="0"/>
              </a:rPr>
              <a:t>3.  Hopfield </a:t>
            </a:r>
            <a:r>
              <a:rPr lang="zh-CN" altLang="en-US" sz="2600" b="1">
                <a:latin typeface="Times New Roman" panose="02020603050405020304" pitchFamily="18" charset="0"/>
              </a:rPr>
              <a:t>神经网络的参数</a:t>
            </a:r>
          </a:p>
          <a:p>
            <a:pPr eaLnBrk="1" hangingPunct="1">
              <a:lnSpc>
                <a:spcPct val="120000"/>
              </a:lnSpc>
              <a:spcBef>
                <a:spcPct val="20000"/>
              </a:spcBef>
              <a:buClr>
                <a:schemeClr val="accent2"/>
              </a:buClr>
              <a:buFont typeface="Wingdings" panose="05000000000000000000" pitchFamily="2" charset="2"/>
              <a:buChar char="§"/>
            </a:pPr>
            <a:r>
              <a:rPr lang="zh-CN" altLang="en-US" sz="2200" b="1">
                <a:latin typeface="Times New Roman" panose="02020603050405020304" pitchFamily="18" charset="0"/>
              </a:rPr>
              <a:t>连续型 </a:t>
            </a:r>
            <a:r>
              <a:rPr lang="en-US" altLang="zh-CN" sz="2200" b="1">
                <a:latin typeface="Times New Roman" panose="02020603050405020304" pitchFamily="18" charset="0"/>
              </a:rPr>
              <a:t>Hopfield </a:t>
            </a:r>
            <a:r>
              <a:rPr lang="zh-CN" altLang="en-US" sz="2200" b="1">
                <a:latin typeface="Times New Roman" panose="02020603050405020304" pitchFamily="18" charset="0"/>
              </a:rPr>
              <a:t>神经网络的计算能量函数</a:t>
            </a:r>
            <a:r>
              <a:rPr lang="en-US" altLang="zh-CN" sz="2200" b="1">
                <a:latin typeface="Times New Roman" panose="02020603050405020304" pitchFamily="18" charset="0"/>
              </a:rPr>
              <a:t>:</a:t>
            </a:r>
          </a:p>
          <a:p>
            <a:pPr eaLnBrk="1" hangingPunct="1">
              <a:lnSpc>
                <a:spcPct val="120000"/>
              </a:lnSpc>
              <a:spcBef>
                <a:spcPct val="20000"/>
              </a:spcBef>
              <a:buClr>
                <a:schemeClr val="accent2"/>
              </a:buClr>
              <a:buFont typeface="Wingdings" panose="05000000000000000000" pitchFamily="2" charset="2"/>
              <a:buNone/>
            </a:pPr>
            <a:endParaRPr lang="en-US" altLang="zh-CN" sz="2200" b="1">
              <a:latin typeface="Times New Roman" panose="02020603050405020304" pitchFamily="18" charset="0"/>
            </a:endParaRPr>
          </a:p>
          <a:p>
            <a:pPr eaLnBrk="1" hangingPunct="1">
              <a:lnSpc>
                <a:spcPct val="120000"/>
              </a:lnSpc>
              <a:spcBef>
                <a:spcPct val="20000"/>
              </a:spcBef>
              <a:buClr>
                <a:schemeClr val="accent2"/>
              </a:buClr>
              <a:buFont typeface="Wingdings" panose="05000000000000000000" pitchFamily="2" charset="2"/>
              <a:buNone/>
            </a:pPr>
            <a:endParaRPr lang="en-US" altLang="zh-CN" sz="2200" b="1">
              <a:latin typeface="Times New Roman" panose="02020603050405020304" pitchFamily="18" charset="0"/>
            </a:endParaRPr>
          </a:p>
        </p:txBody>
      </p:sp>
      <p:graphicFrame>
        <p:nvGraphicFramePr>
          <p:cNvPr id="372740" name="Object 4">
            <a:extLst>
              <a:ext uri="{FF2B5EF4-FFF2-40B4-BE49-F238E27FC236}">
                <a16:creationId xmlns:a16="http://schemas.microsoft.com/office/drawing/2014/main" id="{A10513A5-900B-4153-95B1-A3342D92CDBF}"/>
              </a:ext>
            </a:extLst>
          </p:cNvPr>
          <p:cNvGraphicFramePr>
            <a:graphicFrameLocks noChangeAspect="1"/>
          </p:cNvGraphicFramePr>
          <p:nvPr/>
        </p:nvGraphicFramePr>
        <p:xfrm>
          <a:off x="3287714" y="2124076"/>
          <a:ext cx="5159375" cy="771525"/>
        </p:xfrm>
        <a:graphic>
          <a:graphicData uri="http://schemas.openxmlformats.org/presentationml/2006/ole">
            <mc:AlternateContent xmlns:mc="http://schemas.openxmlformats.org/markup-compatibility/2006">
              <mc:Choice xmlns:v="urn:schemas-microsoft-com:vml" Requires="v">
                <p:oleObj spid="_x0000_s53460" name="公式" r:id="rId3" imgW="2997000" imgH="444240" progId="Equation.3">
                  <p:embed/>
                </p:oleObj>
              </mc:Choice>
              <mc:Fallback>
                <p:oleObj name="公式" r:id="rId3" imgW="2997000" imgH="444240" progId="Equation.3">
                  <p:embed/>
                  <p:pic>
                    <p:nvPicPr>
                      <p:cNvPr id="372740" name="Object 4">
                        <a:extLst>
                          <a:ext uri="{FF2B5EF4-FFF2-40B4-BE49-F238E27FC236}">
                            <a16:creationId xmlns:a16="http://schemas.microsoft.com/office/drawing/2014/main" id="{A10513A5-900B-4153-95B1-A3342D92C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714" y="2124076"/>
                        <a:ext cx="5159375"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a:extLst>
              <a:ext uri="{FF2B5EF4-FFF2-40B4-BE49-F238E27FC236}">
                <a16:creationId xmlns:a16="http://schemas.microsoft.com/office/drawing/2014/main" id="{EB327C51-96EB-416B-9D2D-8F67F359E3B6}"/>
              </a:ext>
            </a:extLst>
          </p:cNvPr>
          <p:cNvGrpSpPr>
            <a:grpSpLocks/>
          </p:cNvGrpSpPr>
          <p:nvPr/>
        </p:nvGrpSpPr>
        <p:grpSpPr bwMode="auto">
          <a:xfrm>
            <a:off x="1828800" y="2971804"/>
            <a:ext cx="6821488" cy="493713"/>
            <a:chOff x="192" y="1872"/>
            <a:chExt cx="4297" cy="311"/>
          </a:xfrm>
        </p:grpSpPr>
        <p:sp>
          <p:nvSpPr>
            <p:cNvPr id="62482" name="Rectangle 6">
              <a:extLst>
                <a:ext uri="{FF2B5EF4-FFF2-40B4-BE49-F238E27FC236}">
                  <a16:creationId xmlns:a16="http://schemas.microsoft.com/office/drawing/2014/main" id="{4FA3777C-1390-4E3F-9963-9609AAC75F6E}"/>
                </a:ext>
              </a:extLst>
            </p:cNvPr>
            <p:cNvSpPr>
              <a:spLocks noChangeArrowheads="1"/>
            </p:cNvSpPr>
            <p:nvPr/>
          </p:nvSpPr>
          <p:spPr bwMode="auto">
            <a:xfrm>
              <a:off x="192" y="1872"/>
              <a:ext cx="4297"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
              </a:pPr>
              <a:r>
                <a:rPr lang="en-US" altLang="zh-CN" sz="2400" b="1">
                  <a:latin typeface="Times New Roman" panose="02020603050405020304" pitchFamily="18" charset="0"/>
                </a:rPr>
                <a:t>  </a:t>
              </a:r>
              <a:r>
                <a:rPr lang="zh-CN" altLang="en-US" sz="2400" b="1">
                  <a:latin typeface="Times New Roman" panose="02020603050405020304" pitchFamily="18" charset="0"/>
                </a:rPr>
                <a:t>神经元        与神经元          之间的连接权</a:t>
              </a:r>
            </a:p>
          </p:txBody>
        </p:sp>
        <p:graphicFrame>
          <p:nvGraphicFramePr>
            <p:cNvPr id="62473" name="Object 7">
              <a:extLst>
                <a:ext uri="{FF2B5EF4-FFF2-40B4-BE49-F238E27FC236}">
                  <a16:creationId xmlns:a16="http://schemas.microsoft.com/office/drawing/2014/main" id="{FCE7E386-443B-482F-9D55-9493F5A0603F}"/>
                </a:ext>
              </a:extLst>
            </p:cNvPr>
            <p:cNvGraphicFramePr>
              <a:graphicFrameLocks noChangeAspect="1"/>
            </p:cNvGraphicFramePr>
            <p:nvPr/>
          </p:nvGraphicFramePr>
          <p:xfrm>
            <a:off x="1056" y="1929"/>
            <a:ext cx="384" cy="231"/>
          </p:xfrm>
          <a:graphic>
            <a:graphicData uri="http://schemas.openxmlformats.org/presentationml/2006/ole">
              <mc:AlternateContent xmlns:mc="http://schemas.openxmlformats.org/markup-compatibility/2006">
                <mc:Choice xmlns:v="urn:schemas-microsoft-com:vml" Requires="v">
                  <p:oleObj spid="_x0000_s53461" name="公式" r:id="rId5" imgW="330057" imgH="203112" progId="Equation.3">
                    <p:embed/>
                  </p:oleObj>
                </mc:Choice>
                <mc:Fallback>
                  <p:oleObj name="公式" r:id="rId5" imgW="330057" imgH="203112" progId="Equation.3">
                    <p:embed/>
                    <p:pic>
                      <p:nvPicPr>
                        <p:cNvPr id="62473" name="Object 7">
                          <a:extLst>
                            <a:ext uri="{FF2B5EF4-FFF2-40B4-BE49-F238E27FC236}">
                              <a16:creationId xmlns:a16="http://schemas.microsoft.com/office/drawing/2014/main" id="{FCE7E386-443B-482F-9D55-9493F5A060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1929"/>
                          <a:ext cx="384" cy="2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4" name="Object 8">
              <a:extLst>
                <a:ext uri="{FF2B5EF4-FFF2-40B4-BE49-F238E27FC236}">
                  <a16:creationId xmlns:a16="http://schemas.microsoft.com/office/drawing/2014/main" id="{A015246C-FF04-4F39-BBDC-BD3192B099D4}"/>
                </a:ext>
              </a:extLst>
            </p:cNvPr>
            <p:cNvGraphicFramePr>
              <a:graphicFrameLocks noChangeAspect="1"/>
            </p:cNvGraphicFramePr>
            <p:nvPr/>
          </p:nvGraphicFramePr>
          <p:xfrm>
            <a:off x="2256" y="1953"/>
            <a:ext cx="384" cy="207"/>
          </p:xfrm>
          <a:graphic>
            <a:graphicData uri="http://schemas.openxmlformats.org/presentationml/2006/ole">
              <mc:AlternateContent xmlns:mc="http://schemas.openxmlformats.org/markup-compatibility/2006">
                <mc:Choice xmlns:v="urn:schemas-microsoft-com:vml" Requires="v">
                  <p:oleObj spid="_x0000_s53462" name="公式" r:id="rId7" imgW="368140" imgH="203112" progId="Equation.3">
                    <p:embed/>
                  </p:oleObj>
                </mc:Choice>
                <mc:Fallback>
                  <p:oleObj name="公式" r:id="rId7" imgW="368140" imgH="203112" progId="Equation.3">
                    <p:embed/>
                    <p:pic>
                      <p:nvPicPr>
                        <p:cNvPr id="62474" name="Object 8">
                          <a:extLst>
                            <a:ext uri="{FF2B5EF4-FFF2-40B4-BE49-F238E27FC236}">
                              <a16:creationId xmlns:a16="http://schemas.microsoft.com/office/drawing/2014/main" id="{A015246C-FF04-4F39-BBDC-BD3192B099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6" y="1953"/>
                          <a:ext cx="384" cy="20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5" name="Object 9">
              <a:extLst>
                <a:ext uri="{FF2B5EF4-FFF2-40B4-BE49-F238E27FC236}">
                  <a16:creationId xmlns:a16="http://schemas.microsoft.com/office/drawing/2014/main" id="{57BB312B-7006-4258-A4D6-5A37BC0684B7}"/>
                </a:ext>
              </a:extLst>
            </p:cNvPr>
            <p:cNvGraphicFramePr>
              <a:graphicFrameLocks noChangeAspect="1"/>
            </p:cNvGraphicFramePr>
            <p:nvPr/>
          </p:nvGraphicFramePr>
          <p:xfrm>
            <a:off x="3840" y="1872"/>
            <a:ext cx="432" cy="309"/>
          </p:xfrm>
          <a:graphic>
            <a:graphicData uri="http://schemas.openxmlformats.org/presentationml/2006/ole">
              <mc:AlternateContent xmlns:mc="http://schemas.openxmlformats.org/markup-compatibility/2006">
                <mc:Choice xmlns:v="urn:schemas-microsoft-com:vml" Requires="v">
                  <p:oleObj spid="_x0000_s53463" r:id="rId9" imgW="330057" imgH="241195" progId="Equation.3">
                    <p:embed/>
                  </p:oleObj>
                </mc:Choice>
                <mc:Fallback>
                  <p:oleObj r:id="rId9" imgW="330057" imgH="241195" progId="Equation.3">
                    <p:embed/>
                    <p:pic>
                      <p:nvPicPr>
                        <p:cNvPr id="62475" name="Object 9">
                          <a:extLst>
                            <a:ext uri="{FF2B5EF4-FFF2-40B4-BE49-F238E27FC236}">
                              <a16:creationId xmlns:a16="http://schemas.microsoft.com/office/drawing/2014/main" id="{57BB312B-7006-4258-A4D6-5A37BC0684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40" y="1872"/>
                          <a:ext cx="432"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0">
            <a:extLst>
              <a:ext uri="{FF2B5EF4-FFF2-40B4-BE49-F238E27FC236}">
                <a16:creationId xmlns:a16="http://schemas.microsoft.com/office/drawing/2014/main" id="{B224AA5D-628F-40DF-A18D-4452DD89D0C1}"/>
              </a:ext>
            </a:extLst>
          </p:cNvPr>
          <p:cNvGrpSpPr>
            <a:grpSpLocks/>
          </p:cNvGrpSpPr>
          <p:nvPr/>
        </p:nvGrpSpPr>
        <p:grpSpPr bwMode="auto">
          <a:xfrm>
            <a:off x="1905000" y="5783264"/>
            <a:ext cx="6096000" cy="1150937"/>
            <a:chOff x="288" y="3504"/>
            <a:chExt cx="3840" cy="725"/>
          </a:xfrm>
        </p:grpSpPr>
        <p:sp>
          <p:nvSpPr>
            <p:cNvPr id="62481" name="Rectangle 11">
              <a:extLst>
                <a:ext uri="{FF2B5EF4-FFF2-40B4-BE49-F238E27FC236}">
                  <a16:creationId xmlns:a16="http://schemas.microsoft.com/office/drawing/2014/main" id="{19A66F8C-FDEA-4039-91F7-B93421DFF391}"/>
                </a:ext>
              </a:extLst>
            </p:cNvPr>
            <p:cNvSpPr>
              <a:spLocks noChangeArrowheads="1"/>
            </p:cNvSpPr>
            <p:nvPr/>
          </p:nvSpPr>
          <p:spPr bwMode="auto">
            <a:xfrm>
              <a:off x="288" y="3504"/>
              <a:ext cx="3840"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Char char="§"/>
              </a:pPr>
              <a:r>
                <a:rPr lang="en-US" altLang="zh-CN" sz="2400" b="1">
                  <a:latin typeface="Times New Roman" panose="02020603050405020304" pitchFamily="18" charset="0"/>
                </a:rPr>
                <a:t>   </a:t>
              </a:r>
              <a:r>
                <a:rPr lang="zh-CN" altLang="en-US" sz="2400" b="1">
                  <a:latin typeface="Times New Roman" panose="02020603050405020304" pitchFamily="18" charset="0"/>
                </a:rPr>
                <a:t>神经元         的偏置电流       </a:t>
              </a:r>
              <a:r>
                <a:rPr lang="en-US" altLang="zh-CN" sz="2400" b="1">
                  <a:latin typeface="Times New Roman" panose="02020603050405020304" pitchFamily="18" charset="0"/>
                </a:rPr>
                <a:t>:</a:t>
              </a:r>
            </a:p>
            <a:p>
              <a:pPr eaLnBrk="1" hangingPunct="1">
                <a:lnSpc>
                  <a:spcPct val="120000"/>
                </a:lnSpc>
                <a:spcBef>
                  <a:spcPct val="50000"/>
                </a:spcBef>
                <a:buClr>
                  <a:schemeClr val="accent2"/>
                </a:buClr>
                <a:buFont typeface="Wingdings" panose="05000000000000000000" pitchFamily="2" charset="2"/>
                <a:buNone/>
              </a:pPr>
              <a:r>
                <a:rPr lang="en-US" altLang="zh-CN" sz="2400" b="1">
                  <a:latin typeface="Times New Roman" panose="02020603050405020304" pitchFamily="18" charset="0"/>
                </a:rPr>
                <a:t>     </a:t>
              </a:r>
            </a:p>
          </p:txBody>
        </p:sp>
        <p:graphicFrame>
          <p:nvGraphicFramePr>
            <p:cNvPr id="62471" name="Object 12">
              <a:extLst>
                <a:ext uri="{FF2B5EF4-FFF2-40B4-BE49-F238E27FC236}">
                  <a16:creationId xmlns:a16="http://schemas.microsoft.com/office/drawing/2014/main" id="{EB986F19-995E-43B0-A7D9-CEEAC564452C}"/>
                </a:ext>
              </a:extLst>
            </p:cNvPr>
            <p:cNvGraphicFramePr>
              <a:graphicFrameLocks noChangeAspect="1"/>
            </p:cNvGraphicFramePr>
            <p:nvPr/>
          </p:nvGraphicFramePr>
          <p:xfrm>
            <a:off x="1200" y="3552"/>
            <a:ext cx="384" cy="230"/>
          </p:xfrm>
          <a:graphic>
            <a:graphicData uri="http://schemas.openxmlformats.org/presentationml/2006/ole">
              <mc:AlternateContent xmlns:mc="http://schemas.openxmlformats.org/markup-compatibility/2006">
                <mc:Choice xmlns:v="urn:schemas-microsoft-com:vml" Requires="v">
                  <p:oleObj spid="_x0000_s53464" r:id="rId11" imgW="330057" imgH="203112" progId="Equation.3">
                    <p:embed/>
                  </p:oleObj>
                </mc:Choice>
                <mc:Fallback>
                  <p:oleObj r:id="rId11" imgW="330057" imgH="203112" progId="Equation.3">
                    <p:embed/>
                    <p:pic>
                      <p:nvPicPr>
                        <p:cNvPr id="62471" name="Object 12">
                          <a:extLst>
                            <a:ext uri="{FF2B5EF4-FFF2-40B4-BE49-F238E27FC236}">
                              <a16:creationId xmlns:a16="http://schemas.microsoft.com/office/drawing/2014/main" id="{EB986F19-995E-43B0-A7D9-CEEAC56445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3552"/>
                          <a:ext cx="384" cy="23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72" name="Object 13">
              <a:extLst>
                <a:ext uri="{FF2B5EF4-FFF2-40B4-BE49-F238E27FC236}">
                  <a16:creationId xmlns:a16="http://schemas.microsoft.com/office/drawing/2014/main" id="{E28BB74E-9C6E-4238-A5BD-7DDB286ABD7E}"/>
                </a:ext>
              </a:extLst>
            </p:cNvPr>
            <p:cNvGraphicFramePr>
              <a:graphicFrameLocks noChangeAspect="1"/>
            </p:cNvGraphicFramePr>
            <p:nvPr/>
          </p:nvGraphicFramePr>
          <p:xfrm>
            <a:off x="2640" y="3552"/>
            <a:ext cx="240" cy="288"/>
          </p:xfrm>
          <a:graphic>
            <a:graphicData uri="http://schemas.openxmlformats.org/presentationml/2006/ole">
              <mc:AlternateContent xmlns:mc="http://schemas.openxmlformats.org/markup-compatibility/2006">
                <mc:Choice xmlns:v="urn:schemas-microsoft-com:vml" Requires="v">
                  <p:oleObj spid="_x0000_s53465" name="公式" r:id="rId12" imgW="190500" imgH="228600" progId="Equation.3">
                    <p:embed/>
                  </p:oleObj>
                </mc:Choice>
                <mc:Fallback>
                  <p:oleObj name="公式" r:id="rId12" imgW="190500" imgH="228600" progId="Equation.3">
                    <p:embed/>
                    <p:pic>
                      <p:nvPicPr>
                        <p:cNvPr id="62472" name="Object 13">
                          <a:extLst>
                            <a:ext uri="{FF2B5EF4-FFF2-40B4-BE49-F238E27FC236}">
                              <a16:creationId xmlns:a16="http://schemas.microsoft.com/office/drawing/2014/main" id="{E28BB74E-9C6E-4238-A5BD-7DDB286ABD7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0" y="3552"/>
                          <a:ext cx="240"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72750" name="Object 14">
            <a:extLst>
              <a:ext uri="{FF2B5EF4-FFF2-40B4-BE49-F238E27FC236}">
                <a16:creationId xmlns:a16="http://schemas.microsoft.com/office/drawing/2014/main" id="{B9B38A15-F1B8-4CAC-B9D4-0A2B9B420777}"/>
              </a:ext>
            </a:extLst>
          </p:cNvPr>
          <p:cNvGraphicFramePr>
            <a:graphicFrameLocks noChangeAspect="1"/>
          </p:cNvGraphicFramePr>
          <p:nvPr/>
        </p:nvGraphicFramePr>
        <p:xfrm>
          <a:off x="2438400" y="3498850"/>
          <a:ext cx="6477000" cy="2292350"/>
        </p:xfrm>
        <a:graphic>
          <a:graphicData uri="http://schemas.openxmlformats.org/presentationml/2006/ole">
            <mc:AlternateContent xmlns:mc="http://schemas.openxmlformats.org/markup-compatibility/2006">
              <mc:Choice xmlns:v="urn:schemas-microsoft-com:vml" Requires="v">
                <p:oleObj spid="_x0000_s53466" name="Equation" r:id="rId14" imgW="4394160" imgH="1638000" progId="Equation.DSMT4">
                  <p:embed/>
                </p:oleObj>
              </mc:Choice>
              <mc:Fallback>
                <p:oleObj name="Equation" r:id="rId14" imgW="4394160" imgH="1638000" progId="Equation.DSMT4">
                  <p:embed/>
                  <p:pic>
                    <p:nvPicPr>
                      <p:cNvPr id="372750" name="Object 14">
                        <a:extLst>
                          <a:ext uri="{FF2B5EF4-FFF2-40B4-BE49-F238E27FC236}">
                            <a16:creationId xmlns:a16="http://schemas.microsoft.com/office/drawing/2014/main" id="{B9B38A15-F1B8-4CAC-B9D4-0A2B9B4207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38400" y="3498850"/>
                        <a:ext cx="6477000" cy="229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8" name="Object 15">
            <a:extLst>
              <a:ext uri="{FF2B5EF4-FFF2-40B4-BE49-F238E27FC236}">
                <a16:creationId xmlns:a16="http://schemas.microsoft.com/office/drawing/2014/main" id="{DE9EBCEA-CF48-4AE2-978A-2123A2E15912}"/>
              </a:ext>
            </a:extLst>
          </p:cNvPr>
          <p:cNvGraphicFramePr>
            <a:graphicFrameLocks noChangeAspect="1"/>
          </p:cNvGraphicFramePr>
          <p:nvPr/>
        </p:nvGraphicFramePr>
        <p:xfrm>
          <a:off x="7678739" y="3632201"/>
          <a:ext cx="263525" cy="390525"/>
        </p:xfrm>
        <a:graphic>
          <a:graphicData uri="http://schemas.openxmlformats.org/presentationml/2006/ole">
            <mc:AlternateContent xmlns:mc="http://schemas.openxmlformats.org/markup-compatibility/2006">
              <mc:Choice xmlns:v="urn:schemas-microsoft-com:vml" Requires="v">
                <p:oleObj spid="_x0000_s53467" name="Equation" r:id="rId16" imgW="126720" imgH="190440" progId="Equation.DSMT4">
                  <p:embed/>
                </p:oleObj>
              </mc:Choice>
              <mc:Fallback>
                <p:oleObj name="Equation" r:id="rId16" imgW="126720" imgH="190440" progId="Equation.DSMT4">
                  <p:embed/>
                  <p:pic>
                    <p:nvPicPr>
                      <p:cNvPr id="62468" name="Object 15">
                        <a:extLst>
                          <a:ext uri="{FF2B5EF4-FFF2-40B4-BE49-F238E27FC236}">
                            <a16:creationId xmlns:a16="http://schemas.microsoft.com/office/drawing/2014/main" id="{DE9EBCEA-CF48-4AE2-978A-2123A2E1591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78739" y="3632201"/>
                        <a:ext cx="263525" cy="390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2752" name="Object 16">
            <a:extLst>
              <a:ext uri="{FF2B5EF4-FFF2-40B4-BE49-F238E27FC236}">
                <a16:creationId xmlns:a16="http://schemas.microsoft.com/office/drawing/2014/main" id="{9572B158-2162-45C0-8D4C-5379EB50C413}"/>
              </a:ext>
            </a:extLst>
          </p:cNvPr>
          <p:cNvGraphicFramePr>
            <a:graphicFrameLocks noChangeAspect="1"/>
          </p:cNvGraphicFramePr>
          <p:nvPr/>
        </p:nvGraphicFramePr>
        <p:xfrm>
          <a:off x="6324600" y="5867401"/>
          <a:ext cx="2438400" cy="454025"/>
        </p:xfrm>
        <a:graphic>
          <a:graphicData uri="http://schemas.openxmlformats.org/presentationml/2006/ole">
            <mc:AlternateContent xmlns:mc="http://schemas.openxmlformats.org/markup-compatibility/2006">
              <mc:Choice xmlns:v="urn:schemas-microsoft-com:vml" Requires="v">
                <p:oleObj spid="_x0000_s53468" r:id="rId18" imgW="1231366" imgH="228501" progId="Equation.3">
                  <p:embed/>
                </p:oleObj>
              </mc:Choice>
              <mc:Fallback>
                <p:oleObj r:id="rId18" imgW="1231366" imgH="228501" progId="Equation.3">
                  <p:embed/>
                  <p:pic>
                    <p:nvPicPr>
                      <p:cNvPr id="372752" name="Object 16">
                        <a:extLst>
                          <a:ext uri="{FF2B5EF4-FFF2-40B4-BE49-F238E27FC236}">
                            <a16:creationId xmlns:a16="http://schemas.microsoft.com/office/drawing/2014/main" id="{9572B158-2162-45C0-8D4C-5379EB50C41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24600" y="5867401"/>
                        <a:ext cx="2438400"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2753" name="Object 17">
            <a:extLst>
              <a:ext uri="{FF2B5EF4-FFF2-40B4-BE49-F238E27FC236}">
                <a16:creationId xmlns:a16="http://schemas.microsoft.com/office/drawing/2014/main" id="{C5700517-042A-4E46-9428-C8DFAD3AA835}"/>
              </a:ext>
            </a:extLst>
          </p:cNvPr>
          <p:cNvGraphicFramePr>
            <a:graphicFrameLocks noChangeAspect="1"/>
          </p:cNvGraphicFramePr>
          <p:nvPr/>
        </p:nvGraphicFramePr>
        <p:xfrm>
          <a:off x="8458200" y="4572000"/>
          <a:ext cx="1752600" cy="876300"/>
        </p:xfrm>
        <a:graphic>
          <a:graphicData uri="http://schemas.openxmlformats.org/presentationml/2006/ole">
            <mc:AlternateContent xmlns:mc="http://schemas.openxmlformats.org/markup-compatibility/2006">
              <mc:Choice xmlns:v="urn:schemas-microsoft-com:vml" Requires="v">
                <p:oleObj spid="_x0000_s53469" r:id="rId20" imgW="914400" imgH="457200" progId="Equation.3">
                  <p:embed/>
                </p:oleObj>
              </mc:Choice>
              <mc:Fallback>
                <p:oleObj r:id="rId20" imgW="914400" imgH="457200" progId="Equation.3">
                  <p:embed/>
                  <p:pic>
                    <p:nvPicPr>
                      <p:cNvPr id="372753" name="Object 17">
                        <a:extLst>
                          <a:ext uri="{FF2B5EF4-FFF2-40B4-BE49-F238E27FC236}">
                            <a16:creationId xmlns:a16="http://schemas.microsoft.com/office/drawing/2014/main" id="{C5700517-042A-4E46-9428-C8DFAD3AA83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458200" y="4572000"/>
                        <a:ext cx="17526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9" name="直接连接符 18">
            <a:extLst>
              <a:ext uri="{FF2B5EF4-FFF2-40B4-BE49-F238E27FC236}">
                <a16:creationId xmlns:a16="http://schemas.microsoft.com/office/drawing/2014/main" id="{BF97683B-D5E9-4B4B-87E2-93FBD7B4390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E01AAAA8-DE0C-43B3-8ED3-E35AB300D973}"/>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JSP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神经网络及其求解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72739">
                                            <p:txEl>
                                              <p:pRg st="0" end="0"/>
                                            </p:txEl>
                                          </p:spTgt>
                                        </p:tgtEl>
                                        <p:attrNameLst>
                                          <p:attrName>style.visibility</p:attrName>
                                        </p:attrNameLst>
                                      </p:cBhvr>
                                      <p:to>
                                        <p:strVal val="visible"/>
                                      </p:to>
                                    </p:set>
                                    <p:anim calcmode="lin" valueType="num">
                                      <p:cBhvr additive="base">
                                        <p:cTn id="7" dur="500" fill="hold"/>
                                        <p:tgtEl>
                                          <p:spTgt spid="3727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72739">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72739">
                                            <p:txEl>
                                              <p:pRg st="1" end="1"/>
                                            </p:txEl>
                                          </p:spTgt>
                                        </p:tgtEl>
                                        <p:attrNameLst>
                                          <p:attrName>style.visibility</p:attrName>
                                        </p:attrNameLst>
                                      </p:cBhvr>
                                      <p:to>
                                        <p:strVal val="visible"/>
                                      </p:to>
                                    </p:set>
                                    <p:anim calcmode="lin" valueType="num">
                                      <p:cBhvr additive="base">
                                        <p:cTn id="12" dur="500" fill="hold"/>
                                        <p:tgtEl>
                                          <p:spTgt spid="372739">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727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372740"/>
                                        </p:tgtEl>
                                        <p:attrNameLst>
                                          <p:attrName>style.visibility</p:attrName>
                                        </p:attrNameLst>
                                      </p:cBhvr>
                                      <p:to>
                                        <p:strVal val="visible"/>
                                      </p:to>
                                    </p:set>
                                    <p:animEffect transition="in" filter="blinds(horizontal)">
                                      <p:cBhvr>
                                        <p:cTn id="18" dur="500"/>
                                        <p:tgtEl>
                                          <p:spTgt spid="37274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0-#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500"/>
                            </p:stCondLst>
                            <p:childTnLst>
                              <p:par>
                                <p:cTn id="26" presetID="9" presetClass="entr" presetSubtype="0" fill="hold" nodeType="afterEffect">
                                  <p:stCondLst>
                                    <p:cond delay="0"/>
                                  </p:stCondLst>
                                  <p:childTnLst>
                                    <p:set>
                                      <p:cBhvr>
                                        <p:cTn id="27" dur="1" fill="hold">
                                          <p:stCondLst>
                                            <p:cond delay="0"/>
                                          </p:stCondLst>
                                        </p:cTn>
                                        <p:tgtEl>
                                          <p:spTgt spid="372750"/>
                                        </p:tgtEl>
                                        <p:attrNameLst>
                                          <p:attrName>style.visibility</p:attrName>
                                        </p:attrNameLst>
                                      </p:cBhvr>
                                      <p:to>
                                        <p:strVal val="visible"/>
                                      </p:to>
                                    </p:set>
                                    <p:animEffect transition="in" filter="dissolve">
                                      <p:cBhvr>
                                        <p:cTn id="28" dur="500"/>
                                        <p:tgtEl>
                                          <p:spTgt spid="37275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372753"/>
                                        </p:tgtEl>
                                        <p:attrNameLst>
                                          <p:attrName>style.visibility</p:attrName>
                                        </p:attrNameLst>
                                      </p:cBhvr>
                                      <p:to>
                                        <p:strVal val="visible"/>
                                      </p:to>
                                    </p:set>
                                    <p:anim calcmode="lin" valueType="num">
                                      <p:cBhvr additive="base">
                                        <p:cTn id="33" dur="500" fill="hold"/>
                                        <p:tgtEl>
                                          <p:spTgt spid="372753"/>
                                        </p:tgtEl>
                                        <p:attrNameLst>
                                          <p:attrName>ppt_x</p:attrName>
                                        </p:attrNameLst>
                                      </p:cBhvr>
                                      <p:tavLst>
                                        <p:tav tm="0">
                                          <p:val>
                                            <p:strVal val="1+#ppt_w/2"/>
                                          </p:val>
                                        </p:tav>
                                        <p:tav tm="100000">
                                          <p:val>
                                            <p:strVal val="#ppt_x"/>
                                          </p:val>
                                        </p:tav>
                                      </p:tavLst>
                                    </p:anim>
                                    <p:anim calcmode="lin" valueType="num">
                                      <p:cBhvr additive="base">
                                        <p:cTn id="34" dur="500" fill="hold"/>
                                        <p:tgtEl>
                                          <p:spTgt spid="372753"/>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par>
                          <p:cTn id="41" fill="hold" nodeType="afterGroup">
                            <p:stCondLst>
                              <p:cond delay="500"/>
                            </p:stCondLst>
                            <p:childTnLst>
                              <p:par>
                                <p:cTn id="42" presetID="2" presetClass="entr" presetSubtype="2" fill="hold" nodeType="afterEffect">
                                  <p:stCondLst>
                                    <p:cond delay="0"/>
                                  </p:stCondLst>
                                  <p:childTnLst>
                                    <p:set>
                                      <p:cBhvr>
                                        <p:cTn id="43" dur="1" fill="hold">
                                          <p:stCondLst>
                                            <p:cond delay="0"/>
                                          </p:stCondLst>
                                        </p:cTn>
                                        <p:tgtEl>
                                          <p:spTgt spid="372752"/>
                                        </p:tgtEl>
                                        <p:attrNameLst>
                                          <p:attrName>style.visibility</p:attrName>
                                        </p:attrNameLst>
                                      </p:cBhvr>
                                      <p:to>
                                        <p:strVal val="visible"/>
                                      </p:to>
                                    </p:set>
                                    <p:anim calcmode="lin" valueType="num">
                                      <p:cBhvr additive="base">
                                        <p:cTn id="44" dur="500" fill="hold"/>
                                        <p:tgtEl>
                                          <p:spTgt spid="372752"/>
                                        </p:tgtEl>
                                        <p:attrNameLst>
                                          <p:attrName>ppt_x</p:attrName>
                                        </p:attrNameLst>
                                      </p:cBhvr>
                                      <p:tavLst>
                                        <p:tav tm="0">
                                          <p:val>
                                            <p:strVal val="1+#ppt_w/2"/>
                                          </p:val>
                                        </p:tav>
                                        <p:tav tm="100000">
                                          <p:val>
                                            <p:strVal val="#ppt_x"/>
                                          </p:val>
                                        </p:tav>
                                      </p:tavLst>
                                    </p:anim>
                                    <p:anim calcmode="lin" valueType="num">
                                      <p:cBhvr additive="base">
                                        <p:cTn id="45" dur="500" fill="hold"/>
                                        <p:tgtEl>
                                          <p:spTgt spid="3727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灯片编号占位符 1">
            <a:extLst>
              <a:ext uri="{FF2B5EF4-FFF2-40B4-BE49-F238E27FC236}">
                <a16:creationId xmlns:a16="http://schemas.microsoft.com/office/drawing/2014/main" id="{02A37AFA-0A23-4003-B184-FD89935B10F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C0C7230-C4DF-4AFE-BC22-F58F4FFE6834}" type="slidenum">
              <a:rPr lang="ja-JP" altLang="en-US" sz="1800">
                <a:solidFill>
                  <a:srgbClr val="A50021"/>
                </a:solidFill>
                <a:ea typeface="ＭＳ Ｐゴシック" panose="020B0600070205080204" pitchFamily="34" charset="-128"/>
              </a:rPr>
              <a:pPr eaLnBrk="1" hangingPunct="1"/>
              <a:t>102</a:t>
            </a:fld>
            <a:endParaRPr lang="en-US" altLang="ja-JP" sz="1800">
              <a:solidFill>
                <a:srgbClr val="A50021"/>
              </a:solidFill>
              <a:ea typeface="ＭＳ Ｐゴシック" panose="020B0600070205080204" pitchFamily="34" charset="-128"/>
            </a:endParaRPr>
          </a:p>
        </p:txBody>
      </p:sp>
      <p:sp>
        <p:nvSpPr>
          <p:cNvPr id="63493" name="Rectangle 3">
            <a:extLst>
              <a:ext uri="{FF2B5EF4-FFF2-40B4-BE49-F238E27FC236}">
                <a16:creationId xmlns:a16="http://schemas.microsoft.com/office/drawing/2014/main" id="{DCB68D31-4244-4F95-939B-5280F1DBABCE}"/>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600" b="1">
                <a:latin typeface="Times New Roman" panose="02020603050405020304" pitchFamily="18" charset="0"/>
              </a:rPr>
              <a:t>4. Hopfield</a:t>
            </a:r>
            <a:r>
              <a:rPr lang="zh-CN" altLang="en-US" sz="2600" b="1">
                <a:latin typeface="Times New Roman" panose="02020603050405020304" pitchFamily="18" charset="0"/>
              </a:rPr>
              <a:t>神经网络的运动方程</a:t>
            </a:r>
          </a:p>
        </p:txBody>
      </p:sp>
      <p:graphicFrame>
        <p:nvGraphicFramePr>
          <p:cNvPr id="373764" name="Object 4">
            <a:extLst>
              <a:ext uri="{FF2B5EF4-FFF2-40B4-BE49-F238E27FC236}">
                <a16:creationId xmlns:a16="http://schemas.microsoft.com/office/drawing/2014/main" id="{5B127ED6-AE3D-4954-9658-F3D9A8FAC75F}"/>
              </a:ext>
            </a:extLst>
          </p:cNvPr>
          <p:cNvGraphicFramePr>
            <a:graphicFrameLocks noChangeAspect="1"/>
          </p:cNvGraphicFramePr>
          <p:nvPr/>
        </p:nvGraphicFramePr>
        <p:xfrm>
          <a:off x="2332038" y="1504950"/>
          <a:ext cx="7726362" cy="4667250"/>
        </p:xfrm>
        <a:graphic>
          <a:graphicData uri="http://schemas.openxmlformats.org/presentationml/2006/ole">
            <mc:AlternateContent xmlns:mc="http://schemas.openxmlformats.org/markup-compatibility/2006">
              <mc:Choice xmlns:v="urn:schemas-microsoft-com:vml" Requires="v">
                <p:oleObj spid="_x0000_s54295" name="Equation" r:id="rId3" imgW="4152600" imgH="2273040" progId="Equation.DSMT4">
                  <p:embed/>
                </p:oleObj>
              </mc:Choice>
              <mc:Fallback>
                <p:oleObj name="Equation" r:id="rId3" imgW="4152600" imgH="2273040" progId="Equation.DSMT4">
                  <p:embed/>
                  <p:pic>
                    <p:nvPicPr>
                      <p:cNvPr id="373764" name="Object 4">
                        <a:extLst>
                          <a:ext uri="{FF2B5EF4-FFF2-40B4-BE49-F238E27FC236}">
                            <a16:creationId xmlns:a16="http://schemas.microsoft.com/office/drawing/2014/main" id="{5B127ED6-AE3D-4954-9658-F3D9A8FAC7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038" y="1504950"/>
                        <a:ext cx="7726362" cy="466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直接连接符 5">
            <a:extLst>
              <a:ext uri="{FF2B5EF4-FFF2-40B4-BE49-F238E27FC236}">
                <a16:creationId xmlns:a16="http://schemas.microsoft.com/office/drawing/2014/main" id="{389C8F46-5D11-433F-B5FE-ADD4FB70D4F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BBD4324-0FDB-4737-86EE-5148850BFB79}"/>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JSP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神经网络及其求解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73764"/>
                                        </p:tgtEl>
                                        <p:attrNameLst>
                                          <p:attrName>style.visibility</p:attrName>
                                        </p:attrNameLst>
                                      </p:cBhvr>
                                      <p:to>
                                        <p:strVal val="visible"/>
                                      </p:to>
                                    </p:set>
                                    <p:animEffect transition="in" filter="dissolve">
                                      <p:cBhvr>
                                        <p:cTn id="7" dur="500"/>
                                        <p:tgtEl>
                                          <p:spTgt spid="373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灯片编号占位符 1">
            <a:extLst>
              <a:ext uri="{FF2B5EF4-FFF2-40B4-BE49-F238E27FC236}">
                <a16:creationId xmlns:a16="http://schemas.microsoft.com/office/drawing/2014/main" id="{A43A4BBC-FC2C-40D0-8589-D5F7F3E0B1B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4E6109F-B631-492E-BF0D-071FDD6FB219}" type="slidenum">
              <a:rPr lang="ja-JP" altLang="en-US" sz="1800">
                <a:solidFill>
                  <a:srgbClr val="A50021"/>
                </a:solidFill>
                <a:ea typeface="ＭＳ Ｐゴシック" panose="020B0600070205080204" pitchFamily="34" charset="-128"/>
              </a:rPr>
              <a:pPr eaLnBrk="1" hangingPunct="1"/>
              <a:t>103</a:t>
            </a:fld>
            <a:endParaRPr lang="en-US" altLang="ja-JP" sz="1800">
              <a:solidFill>
                <a:srgbClr val="A50021"/>
              </a:solidFill>
              <a:ea typeface="ＭＳ Ｐゴシック" panose="020B0600070205080204" pitchFamily="34" charset="-128"/>
            </a:endParaRPr>
          </a:p>
        </p:txBody>
      </p:sp>
      <p:sp>
        <p:nvSpPr>
          <p:cNvPr id="64519" name="Rectangle 3">
            <a:extLst>
              <a:ext uri="{FF2B5EF4-FFF2-40B4-BE49-F238E27FC236}">
                <a16:creationId xmlns:a16="http://schemas.microsoft.com/office/drawing/2014/main" id="{0D6BDD42-5F5E-4949-95BB-D6690F18B365}"/>
              </a:ext>
            </a:extLst>
          </p:cNvPr>
          <p:cNvSpPr>
            <a:spLocks noChangeArrowheads="1"/>
          </p:cNvSpPr>
          <p:nvPr/>
        </p:nvSpPr>
        <p:spPr bwMode="auto">
          <a:xfrm>
            <a:off x="1981201" y="908051"/>
            <a:ext cx="84359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74650" indent="-37465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None/>
            </a:pPr>
            <a:r>
              <a:rPr lang="en-US" altLang="zh-CN" sz="3000" b="1">
                <a:latin typeface="Times New Roman" panose="02020603050405020304" pitchFamily="18" charset="0"/>
              </a:rPr>
              <a:t> </a:t>
            </a:r>
            <a:r>
              <a:rPr lang="en-US" altLang="zh-CN" sz="2600" b="1">
                <a:latin typeface="Times New Roman" panose="02020603050405020304" pitchFamily="18" charset="0"/>
              </a:rPr>
              <a:t>5.  </a:t>
            </a:r>
            <a:r>
              <a:rPr lang="zh-CN" altLang="en-US" sz="2600" b="1">
                <a:latin typeface="Times New Roman" panose="02020603050405020304" pitchFamily="18" charset="0"/>
                <a:hlinkClick r:id="rId3" action="ppaction://hlinksldjump"/>
              </a:rPr>
              <a:t>成本树</a:t>
            </a:r>
            <a:r>
              <a:rPr lang="zh-CN" altLang="en-US" sz="3200" b="1">
                <a:latin typeface="Times New Roman" panose="02020603050405020304" pitchFamily="18" charset="0"/>
                <a:hlinkClick r:id="rId3" action="ppaction://hlinksldjump"/>
              </a:rPr>
              <a:t> </a:t>
            </a:r>
            <a:endParaRPr lang="zh-CN" altLang="en-US" sz="3200" b="1">
              <a:latin typeface="Times New Roman" panose="02020603050405020304" pitchFamily="18" charset="0"/>
            </a:endParaRPr>
          </a:p>
          <a:p>
            <a:pPr algn="just" eaLnBrk="1" hangingPunct="1">
              <a:lnSpc>
                <a:spcPct val="120000"/>
              </a:lnSpc>
              <a:spcBef>
                <a:spcPct val="50000"/>
              </a:spcBef>
              <a:buClr>
                <a:schemeClr val="accent2"/>
              </a:buClr>
              <a:buFont typeface="Wingdings" panose="05000000000000000000" pitchFamily="2" charset="2"/>
              <a:buNone/>
            </a:pPr>
            <a:r>
              <a:rPr lang="zh-CN" altLang="en-US" sz="2400" b="1">
                <a:latin typeface="Times New Roman" panose="02020603050405020304" pitchFamily="18" charset="0"/>
              </a:rPr>
              <a:t> </a:t>
            </a:r>
            <a:r>
              <a:rPr lang="en-US" altLang="zh-CN" sz="2400" b="1">
                <a:latin typeface="Times New Roman" panose="02020603050405020304" pitchFamily="18" charset="0"/>
              </a:rPr>
              <a:t>step1 </a:t>
            </a:r>
            <a:r>
              <a:rPr lang="zh-CN" altLang="en-US" sz="2400" b="1">
                <a:latin typeface="Times New Roman" panose="02020603050405020304" pitchFamily="18" charset="0"/>
              </a:rPr>
              <a:t>：根据换位矩阵，构造成本树。</a:t>
            </a:r>
          </a:p>
          <a:p>
            <a:pPr algn="just" eaLnBrk="1" hangingPunct="1">
              <a:lnSpc>
                <a:spcPct val="120000"/>
              </a:lnSpc>
              <a:spcBef>
                <a:spcPct val="50000"/>
              </a:spcBef>
              <a:buClr>
                <a:schemeClr val="accent2"/>
              </a:buClr>
              <a:buFont typeface="Wingdings" panose="05000000000000000000" pitchFamily="2" charset="2"/>
              <a:buNone/>
            </a:pPr>
            <a:r>
              <a:rPr lang="zh-CN" altLang="en-US" sz="2400" b="1">
                <a:latin typeface="Times New Roman" panose="02020603050405020304" pitchFamily="18" charset="0"/>
              </a:rPr>
              <a:t> </a:t>
            </a:r>
            <a:r>
              <a:rPr lang="en-US" altLang="zh-CN" sz="2400" b="1">
                <a:latin typeface="Times New Roman" panose="02020603050405020304" pitchFamily="18" charset="0"/>
              </a:rPr>
              <a:t>step2</a:t>
            </a:r>
            <a:r>
              <a:rPr lang="zh-CN" altLang="en-US" sz="2400" b="1">
                <a:latin typeface="Times New Roman" panose="02020603050405020304" pitchFamily="18" charset="0"/>
              </a:rPr>
              <a:t>： 计算成本树上各操作           的开始时间       和结束</a:t>
            </a:r>
          </a:p>
          <a:p>
            <a:pPr algn="just" eaLnBrk="1" hangingPunct="1">
              <a:lnSpc>
                <a:spcPct val="120000"/>
              </a:lnSpc>
              <a:spcBef>
                <a:spcPct val="50000"/>
              </a:spcBef>
              <a:buClr>
                <a:schemeClr val="accent2"/>
              </a:buClr>
              <a:buFont typeface="Wingdings" panose="05000000000000000000" pitchFamily="2" charset="2"/>
              <a:buNone/>
            </a:pPr>
            <a:r>
              <a:rPr lang="zh-CN" altLang="en-US" sz="2400" b="1">
                <a:latin typeface="Times New Roman" panose="02020603050405020304" pitchFamily="18" charset="0"/>
              </a:rPr>
              <a:t>               时间         。</a:t>
            </a:r>
          </a:p>
          <a:p>
            <a:pPr algn="just" eaLnBrk="1" hangingPunct="1">
              <a:lnSpc>
                <a:spcPct val="120000"/>
              </a:lnSpc>
              <a:spcBef>
                <a:spcPct val="50000"/>
              </a:spcBef>
              <a:buClr>
                <a:schemeClr val="accent2"/>
              </a:buClr>
              <a:buFont typeface="Wingdings" panose="05000000000000000000" pitchFamily="2" charset="2"/>
              <a:buNone/>
            </a:pPr>
            <a:r>
              <a:rPr lang="zh-CN" altLang="en-US" sz="2400" b="1">
                <a:latin typeface="Times New Roman" panose="02020603050405020304" pitchFamily="18" charset="0"/>
              </a:rPr>
              <a:t> </a:t>
            </a:r>
            <a:r>
              <a:rPr lang="en-US" altLang="zh-CN" sz="2400" b="1">
                <a:latin typeface="Times New Roman" panose="02020603050405020304" pitchFamily="18" charset="0"/>
              </a:rPr>
              <a:t>step3 </a:t>
            </a:r>
            <a:r>
              <a:rPr lang="zh-CN" altLang="en-US" sz="2400" b="1">
                <a:latin typeface="Times New Roman" panose="02020603050405020304" pitchFamily="18" charset="0"/>
              </a:rPr>
              <a:t>：判断是否出现死锁调度。</a:t>
            </a:r>
          </a:p>
          <a:p>
            <a:pPr algn="just" eaLnBrk="1" hangingPunct="1">
              <a:lnSpc>
                <a:spcPct val="120000"/>
              </a:lnSpc>
              <a:spcBef>
                <a:spcPct val="50000"/>
              </a:spcBef>
              <a:buClr>
                <a:schemeClr val="accent2"/>
              </a:buClr>
              <a:buFont typeface="Wingdings" panose="05000000000000000000" pitchFamily="2" charset="2"/>
              <a:buNone/>
            </a:pPr>
            <a:r>
              <a:rPr lang="zh-CN" altLang="en-US" sz="2400" b="1">
                <a:latin typeface="Times New Roman" panose="02020603050405020304" pitchFamily="18" charset="0"/>
              </a:rPr>
              <a:t> </a:t>
            </a:r>
            <a:r>
              <a:rPr lang="en-US" altLang="zh-CN" sz="2400" b="1">
                <a:latin typeface="Times New Roman" panose="02020603050405020304" pitchFamily="18" charset="0"/>
              </a:rPr>
              <a:t>step4 </a:t>
            </a:r>
            <a:r>
              <a:rPr lang="zh-CN" altLang="en-US" sz="2400" b="1">
                <a:latin typeface="Times New Roman" panose="02020603050405020304" pitchFamily="18" charset="0"/>
              </a:rPr>
              <a:t>：调整死锁调度。</a:t>
            </a:r>
          </a:p>
        </p:txBody>
      </p:sp>
      <p:graphicFrame>
        <p:nvGraphicFramePr>
          <p:cNvPr id="64514" name="Object 4">
            <a:extLst>
              <a:ext uri="{FF2B5EF4-FFF2-40B4-BE49-F238E27FC236}">
                <a16:creationId xmlns:a16="http://schemas.microsoft.com/office/drawing/2014/main" id="{ACB9BEA8-6CCC-4911-8EA3-231414A9FAD6}"/>
              </a:ext>
            </a:extLst>
          </p:cNvPr>
          <p:cNvGraphicFramePr>
            <a:graphicFrameLocks noChangeAspect="1"/>
          </p:cNvGraphicFramePr>
          <p:nvPr/>
        </p:nvGraphicFramePr>
        <p:xfrm>
          <a:off x="5943600" y="2427288"/>
          <a:ext cx="914400" cy="392112"/>
        </p:xfrm>
        <a:graphic>
          <a:graphicData uri="http://schemas.openxmlformats.org/presentationml/2006/ole">
            <mc:AlternateContent xmlns:mc="http://schemas.openxmlformats.org/markup-compatibility/2006">
              <mc:Choice xmlns:v="urn:schemas-microsoft-com:vml" Requires="v">
                <p:oleObj spid="_x0000_s55361" r:id="rId4" imgW="469696" imgH="203112" progId="Equation.3">
                  <p:embed/>
                </p:oleObj>
              </mc:Choice>
              <mc:Fallback>
                <p:oleObj r:id="rId4" imgW="469696" imgH="203112" progId="Equation.3">
                  <p:embed/>
                  <p:pic>
                    <p:nvPicPr>
                      <p:cNvPr id="64514" name="Object 4">
                        <a:extLst>
                          <a:ext uri="{FF2B5EF4-FFF2-40B4-BE49-F238E27FC236}">
                            <a16:creationId xmlns:a16="http://schemas.microsoft.com/office/drawing/2014/main" id="{ACB9BEA8-6CCC-4911-8EA3-231414A9F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2427288"/>
                        <a:ext cx="914400"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5" name="Object 5">
            <a:extLst>
              <a:ext uri="{FF2B5EF4-FFF2-40B4-BE49-F238E27FC236}">
                <a16:creationId xmlns:a16="http://schemas.microsoft.com/office/drawing/2014/main" id="{EF29043A-6604-48BC-9CB8-25C603652272}"/>
              </a:ext>
            </a:extLst>
          </p:cNvPr>
          <p:cNvGraphicFramePr>
            <a:graphicFrameLocks noChangeAspect="1"/>
          </p:cNvGraphicFramePr>
          <p:nvPr/>
        </p:nvGraphicFramePr>
        <p:xfrm>
          <a:off x="8382000" y="2362200"/>
          <a:ext cx="457200" cy="457200"/>
        </p:xfrm>
        <a:graphic>
          <a:graphicData uri="http://schemas.openxmlformats.org/presentationml/2006/ole">
            <mc:AlternateContent xmlns:mc="http://schemas.openxmlformats.org/markup-compatibility/2006">
              <mc:Choice xmlns:v="urn:schemas-microsoft-com:vml" Requires="v">
                <p:oleObj spid="_x0000_s55362" r:id="rId6" imgW="241195" imgH="241195" progId="Equation.3">
                  <p:embed/>
                </p:oleObj>
              </mc:Choice>
              <mc:Fallback>
                <p:oleObj r:id="rId6" imgW="241195" imgH="241195" progId="Equation.3">
                  <p:embed/>
                  <p:pic>
                    <p:nvPicPr>
                      <p:cNvPr id="64515" name="Object 5">
                        <a:extLst>
                          <a:ext uri="{FF2B5EF4-FFF2-40B4-BE49-F238E27FC236}">
                            <a16:creationId xmlns:a16="http://schemas.microsoft.com/office/drawing/2014/main" id="{EF29043A-6604-48BC-9CB8-25C6036522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0" y="2362200"/>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6" name="Object 6">
            <a:extLst>
              <a:ext uri="{FF2B5EF4-FFF2-40B4-BE49-F238E27FC236}">
                <a16:creationId xmlns:a16="http://schemas.microsoft.com/office/drawing/2014/main" id="{D53996B9-FFE3-4A6B-83E1-8E21E218D367}"/>
              </a:ext>
            </a:extLst>
          </p:cNvPr>
          <p:cNvGraphicFramePr>
            <a:graphicFrameLocks noChangeAspect="1"/>
          </p:cNvGraphicFramePr>
          <p:nvPr/>
        </p:nvGraphicFramePr>
        <p:xfrm>
          <a:off x="3886200" y="2935288"/>
          <a:ext cx="533400" cy="493712"/>
        </p:xfrm>
        <a:graphic>
          <a:graphicData uri="http://schemas.openxmlformats.org/presentationml/2006/ole">
            <mc:AlternateContent xmlns:mc="http://schemas.openxmlformats.org/markup-compatibility/2006">
              <mc:Choice xmlns:v="urn:schemas-microsoft-com:vml" Requires="v">
                <p:oleObj spid="_x0000_s55363" r:id="rId8" imgW="254000" imgH="241300" progId="Equation.3">
                  <p:embed/>
                </p:oleObj>
              </mc:Choice>
              <mc:Fallback>
                <p:oleObj r:id="rId8" imgW="254000" imgH="241300" progId="Equation.3">
                  <p:embed/>
                  <p:pic>
                    <p:nvPicPr>
                      <p:cNvPr id="64516" name="Object 6">
                        <a:extLst>
                          <a:ext uri="{FF2B5EF4-FFF2-40B4-BE49-F238E27FC236}">
                            <a16:creationId xmlns:a16="http://schemas.microsoft.com/office/drawing/2014/main" id="{D53996B9-FFE3-4A6B-83E1-8E21E218D3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86200" y="2935288"/>
                        <a:ext cx="533400" cy="493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直接连接符 7">
            <a:extLst>
              <a:ext uri="{FF2B5EF4-FFF2-40B4-BE49-F238E27FC236}">
                <a16:creationId xmlns:a16="http://schemas.microsoft.com/office/drawing/2014/main" id="{129DA3D7-155B-445A-929A-FD7A21B000B1}"/>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C738AE6-A48A-48DB-B9A4-64F0F0545E43}"/>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JSP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神经网络及其求解</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灯片编号占位符 1">
            <a:extLst>
              <a:ext uri="{FF2B5EF4-FFF2-40B4-BE49-F238E27FC236}">
                <a16:creationId xmlns:a16="http://schemas.microsoft.com/office/drawing/2014/main" id="{20FCA3A2-0836-4546-8832-B2A1EA3A63B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FA0FC25E-3DA2-4A3E-AC07-1F37A77063B4}" type="slidenum">
              <a:rPr lang="ja-JP" altLang="en-US" sz="1800">
                <a:solidFill>
                  <a:srgbClr val="A50021"/>
                </a:solidFill>
                <a:ea typeface="ＭＳ Ｐゴシック" panose="020B0600070205080204" pitchFamily="34" charset="-128"/>
              </a:rPr>
              <a:pPr eaLnBrk="1" hangingPunct="1"/>
              <a:t>104</a:t>
            </a:fld>
            <a:endParaRPr lang="en-US" altLang="ja-JP" sz="1800">
              <a:solidFill>
                <a:srgbClr val="A50021"/>
              </a:solidFill>
              <a:ea typeface="ＭＳ Ｐゴシック" panose="020B0600070205080204" pitchFamily="34" charset="-128"/>
            </a:endParaRPr>
          </a:p>
        </p:txBody>
      </p:sp>
      <p:sp>
        <p:nvSpPr>
          <p:cNvPr id="375811" name="Rectangle 3">
            <a:extLst>
              <a:ext uri="{FF2B5EF4-FFF2-40B4-BE49-F238E27FC236}">
                <a16:creationId xmlns:a16="http://schemas.microsoft.com/office/drawing/2014/main" id="{5100B60C-67B7-400B-A181-59E09B21D22D}"/>
              </a:ext>
            </a:extLst>
          </p:cNvPr>
          <p:cNvSpPr>
            <a:spLocks noChangeArrowheads="1"/>
          </p:cNvSpPr>
          <p:nvPr/>
        </p:nvSpPr>
        <p:spPr bwMode="auto">
          <a:xfrm>
            <a:off x="1981201" y="908050"/>
            <a:ext cx="8283575"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40000"/>
              </a:spcBef>
              <a:buClr>
                <a:schemeClr val="accent2"/>
              </a:buClr>
              <a:buFont typeface="Wingdings" panose="05000000000000000000" pitchFamily="2" charset="2"/>
              <a:buNone/>
            </a:pPr>
            <a:r>
              <a:rPr lang="en-US" altLang="zh-CN" sz="2600" b="1">
                <a:latin typeface="Times New Roman" panose="02020603050405020304" pitchFamily="18" charset="0"/>
              </a:rPr>
              <a:t>6. </a:t>
            </a:r>
            <a:r>
              <a:rPr lang="zh-CN" altLang="en-US" sz="2600" b="1">
                <a:latin typeface="Times New Roman" panose="02020603050405020304" pitchFamily="18" charset="0"/>
                <a:hlinkClick r:id="rId2" action="ppaction://hlinksldjump"/>
              </a:rPr>
              <a:t>甘特图</a:t>
            </a:r>
            <a:endParaRPr lang="zh-CN" altLang="en-US" sz="2600" b="1">
              <a:latin typeface="Times New Roman" panose="02020603050405020304" pitchFamily="18" charset="0"/>
            </a:endParaRPr>
          </a:p>
          <a:p>
            <a:pPr algn="just" eaLnBrk="1" hangingPunct="1">
              <a:lnSpc>
                <a:spcPct val="120000"/>
              </a:lnSpc>
              <a:spcBef>
                <a:spcPct val="40000"/>
              </a:spcBef>
              <a:buClr>
                <a:schemeClr val="accent2"/>
              </a:buClr>
              <a:buFont typeface="Wingdings" panose="05000000000000000000" pitchFamily="2" charset="2"/>
              <a:buNone/>
            </a:pPr>
            <a:r>
              <a:rPr lang="en-US" altLang="zh-CN" sz="2400" b="1">
                <a:latin typeface="Times New Roman" panose="02020603050405020304" pitchFamily="18" charset="0"/>
              </a:rPr>
              <a:t>step1</a:t>
            </a:r>
            <a:r>
              <a:rPr lang="zh-CN" altLang="en-US" sz="2400" b="1">
                <a:latin typeface="Times New Roman" panose="02020603050405020304" pitchFamily="18" charset="0"/>
              </a:rPr>
              <a:t>：根据换位矩阵，计算成本树上各操作的开始时间和结束时间，并给出相应的甘特图。</a:t>
            </a:r>
          </a:p>
          <a:p>
            <a:pPr algn="just" eaLnBrk="1" hangingPunct="1">
              <a:lnSpc>
                <a:spcPct val="120000"/>
              </a:lnSpc>
              <a:spcBef>
                <a:spcPct val="40000"/>
              </a:spcBef>
              <a:buClr>
                <a:schemeClr val="accent2"/>
              </a:buClr>
              <a:buFont typeface="Wingdings" panose="05000000000000000000" pitchFamily="2" charset="2"/>
              <a:buNone/>
            </a:pPr>
            <a:r>
              <a:rPr lang="en-US" altLang="zh-CN" sz="2400" b="1">
                <a:latin typeface="Times New Roman" panose="02020603050405020304" pitchFamily="18" charset="0"/>
              </a:rPr>
              <a:t>step2</a:t>
            </a:r>
            <a:r>
              <a:rPr lang="zh-CN" altLang="en-US" sz="2400" b="1">
                <a:latin typeface="Times New Roman" panose="02020603050405020304" pitchFamily="18" charset="0"/>
              </a:rPr>
              <a:t>：判断甘特图中每台机器上各作业的开始时间是否发生重叠。</a:t>
            </a:r>
          </a:p>
          <a:p>
            <a:pPr algn="just" eaLnBrk="1" hangingPunct="1">
              <a:lnSpc>
                <a:spcPct val="120000"/>
              </a:lnSpc>
              <a:spcBef>
                <a:spcPct val="20000"/>
              </a:spcBef>
              <a:buClr>
                <a:schemeClr val="accent2"/>
              </a:buClr>
              <a:buFont typeface="Wingdings" panose="05000000000000000000" pitchFamily="2" charset="2"/>
              <a:buNone/>
            </a:pPr>
            <a:r>
              <a:rPr lang="en-US" altLang="zh-CN" sz="2400" b="1">
                <a:latin typeface="Times New Roman" panose="02020603050405020304" pitchFamily="18" charset="0"/>
              </a:rPr>
              <a:t>step 3</a:t>
            </a:r>
            <a:r>
              <a:rPr lang="zh-CN" altLang="en-US" sz="2400" b="1">
                <a:latin typeface="Times New Roman" panose="02020603050405020304" pitchFamily="18" charset="0"/>
              </a:rPr>
              <a:t>：判断同一作业的各操作的开始时间是否发生重叠。</a:t>
            </a:r>
          </a:p>
          <a:p>
            <a:pPr algn="just" eaLnBrk="1" hangingPunct="1">
              <a:lnSpc>
                <a:spcPct val="120000"/>
              </a:lnSpc>
              <a:spcBef>
                <a:spcPct val="20000"/>
              </a:spcBef>
              <a:buClr>
                <a:schemeClr val="accent2"/>
              </a:buClr>
              <a:buFont typeface="Wingdings" panose="05000000000000000000" pitchFamily="2" charset="2"/>
              <a:buNone/>
            </a:pPr>
            <a:r>
              <a:rPr lang="en-US" altLang="zh-CN" sz="2400" b="1">
                <a:latin typeface="Times New Roman" panose="02020603050405020304" pitchFamily="18" charset="0"/>
              </a:rPr>
              <a:t>step4</a:t>
            </a:r>
            <a:r>
              <a:rPr lang="zh-CN" altLang="en-US" sz="2400" b="1">
                <a:latin typeface="Times New Roman" panose="02020603050405020304" pitchFamily="18" charset="0"/>
              </a:rPr>
              <a:t>：重复</a:t>
            </a:r>
            <a:r>
              <a:rPr lang="en-US" altLang="zh-CN" sz="2400" b="1">
                <a:latin typeface="Times New Roman" panose="02020603050405020304" pitchFamily="18" charset="0"/>
              </a:rPr>
              <a:t>step2 </a:t>
            </a:r>
            <a:r>
              <a:rPr lang="zh-CN" altLang="en-US" sz="2400" b="1">
                <a:latin typeface="Times New Roman" panose="02020603050405020304" pitchFamily="18" charset="0"/>
              </a:rPr>
              <a:t>和</a:t>
            </a:r>
            <a:r>
              <a:rPr lang="en-US" altLang="zh-CN" sz="2400" b="1">
                <a:latin typeface="Times New Roman" panose="02020603050405020304" pitchFamily="18" charset="0"/>
              </a:rPr>
              <a:t>step3</a:t>
            </a:r>
            <a:r>
              <a:rPr lang="zh-CN" altLang="en-US" sz="2400" b="1">
                <a:latin typeface="Times New Roman" panose="02020603050405020304" pitchFamily="18" charset="0"/>
              </a:rPr>
              <a:t>，直至甘特图中同一机器上各作业的开始时间和同一作业的各操作的开始时间都不发生重叠为止。</a:t>
            </a:r>
          </a:p>
        </p:txBody>
      </p:sp>
      <p:cxnSp>
        <p:nvCxnSpPr>
          <p:cNvPr id="5" name="直接连接符 4">
            <a:extLst>
              <a:ext uri="{FF2B5EF4-FFF2-40B4-BE49-F238E27FC236}">
                <a16:creationId xmlns:a16="http://schemas.microsoft.com/office/drawing/2014/main" id="{D599E88B-D8A5-4FBC-90D8-262E5F8E025C}"/>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E33882A-1EE7-48F8-B96B-78DD817DCB7B}"/>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JSP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神经网络及其求解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75811">
                                            <p:txEl>
                                              <p:pRg st="0" end="0"/>
                                            </p:txEl>
                                          </p:spTgt>
                                        </p:tgtEl>
                                        <p:attrNameLst>
                                          <p:attrName>style.visibility</p:attrName>
                                        </p:attrNameLst>
                                      </p:cBhvr>
                                      <p:to>
                                        <p:strVal val="visible"/>
                                      </p:to>
                                    </p:set>
                                    <p:anim calcmode="lin" valueType="num">
                                      <p:cBhvr>
                                        <p:cTn id="7" dur="500" fill="hold"/>
                                        <p:tgtEl>
                                          <p:spTgt spid="3758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75811">
                                            <p:txEl>
                                              <p:pRg st="0" end="0"/>
                                            </p:txEl>
                                          </p:spTgt>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375811">
                                            <p:txEl>
                                              <p:pRg st="1" end="1"/>
                                            </p:txEl>
                                          </p:spTgt>
                                        </p:tgtEl>
                                        <p:attrNameLst>
                                          <p:attrName>style.visibility</p:attrName>
                                        </p:attrNameLst>
                                      </p:cBhvr>
                                      <p:to>
                                        <p:strVal val="visible"/>
                                      </p:to>
                                    </p:set>
                                    <p:anim calcmode="lin" valueType="num">
                                      <p:cBhvr>
                                        <p:cTn id="12" dur="500" fill="hold"/>
                                        <p:tgtEl>
                                          <p:spTgt spid="375811">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75811">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375811">
                                            <p:txEl>
                                              <p:pRg st="2" end="2"/>
                                            </p:txEl>
                                          </p:spTgt>
                                        </p:tgtEl>
                                        <p:attrNameLst>
                                          <p:attrName>style.visibility</p:attrName>
                                        </p:attrNameLst>
                                      </p:cBhvr>
                                      <p:to>
                                        <p:strVal val="visible"/>
                                      </p:to>
                                    </p:set>
                                    <p:anim calcmode="lin" valueType="num">
                                      <p:cBhvr>
                                        <p:cTn id="18" dur="500" fill="hold"/>
                                        <p:tgtEl>
                                          <p:spTgt spid="375811">
                                            <p:txEl>
                                              <p:pRg st="2" end="2"/>
                                            </p:txEl>
                                          </p:spTgt>
                                        </p:tgtEl>
                                        <p:attrNameLst>
                                          <p:attrName>ppt_w</p:attrName>
                                        </p:attrNameLst>
                                      </p:cBhvr>
                                      <p:tavLst>
                                        <p:tav tm="0">
                                          <p:val>
                                            <p:fltVal val="0"/>
                                          </p:val>
                                        </p:tav>
                                        <p:tav tm="100000">
                                          <p:val>
                                            <p:strVal val="#ppt_w"/>
                                          </p:val>
                                        </p:tav>
                                      </p:tavLst>
                                    </p:anim>
                                    <p:anim calcmode="lin" valueType="num">
                                      <p:cBhvr>
                                        <p:cTn id="19" dur="500" fill="hold"/>
                                        <p:tgtEl>
                                          <p:spTgt spid="375811">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375811">
                                            <p:txEl>
                                              <p:pRg st="3" end="3"/>
                                            </p:txEl>
                                          </p:spTgt>
                                        </p:tgtEl>
                                        <p:attrNameLst>
                                          <p:attrName>style.visibility</p:attrName>
                                        </p:attrNameLst>
                                      </p:cBhvr>
                                      <p:to>
                                        <p:strVal val="visible"/>
                                      </p:to>
                                    </p:set>
                                    <p:anim calcmode="lin" valueType="num">
                                      <p:cBhvr>
                                        <p:cTn id="24" dur="500" fill="hold"/>
                                        <p:tgtEl>
                                          <p:spTgt spid="375811">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75811">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375811">
                                            <p:txEl>
                                              <p:pRg st="4" end="4"/>
                                            </p:txEl>
                                          </p:spTgt>
                                        </p:tgtEl>
                                        <p:attrNameLst>
                                          <p:attrName>style.visibility</p:attrName>
                                        </p:attrNameLst>
                                      </p:cBhvr>
                                      <p:to>
                                        <p:strVal val="visible"/>
                                      </p:to>
                                    </p:set>
                                    <p:anim calcmode="lin" valueType="num">
                                      <p:cBhvr>
                                        <p:cTn id="30" dur="500" fill="hold"/>
                                        <p:tgtEl>
                                          <p:spTgt spid="375811">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75811">
                                            <p:txEl>
                                              <p:pRg st="4" end="4"/>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811" grpId="0" build="p"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灯片编号占位符 1">
            <a:extLst>
              <a:ext uri="{FF2B5EF4-FFF2-40B4-BE49-F238E27FC236}">
                <a16:creationId xmlns:a16="http://schemas.microsoft.com/office/drawing/2014/main" id="{C4B0066D-C334-464E-B290-3B775F9559E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DBD1587-F267-49EB-8F62-22547A294570}" type="slidenum">
              <a:rPr lang="ja-JP" altLang="en-US" sz="1800">
                <a:solidFill>
                  <a:srgbClr val="A50021"/>
                </a:solidFill>
                <a:ea typeface="ＭＳ Ｐゴシック" panose="020B0600070205080204" pitchFamily="34" charset="-128"/>
              </a:rPr>
              <a:pPr eaLnBrk="1" hangingPunct="1"/>
              <a:t>105</a:t>
            </a:fld>
            <a:endParaRPr lang="en-US" altLang="ja-JP" sz="1800">
              <a:solidFill>
                <a:srgbClr val="A50021"/>
              </a:solidFill>
              <a:ea typeface="ＭＳ Ｐゴシック" panose="020B0600070205080204" pitchFamily="34" charset="-128"/>
            </a:endParaRPr>
          </a:p>
        </p:txBody>
      </p:sp>
      <p:sp>
        <p:nvSpPr>
          <p:cNvPr id="132100" name="Rectangle 3">
            <a:extLst>
              <a:ext uri="{FF2B5EF4-FFF2-40B4-BE49-F238E27FC236}">
                <a16:creationId xmlns:a16="http://schemas.microsoft.com/office/drawing/2014/main" id="{89831AD4-A3B7-49A7-8D44-40649E600038}"/>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lang="en-US" altLang="zh-CN" sz="2600">
                <a:latin typeface="Times New Roman" panose="02020603050405020304" pitchFamily="18" charset="0"/>
              </a:rPr>
              <a:t>2</a:t>
            </a:r>
            <a:r>
              <a:rPr lang="zh-CN" altLang="en-US" sz="2600">
                <a:latin typeface="Times New Roman" panose="02020603050405020304" pitchFamily="18" charset="0"/>
              </a:rPr>
              <a:t>作业</a:t>
            </a:r>
            <a:r>
              <a:rPr lang="en-US" altLang="zh-CN" sz="2600">
                <a:latin typeface="Times New Roman" panose="02020603050405020304" pitchFamily="18" charset="0"/>
              </a:rPr>
              <a:t>3</a:t>
            </a:r>
            <a:r>
              <a:rPr lang="zh-CN" altLang="en-US" sz="2600">
                <a:latin typeface="Times New Roman" panose="02020603050405020304" pitchFamily="18" charset="0"/>
              </a:rPr>
              <a:t>机器的</a:t>
            </a:r>
            <a:r>
              <a:rPr lang="en-US" altLang="zh-CN" sz="2600">
                <a:latin typeface="Times New Roman" panose="02020603050405020304" pitchFamily="18" charset="0"/>
              </a:rPr>
              <a:t>JSP</a:t>
            </a:r>
            <a:r>
              <a:rPr lang="zh-CN" altLang="en-US" sz="2600">
                <a:latin typeface="Times New Roman" panose="02020603050405020304" pitchFamily="18" charset="0"/>
              </a:rPr>
              <a:t>例子</a:t>
            </a:r>
            <a:r>
              <a:rPr lang="zh-CN" altLang="en-US" sz="2600"/>
              <a:t> </a:t>
            </a:r>
          </a:p>
        </p:txBody>
      </p:sp>
      <p:pic>
        <p:nvPicPr>
          <p:cNvPr id="376836" name="Picture 4">
            <a:extLst>
              <a:ext uri="{FF2B5EF4-FFF2-40B4-BE49-F238E27FC236}">
                <a16:creationId xmlns:a16="http://schemas.microsoft.com/office/drawing/2014/main" id="{9B21CB7C-EA8D-4B30-BDD9-C41B3EC01A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1"/>
            <a:ext cx="4800600"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37" name="Picture 5">
            <a:extLst>
              <a:ext uri="{FF2B5EF4-FFF2-40B4-BE49-F238E27FC236}">
                <a16:creationId xmlns:a16="http://schemas.microsoft.com/office/drawing/2014/main" id="{72ADF356-EC62-41A3-9079-99B868614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962401"/>
            <a:ext cx="4876800" cy="230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6838" name="Text Box 6">
            <a:extLst>
              <a:ext uri="{FF2B5EF4-FFF2-40B4-BE49-F238E27FC236}">
                <a16:creationId xmlns:a16="http://schemas.microsoft.com/office/drawing/2014/main" id="{285E1DB8-23E5-4EB3-877A-EA2645B07C9A}"/>
              </a:ext>
            </a:extLst>
          </p:cNvPr>
          <p:cNvSpPr txBox="1">
            <a:spLocks noChangeArrowheads="1"/>
          </p:cNvSpPr>
          <p:nvPr/>
        </p:nvSpPr>
        <p:spPr bwMode="auto">
          <a:xfrm>
            <a:off x="7543800" y="2092326"/>
            <a:ext cx="2667000" cy="1489075"/>
          </a:xfrm>
          <a:prstGeom prst="rect">
            <a:avLst/>
          </a:prstGeom>
          <a:solidFill>
            <a:srgbClr val="CCFFFF"/>
          </a:solidFill>
          <a:ln w="9525">
            <a:solidFill>
              <a:srgbClr val="008080"/>
            </a:solid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pPr>
            <a:r>
              <a:rPr lang="zh-CN" altLang="en-US" sz="2400">
                <a:latin typeface="宋体" panose="02010600030101010101" pitchFamily="2" charset="-122"/>
              </a:rPr>
              <a:t>所有的操作：</a:t>
            </a:r>
          </a:p>
          <a:p>
            <a:pPr algn="just" eaLnBrk="1" hangingPunct="1">
              <a:lnSpc>
                <a:spcPct val="120000"/>
              </a:lnSpc>
              <a:spcBef>
                <a:spcPct val="20000"/>
              </a:spcBef>
            </a:pPr>
            <a:r>
              <a:rPr lang="en-US" altLang="zh-CN" sz="2400">
                <a:latin typeface="Times New Roman" panose="02020603050405020304" pitchFamily="18" charset="0"/>
                <a:cs typeface="Times New Roman" panose="02020603050405020304" pitchFamily="18" charset="0"/>
              </a:rPr>
              <a:t>111</a:t>
            </a:r>
            <a:r>
              <a:rPr lang="zh-CN" altLang="en-US" sz="2400">
                <a:latin typeface="宋体" panose="02010600030101010101" pitchFamily="2" charset="-122"/>
              </a:rPr>
              <a:t>，</a:t>
            </a:r>
            <a:r>
              <a:rPr lang="en-US" altLang="zh-CN" sz="2400">
                <a:latin typeface="Times New Roman" panose="02020603050405020304" pitchFamily="18" charset="0"/>
                <a:cs typeface="Times New Roman" panose="02020603050405020304" pitchFamily="18" charset="0"/>
              </a:rPr>
              <a:t>122</a:t>
            </a:r>
            <a:r>
              <a:rPr lang="zh-CN" altLang="en-US" sz="2400">
                <a:latin typeface="宋体" panose="02010600030101010101" pitchFamily="2" charset="-122"/>
              </a:rPr>
              <a:t>，</a:t>
            </a:r>
            <a:r>
              <a:rPr lang="en-US" altLang="zh-CN" sz="2400">
                <a:latin typeface="Times New Roman" panose="02020603050405020304" pitchFamily="18" charset="0"/>
                <a:cs typeface="Times New Roman" panose="02020603050405020304" pitchFamily="18" charset="0"/>
              </a:rPr>
              <a:t>133</a:t>
            </a:r>
            <a:r>
              <a:rPr lang="zh-CN" altLang="en-US" sz="2400">
                <a:latin typeface="宋体" panose="02010600030101010101" pitchFamily="2" charset="-122"/>
              </a:rPr>
              <a:t>，</a:t>
            </a:r>
            <a:r>
              <a:rPr lang="en-US" altLang="zh-CN" sz="2400">
                <a:latin typeface="Times New Roman" panose="02020603050405020304" pitchFamily="18" charset="0"/>
                <a:cs typeface="Times New Roman" panose="02020603050405020304" pitchFamily="18" charset="0"/>
              </a:rPr>
              <a:t>213</a:t>
            </a:r>
            <a:r>
              <a:rPr lang="zh-CN" altLang="en-US" sz="2400">
                <a:latin typeface="宋体" panose="02010600030101010101" pitchFamily="2" charset="-122"/>
              </a:rPr>
              <a:t>，</a:t>
            </a:r>
            <a:r>
              <a:rPr lang="en-US" altLang="zh-CN" sz="2400">
                <a:latin typeface="Times New Roman" panose="02020603050405020304" pitchFamily="18" charset="0"/>
                <a:cs typeface="Times New Roman" panose="02020603050405020304" pitchFamily="18" charset="0"/>
              </a:rPr>
              <a:t>221</a:t>
            </a:r>
            <a:r>
              <a:rPr lang="zh-CN" altLang="en-US" sz="2400">
                <a:latin typeface="宋体" panose="02010600030101010101" pitchFamily="2" charset="-122"/>
              </a:rPr>
              <a:t>，</a:t>
            </a:r>
            <a:r>
              <a:rPr lang="en-US" altLang="zh-CN" sz="2400">
                <a:latin typeface="Times New Roman" panose="02020603050405020304" pitchFamily="18" charset="0"/>
                <a:cs typeface="Times New Roman" panose="02020603050405020304" pitchFamily="18" charset="0"/>
              </a:rPr>
              <a:t>232</a:t>
            </a:r>
            <a:r>
              <a:rPr lang="zh-CN" altLang="en-US" sz="2400">
                <a:latin typeface="Times New Roman" panose="02020603050405020304" pitchFamily="18" charset="0"/>
              </a:rPr>
              <a:t>。</a:t>
            </a:r>
            <a:r>
              <a:rPr lang="zh-CN" altLang="en-US" sz="2400"/>
              <a:t> </a:t>
            </a:r>
          </a:p>
        </p:txBody>
      </p:sp>
      <p:cxnSp>
        <p:nvCxnSpPr>
          <p:cNvPr id="8" name="直接连接符 7">
            <a:extLst>
              <a:ext uri="{FF2B5EF4-FFF2-40B4-BE49-F238E27FC236}">
                <a16:creationId xmlns:a16="http://schemas.microsoft.com/office/drawing/2014/main" id="{59646727-CAF3-421F-A360-816C9F0623E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C255946-E87A-40C9-9856-97CAD5B821EF}"/>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作业车间生产调度举例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376836"/>
                                        </p:tgtEl>
                                        <p:attrNameLst>
                                          <p:attrName>style.visibility</p:attrName>
                                        </p:attrNameLst>
                                      </p:cBhvr>
                                      <p:to>
                                        <p:strVal val="visible"/>
                                      </p:to>
                                    </p:set>
                                    <p:anim calcmode="lin" valueType="num">
                                      <p:cBhvr additive="base">
                                        <p:cTn id="7" dur="500" fill="hold"/>
                                        <p:tgtEl>
                                          <p:spTgt spid="376836"/>
                                        </p:tgtEl>
                                        <p:attrNameLst>
                                          <p:attrName>ppt_x</p:attrName>
                                        </p:attrNameLst>
                                      </p:cBhvr>
                                      <p:tavLst>
                                        <p:tav tm="0">
                                          <p:val>
                                            <p:strVal val="#ppt_x"/>
                                          </p:val>
                                        </p:tav>
                                        <p:tav tm="100000">
                                          <p:val>
                                            <p:strVal val="#ppt_x"/>
                                          </p:val>
                                        </p:tav>
                                      </p:tavLst>
                                    </p:anim>
                                    <p:anim calcmode="lin" valueType="num">
                                      <p:cBhvr additive="base">
                                        <p:cTn id="8" dur="500" fill="hold"/>
                                        <p:tgtEl>
                                          <p:spTgt spid="37683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76838"/>
                                        </p:tgtEl>
                                        <p:attrNameLst>
                                          <p:attrName>style.visibility</p:attrName>
                                        </p:attrNameLst>
                                      </p:cBhvr>
                                      <p:to>
                                        <p:strVal val="visible"/>
                                      </p:to>
                                    </p:set>
                                    <p:anim calcmode="lin" valueType="num">
                                      <p:cBhvr additive="base">
                                        <p:cTn id="13" dur="500" fill="hold"/>
                                        <p:tgtEl>
                                          <p:spTgt spid="376838"/>
                                        </p:tgtEl>
                                        <p:attrNameLst>
                                          <p:attrName>ppt_x</p:attrName>
                                        </p:attrNameLst>
                                      </p:cBhvr>
                                      <p:tavLst>
                                        <p:tav tm="0">
                                          <p:val>
                                            <p:strVal val="1+#ppt_w/2"/>
                                          </p:val>
                                        </p:tav>
                                        <p:tav tm="100000">
                                          <p:val>
                                            <p:strVal val="#ppt_x"/>
                                          </p:val>
                                        </p:tav>
                                      </p:tavLst>
                                    </p:anim>
                                    <p:anim calcmode="lin" valueType="num">
                                      <p:cBhvr additive="base">
                                        <p:cTn id="14" dur="500" fill="hold"/>
                                        <p:tgtEl>
                                          <p:spTgt spid="37683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76837"/>
                                        </p:tgtEl>
                                        <p:attrNameLst>
                                          <p:attrName>style.visibility</p:attrName>
                                        </p:attrNameLst>
                                      </p:cBhvr>
                                      <p:to>
                                        <p:strVal val="visible"/>
                                      </p:to>
                                    </p:set>
                                    <p:anim calcmode="lin" valueType="num">
                                      <p:cBhvr additive="base">
                                        <p:cTn id="19" dur="500" fill="hold"/>
                                        <p:tgtEl>
                                          <p:spTgt spid="376837"/>
                                        </p:tgtEl>
                                        <p:attrNameLst>
                                          <p:attrName>ppt_x</p:attrName>
                                        </p:attrNameLst>
                                      </p:cBhvr>
                                      <p:tavLst>
                                        <p:tav tm="0">
                                          <p:val>
                                            <p:strVal val="#ppt_x"/>
                                          </p:val>
                                        </p:tav>
                                        <p:tav tm="100000">
                                          <p:val>
                                            <p:strVal val="#ppt_x"/>
                                          </p:val>
                                        </p:tav>
                                      </p:tavLst>
                                    </p:anim>
                                    <p:anim calcmode="lin" valueType="num">
                                      <p:cBhvr additive="base">
                                        <p:cTn id="20" dur="500" fill="hold"/>
                                        <p:tgtEl>
                                          <p:spTgt spid="3768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38"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灯片编号占位符 1">
            <a:extLst>
              <a:ext uri="{FF2B5EF4-FFF2-40B4-BE49-F238E27FC236}">
                <a16:creationId xmlns:a16="http://schemas.microsoft.com/office/drawing/2014/main" id="{1B138D37-8CCB-4CB1-B45F-48E53F7DD9C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60D58EE9-BA93-43B3-80B6-5EDD6A04A909}" type="slidenum">
              <a:rPr lang="ja-JP" altLang="en-US" sz="1800">
                <a:solidFill>
                  <a:srgbClr val="A50021"/>
                </a:solidFill>
                <a:ea typeface="ＭＳ Ｐゴシック" panose="020B0600070205080204" pitchFamily="34" charset="-128"/>
              </a:rPr>
              <a:pPr eaLnBrk="1" hangingPunct="1"/>
              <a:t>106</a:t>
            </a:fld>
            <a:endParaRPr lang="en-US" altLang="ja-JP" sz="1800">
              <a:solidFill>
                <a:srgbClr val="A50021"/>
              </a:solidFill>
              <a:ea typeface="ＭＳ Ｐゴシック" panose="020B0600070205080204" pitchFamily="34" charset="-128"/>
            </a:endParaRPr>
          </a:p>
        </p:txBody>
      </p:sp>
      <p:sp>
        <p:nvSpPr>
          <p:cNvPr id="133124" name="Rectangle 3">
            <a:extLst>
              <a:ext uri="{FF2B5EF4-FFF2-40B4-BE49-F238E27FC236}">
                <a16:creationId xmlns:a16="http://schemas.microsoft.com/office/drawing/2014/main" id="{CF74BAA3-A0AB-4BE3-9AC3-E7E72121886F}"/>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lang="zh-CN" altLang="en-US" sz="2600" b="1">
                <a:latin typeface="Times New Roman" panose="02020603050405020304" pitchFamily="18" charset="0"/>
              </a:rPr>
              <a:t>换位矩阵</a:t>
            </a:r>
          </a:p>
        </p:txBody>
      </p:sp>
      <p:pic>
        <p:nvPicPr>
          <p:cNvPr id="377860" name="Picture 4">
            <a:extLst>
              <a:ext uri="{FF2B5EF4-FFF2-40B4-BE49-F238E27FC236}">
                <a16:creationId xmlns:a16="http://schemas.microsoft.com/office/drawing/2014/main" id="{C41F8A79-2A28-40AC-9C8C-899ED7367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752600"/>
            <a:ext cx="76962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7861" name="Text Box 5">
            <a:extLst>
              <a:ext uri="{FF2B5EF4-FFF2-40B4-BE49-F238E27FC236}">
                <a16:creationId xmlns:a16="http://schemas.microsoft.com/office/drawing/2014/main" id="{E99C6048-E15A-4F7A-9A4D-ADB1D45B410B}"/>
              </a:ext>
            </a:extLst>
          </p:cNvPr>
          <p:cNvSpPr txBox="1">
            <a:spLocks noChangeArrowheads="1"/>
          </p:cNvSpPr>
          <p:nvPr/>
        </p:nvSpPr>
        <p:spPr bwMode="auto">
          <a:xfrm>
            <a:off x="3124200" y="5781676"/>
            <a:ext cx="5715000" cy="466725"/>
          </a:xfrm>
          <a:prstGeom prst="rect">
            <a:avLst/>
          </a:prstGeom>
          <a:solidFill>
            <a:srgbClr val="99CCFF"/>
          </a:solidFill>
          <a:ln w="9525">
            <a:solidFill>
              <a:srgbClr val="0000FF"/>
            </a:solid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cs typeface="Times New Roman" panose="02020603050405020304" pitchFamily="18" charset="0"/>
              </a:rPr>
              <a:t>Hopfield </a:t>
            </a:r>
            <a:r>
              <a:rPr lang="zh-CN" altLang="en-US" sz="2400" b="1">
                <a:latin typeface="宋体" panose="02010600030101010101" pitchFamily="2" charset="-122"/>
              </a:rPr>
              <a:t>神经网络：</a:t>
            </a:r>
            <a:r>
              <a:rPr lang="en-US" altLang="zh-CN" sz="2400" b="1">
                <a:latin typeface="Times New Roman" panose="02020603050405020304" pitchFamily="18" charset="0"/>
                <a:cs typeface="Times New Roman" panose="02020603050405020304" pitchFamily="18" charset="0"/>
              </a:rPr>
              <a:t>6</a:t>
            </a:r>
            <a:r>
              <a:rPr lang="zh-CN" altLang="en-US" sz="2400" b="1">
                <a:latin typeface="宋体" panose="02010600030101010101" pitchFamily="2" charset="-122"/>
              </a:rPr>
              <a:t>行</a:t>
            </a:r>
            <a:r>
              <a:rPr lang="en-US" altLang="zh-CN" sz="2400" b="1">
                <a:latin typeface="Times New Roman" panose="02020603050405020304" pitchFamily="18" charset="0"/>
                <a:cs typeface="Times New Roman" panose="02020603050405020304" pitchFamily="18" charset="0"/>
              </a:rPr>
              <a:t>7</a:t>
            </a:r>
            <a:r>
              <a:rPr lang="zh-CN" altLang="en-US" sz="2400" b="1">
                <a:latin typeface="宋体" panose="02010600030101010101" pitchFamily="2" charset="-122"/>
              </a:rPr>
              <a:t>列的神经元阵列</a:t>
            </a:r>
            <a:r>
              <a:rPr lang="zh-CN" altLang="en-US" sz="2400"/>
              <a:t> </a:t>
            </a:r>
          </a:p>
        </p:txBody>
      </p:sp>
      <p:cxnSp>
        <p:nvCxnSpPr>
          <p:cNvPr id="7" name="直接连接符 6">
            <a:extLst>
              <a:ext uri="{FF2B5EF4-FFF2-40B4-BE49-F238E27FC236}">
                <a16:creationId xmlns:a16="http://schemas.microsoft.com/office/drawing/2014/main" id="{6C2C75FD-397E-44E6-90BA-68DDC87300C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861EBAB-AF2E-4C59-A89F-4566896FC0BA}"/>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作业车间生产调度举例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377860"/>
                                        </p:tgtEl>
                                        <p:attrNameLst>
                                          <p:attrName>style.visibility</p:attrName>
                                        </p:attrNameLst>
                                      </p:cBhvr>
                                      <p:to>
                                        <p:strVal val="visible"/>
                                      </p:to>
                                    </p:set>
                                    <p:animEffect transition="in" filter="blinds(vertical)">
                                      <p:cBhvr>
                                        <p:cTn id="7" dur="500"/>
                                        <p:tgtEl>
                                          <p:spTgt spid="377860"/>
                                        </p:tgtEl>
                                      </p:cBhvr>
                                    </p:animEffect>
                                  </p:childTnLst>
                                </p:cTn>
                              </p:par>
                            </p:childTnLst>
                          </p:cTn>
                        </p:par>
                        <p:par>
                          <p:cTn id="8" fill="hold" nodeType="afterGroup">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77861"/>
                                        </p:tgtEl>
                                        <p:attrNameLst>
                                          <p:attrName>style.visibility</p:attrName>
                                        </p:attrNameLst>
                                      </p:cBhvr>
                                      <p:to>
                                        <p:strVal val="visible"/>
                                      </p:to>
                                    </p:set>
                                    <p:anim calcmode="lin" valueType="num">
                                      <p:cBhvr additive="base">
                                        <p:cTn id="11" dur="500" fill="hold"/>
                                        <p:tgtEl>
                                          <p:spTgt spid="377861"/>
                                        </p:tgtEl>
                                        <p:attrNameLst>
                                          <p:attrName>ppt_x</p:attrName>
                                        </p:attrNameLst>
                                      </p:cBhvr>
                                      <p:tavLst>
                                        <p:tav tm="0">
                                          <p:val>
                                            <p:strVal val="#ppt_x"/>
                                          </p:val>
                                        </p:tav>
                                        <p:tav tm="100000">
                                          <p:val>
                                            <p:strVal val="#ppt_x"/>
                                          </p:val>
                                        </p:tav>
                                      </p:tavLst>
                                    </p:anim>
                                    <p:anim calcmode="lin" valueType="num">
                                      <p:cBhvr additive="base">
                                        <p:cTn id="12" dur="500" fill="hold"/>
                                        <p:tgtEl>
                                          <p:spTgt spid="3778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861" grpId="0" animBg="1"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灯片编号占位符 1">
            <a:extLst>
              <a:ext uri="{FF2B5EF4-FFF2-40B4-BE49-F238E27FC236}">
                <a16:creationId xmlns:a16="http://schemas.microsoft.com/office/drawing/2014/main" id="{4EFF2921-C353-4B49-9DAE-A8CC5EBFE68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DFFACDB2-D060-4EB3-BCFA-9290F2633B57}" type="slidenum">
              <a:rPr lang="ja-JP" altLang="en-US" sz="1800">
                <a:solidFill>
                  <a:srgbClr val="A50021"/>
                </a:solidFill>
                <a:ea typeface="ＭＳ Ｐゴシック" panose="020B0600070205080204" pitchFamily="34" charset="-128"/>
              </a:rPr>
              <a:pPr eaLnBrk="1" hangingPunct="1"/>
              <a:t>107</a:t>
            </a:fld>
            <a:endParaRPr lang="en-US" altLang="ja-JP" sz="1800">
              <a:solidFill>
                <a:srgbClr val="A50021"/>
              </a:solidFill>
              <a:ea typeface="ＭＳ Ｐゴシック" panose="020B0600070205080204" pitchFamily="34" charset="-128"/>
            </a:endParaRPr>
          </a:p>
        </p:txBody>
      </p:sp>
      <p:sp>
        <p:nvSpPr>
          <p:cNvPr id="65541" name="Rectangle 3">
            <a:extLst>
              <a:ext uri="{FF2B5EF4-FFF2-40B4-BE49-F238E27FC236}">
                <a16:creationId xmlns:a16="http://schemas.microsoft.com/office/drawing/2014/main" id="{A5BD8466-70E0-4B3E-8BC9-534F3B6AF910}"/>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lang="zh-CN" altLang="en-US" sz="2600" b="1">
                <a:latin typeface="Times New Roman" panose="02020603050405020304" pitchFamily="18" charset="0"/>
              </a:rPr>
              <a:t>神经网络偏置电流矩阵</a:t>
            </a:r>
            <a:r>
              <a:rPr lang="zh-CN" altLang="en-US" sz="2800" b="1">
                <a:latin typeface="Times New Roman" panose="02020603050405020304" pitchFamily="18" charset="0"/>
              </a:rPr>
              <a:t> </a:t>
            </a:r>
          </a:p>
        </p:txBody>
      </p:sp>
      <p:pic>
        <p:nvPicPr>
          <p:cNvPr id="378884" name="Picture 4">
            <a:extLst>
              <a:ext uri="{FF2B5EF4-FFF2-40B4-BE49-F238E27FC236}">
                <a16:creationId xmlns:a16="http://schemas.microsoft.com/office/drawing/2014/main" id="{96B9EAD3-6B99-4F69-895A-CBF4FDCA8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76400"/>
            <a:ext cx="8001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78885" name="Object 5">
            <a:extLst>
              <a:ext uri="{FF2B5EF4-FFF2-40B4-BE49-F238E27FC236}">
                <a16:creationId xmlns:a16="http://schemas.microsoft.com/office/drawing/2014/main" id="{5EFACB6A-3DB7-4E6B-BE42-0722080A9CD5}"/>
              </a:ext>
            </a:extLst>
          </p:cNvPr>
          <p:cNvGraphicFramePr>
            <a:graphicFrameLocks noChangeAspect="1"/>
          </p:cNvGraphicFramePr>
          <p:nvPr/>
        </p:nvGraphicFramePr>
        <p:xfrm>
          <a:off x="2609850" y="5791200"/>
          <a:ext cx="6972300" cy="471488"/>
        </p:xfrm>
        <a:graphic>
          <a:graphicData uri="http://schemas.openxmlformats.org/presentationml/2006/ole">
            <mc:AlternateContent xmlns:mc="http://schemas.openxmlformats.org/markup-compatibility/2006">
              <mc:Choice xmlns:v="urn:schemas-microsoft-com:vml" Requires="v">
                <p:oleObj spid="_x0000_s56343" name="Equation" r:id="rId4" imgW="3377880" imgH="228600" progId="Equation.3">
                  <p:embed/>
                </p:oleObj>
              </mc:Choice>
              <mc:Fallback>
                <p:oleObj name="Equation" r:id="rId4" imgW="3377880" imgH="228600" progId="Equation.3">
                  <p:embed/>
                  <p:pic>
                    <p:nvPicPr>
                      <p:cNvPr id="378885" name="Object 5">
                        <a:extLst>
                          <a:ext uri="{FF2B5EF4-FFF2-40B4-BE49-F238E27FC236}">
                            <a16:creationId xmlns:a16="http://schemas.microsoft.com/office/drawing/2014/main" id="{5EFACB6A-3DB7-4E6B-BE42-0722080A9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850" y="5791200"/>
                        <a:ext cx="6972300" cy="471488"/>
                      </a:xfrm>
                      <a:prstGeom prst="rect">
                        <a:avLst/>
                      </a:prstGeom>
                      <a:solidFill>
                        <a:srgbClr val="C0C0C0"/>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3" name="Rectangle 6">
            <a:extLst>
              <a:ext uri="{FF2B5EF4-FFF2-40B4-BE49-F238E27FC236}">
                <a16:creationId xmlns:a16="http://schemas.microsoft.com/office/drawing/2014/main" id="{37B35770-32D1-49E0-B370-3174AD23E2FA}"/>
              </a:ext>
            </a:extLst>
          </p:cNvPr>
          <p:cNvSpPr>
            <a:spLocks noChangeArrowheads="1"/>
          </p:cNvSpPr>
          <p:nvPr/>
        </p:nvSpPr>
        <p:spPr bwMode="auto">
          <a:xfrm>
            <a:off x="2133600" y="1676400"/>
            <a:ext cx="8001000" cy="76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544" name="Rectangle 7">
            <a:extLst>
              <a:ext uri="{FF2B5EF4-FFF2-40B4-BE49-F238E27FC236}">
                <a16:creationId xmlns:a16="http://schemas.microsoft.com/office/drawing/2014/main" id="{858885A2-18D9-4003-9930-BC7344345C32}"/>
              </a:ext>
            </a:extLst>
          </p:cNvPr>
          <p:cNvSpPr>
            <a:spLocks noChangeArrowheads="1"/>
          </p:cNvSpPr>
          <p:nvPr/>
        </p:nvSpPr>
        <p:spPr bwMode="auto">
          <a:xfrm>
            <a:off x="2133600" y="1676400"/>
            <a:ext cx="76200" cy="396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9" name="直接连接符 8">
            <a:extLst>
              <a:ext uri="{FF2B5EF4-FFF2-40B4-BE49-F238E27FC236}">
                <a16:creationId xmlns:a16="http://schemas.microsoft.com/office/drawing/2014/main" id="{8BB60FE0-F7A3-4590-AD40-4CECA265383F}"/>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5EF5F872-9DAD-4E7C-A30C-B91A4C8DCA6F}"/>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作业车间生产调度举例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nodeType="clickEffect">
                                  <p:stCondLst>
                                    <p:cond delay="0"/>
                                  </p:stCondLst>
                                  <p:childTnLst>
                                    <p:set>
                                      <p:cBhvr>
                                        <p:cTn id="6" dur="1" fill="hold">
                                          <p:stCondLst>
                                            <p:cond delay="0"/>
                                          </p:stCondLst>
                                        </p:cTn>
                                        <p:tgtEl>
                                          <p:spTgt spid="378884"/>
                                        </p:tgtEl>
                                        <p:attrNameLst>
                                          <p:attrName>style.visibility</p:attrName>
                                        </p:attrNameLst>
                                      </p:cBhvr>
                                      <p:to>
                                        <p:strVal val="visible"/>
                                      </p:to>
                                    </p:set>
                                    <p:animEffect transition="in" filter="barn(inHorizontal)">
                                      <p:cBhvr>
                                        <p:cTn id="7" dur="500"/>
                                        <p:tgtEl>
                                          <p:spTgt spid="378884"/>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378885"/>
                                        </p:tgtEl>
                                        <p:attrNameLst>
                                          <p:attrName>style.visibility</p:attrName>
                                        </p:attrNameLst>
                                      </p:cBhvr>
                                      <p:to>
                                        <p:strVal val="visible"/>
                                      </p:to>
                                    </p:set>
                                    <p:anim calcmode="lin" valueType="num">
                                      <p:cBhvr additive="base">
                                        <p:cTn id="11" dur="500" fill="hold"/>
                                        <p:tgtEl>
                                          <p:spTgt spid="378885"/>
                                        </p:tgtEl>
                                        <p:attrNameLst>
                                          <p:attrName>ppt_x</p:attrName>
                                        </p:attrNameLst>
                                      </p:cBhvr>
                                      <p:tavLst>
                                        <p:tav tm="0">
                                          <p:val>
                                            <p:strVal val="#ppt_x"/>
                                          </p:val>
                                        </p:tav>
                                        <p:tav tm="100000">
                                          <p:val>
                                            <p:strVal val="#ppt_x"/>
                                          </p:val>
                                        </p:tav>
                                      </p:tavLst>
                                    </p:anim>
                                    <p:anim calcmode="lin" valueType="num">
                                      <p:cBhvr additive="base">
                                        <p:cTn id="12" dur="500" fill="hold"/>
                                        <p:tgtEl>
                                          <p:spTgt spid="3788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1">
            <a:extLst>
              <a:ext uri="{FF2B5EF4-FFF2-40B4-BE49-F238E27FC236}">
                <a16:creationId xmlns:a16="http://schemas.microsoft.com/office/drawing/2014/main" id="{AC4D0BB8-B78E-4324-8452-19C7E9A13E6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8887B57C-24A5-4FBD-8065-37974DCDF4FB}" type="slidenum">
              <a:rPr lang="ja-JP" altLang="en-US" sz="1800">
                <a:solidFill>
                  <a:srgbClr val="A50021"/>
                </a:solidFill>
                <a:ea typeface="ＭＳ Ｐゴシック" panose="020B0600070205080204" pitchFamily="34" charset="-128"/>
              </a:rPr>
              <a:pPr eaLnBrk="1" hangingPunct="1"/>
              <a:t>108</a:t>
            </a:fld>
            <a:endParaRPr lang="en-US" altLang="ja-JP" sz="1800">
              <a:solidFill>
                <a:srgbClr val="A50021"/>
              </a:solidFill>
              <a:ea typeface="ＭＳ Ｐゴシック" panose="020B0600070205080204" pitchFamily="34" charset="-128"/>
            </a:endParaRPr>
          </a:p>
        </p:txBody>
      </p:sp>
      <p:sp>
        <p:nvSpPr>
          <p:cNvPr id="134148" name="Rectangle 3">
            <a:extLst>
              <a:ext uri="{FF2B5EF4-FFF2-40B4-BE49-F238E27FC236}">
                <a16:creationId xmlns:a16="http://schemas.microsoft.com/office/drawing/2014/main" id="{29A6DD4E-9F1F-4C3D-8408-927017AB8E0D}"/>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lang="zh-CN" altLang="en-US" sz="2600" b="1">
                <a:latin typeface="Times New Roman" panose="02020603050405020304" pitchFamily="18" charset="0"/>
              </a:rPr>
              <a:t>计算能量函数为</a:t>
            </a:r>
            <a:r>
              <a:rPr lang="en-US" altLang="zh-CN" sz="2600" b="1">
                <a:latin typeface="Times New Roman" panose="02020603050405020304" pitchFamily="18" charset="0"/>
              </a:rPr>
              <a:t>0</a:t>
            </a:r>
            <a:r>
              <a:rPr lang="zh-CN" altLang="en-US" sz="2600" b="1">
                <a:latin typeface="Times New Roman" panose="02020603050405020304" pitchFamily="18" charset="0"/>
              </a:rPr>
              <a:t>的换位矩阵</a:t>
            </a:r>
            <a:r>
              <a:rPr lang="zh-CN" altLang="en-US" sz="2800" b="1">
                <a:latin typeface="Times New Roman" panose="02020603050405020304" pitchFamily="18" charset="0"/>
              </a:rPr>
              <a:t> </a:t>
            </a:r>
          </a:p>
        </p:txBody>
      </p:sp>
      <p:pic>
        <p:nvPicPr>
          <p:cNvPr id="379908" name="Picture 4">
            <a:extLst>
              <a:ext uri="{FF2B5EF4-FFF2-40B4-BE49-F238E27FC236}">
                <a16:creationId xmlns:a16="http://schemas.microsoft.com/office/drawing/2014/main" id="{9B5ED286-891C-4A7B-958C-1474CFF08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52600"/>
            <a:ext cx="797718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0" name="Rectangle 5">
            <a:extLst>
              <a:ext uri="{FF2B5EF4-FFF2-40B4-BE49-F238E27FC236}">
                <a16:creationId xmlns:a16="http://schemas.microsoft.com/office/drawing/2014/main" id="{E49A557E-1E5E-40AE-8E54-19EC31E74694}"/>
              </a:ext>
            </a:extLst>
          </p:cNvPr>
          <p:cNvSpPr>
            <a:spLocks noChangeArrowheads="1"/>
          </p:cNvSpPr>
          <p:nvPr/>
        </p:nvSpPr>
        <p:spPr bwMode="auto">
          <a:xfrm>
            <a:off x="2209800" y="1752600"/>
            <a:ext cx="7848600" cy="76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151" name="Rectangle 7">
            <a:extLst>
              <a:ext uri="{FF2B5EF4-FFF2-40B4-BE49-F238E27FC236}">
                <a16:creationId xmlns:a16="http://schemas.microsoft.com/office/drawing/2014/main" id="{4FEBDBBB-3D5B-4B36-AC67-C3029C68903E}"/>
              </a:ext>
            </a:extLst>
          </p:cNvPr>
          <p:cNvSpPr>
            <a:spLocks noChangeArrowheads="1"/>
          </p:cNvSpPr>
          <p:nvPr/>
        </p:nvSpPr>
        <p:spPr bwMode="auto">
          <a:xfrm>
            <a:off x="2133600" y="1752600"/>
            <a:ext cx="76200" cy="426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8" name="直接连接符 7">
            <a:extLst>
              <a:ext uri="{FF2B5EF4-FFF2-40B4-BE49-F238E27FC236}">
                <a16:creationId xmlns:a16="http://schemas.microsoft.com/office/drawing/2014/main" id="{1071462A-F09B-4E36-8FF8-3163A7C2604E}"/>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D6D264B-17D0-4BFB-98DA-5D97D3B17730}"/>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作业车间生产调度举例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79908"/>
                                        </p:tgtEl>
                                        <p:attrNameLst>
                                          <p:attrName>style.visibility</p:attrName>
                                        </p:attrNameLst>
                                      </p:cBhvr>
                                      <p:to>
                                        <p:strVal val="visible"/>
                                      </p:to>
                                    </p:set>
                                    <p:animEffect transition="in" filter="wipe(up)">
                                      <p:cBhvr>
                                        <p:cTn id="7" dur="500"/>
                                        <p:tgtEl>
                                          <p:spTgt spid="379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灯片编号占位符 1">
            <a:extLst>
              <a:ext uri="{FF2B5EF4-FFF2-40B4-BE49-F238E27FC236}">
                <a16:creationId xmlns:a16="http://schemas.microsoft.com/office/drawing/2014/main" id="{538943FA-7CC7-4905-A1A2-B6927C0EA3B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F5E444BD-58FE-4A2D-B396-7CB44107585F}" type="slidenum">
              <a:rPr lang="ja-JP" altLang="en-US" sz="1800">
                <a:solidFill>
                  <a:srgbClr val="A50021"/>
                </a:solidFill>
                <a:ea typeface="ＭＳ Ｐゴシック" panose="020B0600070205080204" pitchFamily="34" charset="-128"/>
              </a:rPr>
              <a:pPr eaLnBrk="1" hangingPunct="1"/>
              <a:t>109</a:t>
            </a:fld>
            <a:endParaRPr lang="en-US" altLang="ja-JP" sz="1800">
              <a:solidFill>
                <a:srgbClr val="A50021"/>
              </a:solidFill>
              <a:ea typeface="ＭＳ Ｐゴシック" panose="020B0600070205080204" pitchFamily="34" charset="-128"/>
            </a:endParaRPr>
          </a:p>
        </p:txBody>
      </p:sp>
      <p:sp>
        <p:nvSpPr>
          <p:cNvPr id="66565" name="Rectangle 3">
            <a:extLst>
              <a:ext uri="{FF2B5EF4-FFF2-40B4-BE49-F238E27FC236}">
                <a16:creationId xmlns:a16="http://schemas.microsoft.com/office/drawing/2014/main" id="{D09D850A-89C9-4B00-BC76-0298258A3128}"/>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lang="zh-CN" altLang="en-US" sz="2600" b="1">
                <a:latin typeface="Times New Roman" panose="02020603050405020304" pitchFamily="18" charset="0"/>
              </a:rPr>
              <a:t>成本树 </a:t>
            </a:r>
          </a:p>
        </p:txBody>
      </p:sp>
      <p:graphicFrame>
        <p:nvGraphicFramePr>
          <p:cNvPr id="66562" name="Object 4">
            <a:extLst>
              <a:ext uri="{FF2B5EF4-FFF2-40B4-BE49-F238E27FC236}">
                <a16:creationId xmlns:a16="http://schemas.microsoft.com/office/drawing/2014/main" id="{3E3B6B52-C08F-4559-9DCE-7AAEEAEEB802}"/>
              </a:ext>
            </a:extLst>
          </p:cNvPr>
          <p:cNvGraphicFramePr>
            <a:graphicFrameLocks noChangeAspect="1"/>
          </p:cNvGraphicFramePr>
          <p:nvPr/>
        </p:nvGraphicFramePr>
        <p:xfrm>
          <a:off x="2895600" y="1566864"/>
          <a:ext cx="6553200" cy="4772025"/>
        </p:xfrm>
        <a:graphic>
          <a:graphicData uri="http://schemas.openxmlformats.org/presentationml/2006/ole">
            <mc:AlternateContent xmlns:mc="http://schemas.openxmlformats.org/markup-compatibility/2006">
              <mc:Choice xmlns:v="urn:schemas-microsoft-com:vml" Requires="v">
                <p:oleObj spid="_x0000_s57367" name="位图图像" r:id="rId3" imgW="2685714" imgH="2180952" progId="Paint.Picture">
                  <p:embed/>
                </p:oleObj>
              </mc:Choice>
              <mc:Fallback>
                <p:oleObj name="位图图像" r:id="rId3" imgW="2685714" imgH="2180952" progId="Paint.Picture">
                  <p:embed/>
                  <p:pic>
                    <p:nvPicPr>
                      <p:cNvPr id="66562" name="Object 4">
                        <a:extLst>
                          <a:ext uri="{FF2B5EF4-FFF2-40B4-BE49-F238E27FC236}">
                            <a16:creationId xmlns:a16="http://schemas.microsoft.com/office/drawing/2014/main" id="{3E3B6B52-C08F-4559-9DCE-7AAEEAEEB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566864"/>
                        <a:ext cx="6553200" cy="477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6566" name="Group 7">
            <a:extLst>
              <a:ext uri="{FF2B5EF4-FFF2-40B4-BE49-F238E27FC236}">
                <a16:creationId xmlns:a16="http://schemas.microsoft.com/office/drawing/2014/main" id="{F1EFF3BD-19FC-4FB4-905B-3FA02BF6E7C4}"/>
              </a:ext>
            </a:extLst>
          </p:cNvPr>
          <p:cNvGrpSpPr>
            <a:grpSpLocks/>
          </p:cNvGrpSpPr>
          <p:nvPr/>
        </p:nvGrpSpPr>
        <p:grpSpPr bwMode="auto">
          <a:xfrm>
            <a:off x="9601200" y="6019800"/>
            <a:ext cx="838200" cy="533400"/>
            <a:chOff x="4896" y="3696"/>
            <a:chExt cx="528" cy="336"/>
          </a:xfrm>
        </p:grpSpPr>
        <p:sp>
          <p:nvSpPr>
            <p:cNvPr id="66567" name="AutoShape 5">
              <a:hlinkClick r:id="rId5" action="ppaction://hlinksldjump" highlightClick="1"/>
              <a:extLst>
                <a:ext uri="{FF2B5EF4-FFF2-40B4-BE49-F238E27FC236}">
                  <a16:creationId xmlns:a16="http://schemas.microsoft.com/office/drawing/2014/main" id="{E2474B9A-5414-41E4-B4A5-0DD475137E44}"/>
                </a:ext>
              </a:extLst>
            </p:cNvPr>
            <p:cNvSpPr>
              <a:spLocks noChangeArrowheads="1"/>
            </p:cNvSpPr>
            <p:nvPr/>
          </p:nvSpPr>
          <p:spPr bwMode="auto">
            <a:xfrm>
              <a:off x="4896" y="3696"/>
              <a:ext cx="528" cy="336"/>
            </a:xfrm>
            <a:prstGeom prst="actionButtonBlank">
              <a:avLst/>
            </a:prstGeom>
            <a:solidFill>
              <a:schemeClr val="accent1"/>
            </a:solidFill>
            <a:ln w="9525">
              <a:solidFill>
                <a:schemeClr val="tx1"/>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568" name="Text Box 6">
              <a:hlinkClick r:id="rId6" action="ppaction://hlinksldjump"/>
              <a:extLst>
                <a:ext uri="{FF2B5EF4-FFF2-40B4-BE49-F238E27FC236}">
                  <a16:creationId xmlns:a16="http://schemas.microsoft.com/office/drawing/2014/main" id="{E7934F39-8202-4C0D-849D-C383F9C860D2}"/>
                </a:ext>
              </a:extLst>
            </p:cNvPr>
            <p:cNvSpPr txBox="1">
              <a:spLocks noChangeArrowheads="1"/>
            </p:cNvSpPr>
            <p:nvPr/>
          </p:nvSpPr>
          <p:spPr bwMode="auto">
            <a:xfrm>
              <a:off x="4944" y="3744"/>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t>返回</a:t>
              </a:r>
            </a:p>
          </p:txBody>
        </p:sp>
      </p:grpSp>
      <p:cxnSp>
        <p:nvCxnSpPr>
          <p:cNvPr id="9" name="直接连接符 8">
            <a:extLst>
              <a:ext uri="{FF2B5EF4-FFF2-40B4-BE49-F238E27FC236}">
                <a16:creationId xmlns:a16="http://schemas.microsoft.com/office/drawing/2014/main" id="{22F6557D-175E-4ED3-8BE7-FC4050100841}"/>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59DCA27-DB7E-4536-B7A6-2C1D8828428A}"/>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作业车间生产调度举例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11</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的研究历史</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9" name="矩形 8"/>
          <p:cNvSpPr/>
          <p:nvPr/>
        </p:nvSpPr>
        <p:spPr>
          <a:xfrm>
            <a:off x="1142399" y="1516078"/>
            <a:ext cx="9651645" cy="4293483"/>
          </a:xfrm>
          <a:prstGeom prst="rect">
            <a:avLst/>
          </a:prstGeom>
        </p:spPr>
        <p:txBody>
          <a:bodyPr wrap="square">
            <a:spAutoFit/>
          </a:bodyPr>
          <a:lstStyle/>
          <a:p>
            <a:pPr lvl="0">
              <a:lnSpc>
                <a:spcPct val="150000"/>
              </a:lnSpc>
              <a:spcAft>
                <a:spcPts val="600"/>
              </a:spcAft>
              <a:buBlip>
                <a:blip r:embed="rId4"/>
              </a:buBlip>
            </a:pPr>
            <a:r>
              <a:rPr lang="en-US" altLang="zh-CN" dirty="0">
                <a:solidFill>
                  <a:srgbClr val="711351"/>
                </a:solidFill>
                <a:latin typeface="微软雅黑" panose="020B0503020204020204" pitchFamily="34" charset="-122"/>
                <a:ea typeface="微软雅黑" panose="020B0503020204020204" pitchFamily="34" charset="-122"/>
                <a:cs typeface="ＭＳ Ｐゴシック"/>
              </a:rPr>
              <a:t>1949</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年</a:t>
            </a:r>
            <a:r>
              <a:rPr lang="en-US" altLang="zh-CN" dirty="0">
                <a:solidFill>
                  <a:srgbClr val="711351"/>
                </a:solidFill>
                <a:latin typeface="微软雅黑" panose="020B0503020204020204" pitchFamily="34" charset="-122"/>
                <a:ea typeface="微软雅黑" panose="020B0503020204020204" pitchFamily="34" charset="-122"/>
                <a:cs typeface="ＭＳ Ｐゴシック"/>
              </a:rPr>
              <a:t>Hebb</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提出了第一个神经网络的学习规则</a:t>
            </a:r>
          </a:p>
          <a:p>
            <a:pPr lvl="0">
              <a:lnSpc>
                <a:spcPct val="150000"/>
              </a:lnSpc>
              <a:spcAft>
                <a:spcPts val="600"/>
              </a:spcAft>
              <a:buBlip>
                <a:blip r:embed="rId4"/>
              </a:buBlip>
            </a:pPr>
            <a:r>
              <a:rPr lang="en-US" altLang="zh-CN" dirty="0">
                <a:solidFill>
                  <a:srgbClr val="711351"/>
                </a:solidFill>
                <a:latin typeface="微软雅黑" panose="020B0503020204020204" pitchFamily="34" charset="-122"/>
                <a:ea typeface="微软雅黑" panose="020B0503020204020204" pitchFamily="34" charset="-122"/>
                <a:cs typeface="ＭＳ Ｐゴシック"/>
              </a:rPr>
              <a:t>1958</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年</a:t>
            </a:r>
            <a:r>
              <a:rPr lang="en-US" altLang="zh-CN" dirty="0">
                <a:solidFill>
                  <a:srgbClr val="711351"/>
                </a:solidFill>
                <a:latin typeface="微软雅黑" panose="020B0503020204020204" pitchFamily="34" charset="-122"/>
                <a:ea typeface="微软雅黑" panose="020B0503020204020204" pitchFamily="34" charset="-122"/>
                <a:cs typeface="ＭＳ Ｐゴシック"/>
              </a:rPr>
              <a:t>Rosenblatt</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提出感知器 </a:t>
            </a:r>
            <a:r>
              <a:rPr lang="en-US" altLang="zh-CN" dirty="0">
                <a:solidFill>
                  <a:srgbClr val="711351"/>
                </a:solidFill>
                <a:latin typeface="微软雅黑" panose="020B0503020204020204" pitchFamily="34" charset="-122"/>
                <a:ea typeface="微软雅黑" panose="020B0503020204020204" pitchFamily="34" charset="-122"/>
                <a:cs typeface="ＭＳ Ｐゴシック"/>
              </a:rPr>
              <a:t>(perceptron)</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模型，</a:t>
            </a:r>
            <a:r>
              <a:rPr lang="en-US" altLang="zh-CN" dirty="0">
                <a:solidFill>
                  <a:srgbClr val="711351"/>
                </a:solidFill>
                <a:latin typeface="微软雅黑" panose="020B0503020204020204" pitchFamily="34" charset="-122"/>
                <a:ea typeface="微软雅黑" panose="020B0503020204020204" pitchFamily="34" charset="-122"/>
                <a:cs typeface="ＭＳ Ｐゴシック"/>
              </a:rPr>
              <a:t>1950’s </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和</a:t>
            </a:r>
            <a:r>
              <a:rPr lang="en-US" altLang="zh-CN" dirty="0">
                <a:solidFill>
                  <a:srgbClr val="711351"/>
                </a:solidFill>
                <a:latin typeface="微软雅黑" panose="020B0503020204020204" pitchFamily="34" charset="-122"/>
                <a:ea typeface="微软雅黑" panose="020B0503020204020204" pitchFamily="34" charset="-122"/>
                <a:cs typeface="ＭＳ Ｐゴシック"/>
              </a:rPr>
              <a:t>1960’s, </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许多研究者致力于研究该模型</a:t>
            </a:r>
          </a:p>
          <a:p>
            <a:pPr lvl="0">
              <a:lnSpc>
                <a:spcPct val="150000"/>
              </a:lnSpc>
              <a:spcAft>
                <a:spcPts val="600"/>
              </a:spcAft>
              <a:buBlip>
                <a:blip r:embed="rId4"/>
              </a:buBlip>
            </a:pPr>
            <a:r>
              <a:rPr lang="en-US" altLang="zh-CN" dirty="0">
                <a:solidFill>
                  <a:srgbClr val="711351"/>
                </a:solidFill>
                <a:latin typeface="微软雅黑" panose="020B0503020204020204" pitchFamily="34" charset="-122"/>
                <a:ea typeface="微软雅黑" panose="020B0503020204020204" pitchFamily="34" charset="-122"/>
                <a:cs typeface="ＭＳ Ｐゴシック"/>
              </a:rPr>
              <a:t>1969</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年 </a:t>
            </a:r>
            <a:r>
              <a:rPr lang="en-US" altLang="zh-CN" dirty="0">
                <a:solidFill>
                  <a:srgbClr val="711351"/>
                </a:solidFill>
                <a:latin typeface="微软雅黑" panose="020B0503020204020204" pitchFamily="34" charset="-122"/>
                <a:ea typeface="微软雅黑" panose="020B0503020204020204" pitchFamily="34" charset="-122"/>
                <a:cs typeface="ＭＳ Ｐゴシック"/>
              </a:rPr>
              <a:t>Minsky</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和</a:t>
            </a:r>
            <a:r>
              <a:rPr lang="en-US" altLang="zh-CN" dirty="0" err="1">
                <a:solidFill>
                  <a:srgbClr val="711351"/>
                </a:solidFill>
                <a:latin typeface="微软雅黑" panose="020B0503020204020204" pitchFamily="34" charset="-122"/>
                <a:ea typeface="微软雅黑" panose="020B0503020204020204" pitchFamily="34" charset="-122"/>
                <a:cs typeface="ＭＳ Ｐゴシック"/>
              </a:rPr>
              <a:t>Papert</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展示了感知器模型的局限性，从此神经网络的研究陷入低潮，沉寂了大概</a:t>
            </a:r>
            <a:r>
              <a:rPr lang="en-US" altLang="zh-CN" dirty="0">
                <a:solidFill>
                  <a:srgbClr val="711351"/>
                </a:solidFill>
                <a:latin typeface="微软雅黑" panose="020B0503020204020204" pitchFamily="34" charset="-122"/>
                <a:ea typeface="微软雅黑" panose="020B0503020204020204" pitchFamily="34" charset="-122"/>
                <a:cs typeface="ＭＳ Ｐゴシック"/>
              </a:rPr>
              <a:t>15</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年</a:t>
            </a:r>
          </a:p>
          <a:p>
            <a:pPr lvl="0">
              <a:lnSpc>
                <a:spcPct val="150000"/>
              </a:lnSpc>
              <a:spcAft>
                <a:spcPts val="600"/>
              </a:spcAft>
              <a:buBlip>
                <a:blip r:embed="rId4"/>
              </a:buBlip>
            </a:pPr>
            <a:r>
              <a:rPr lang="en-US" altLang="zh-CN" dirty="0">
                <a:solidFill>
                  <a:srgbClr val="711351"/>
                </a:solidFill>
                <a:latin typeface="微软雅黑" panose="020B0503020204020204" pitchFamily="34" charset="-122"/>
                <a:ea typeface="微软雅黑" panose="020B0503020204020204" pitchFamily="34" charset="-122"/>
                <a:cs typeface="ＭＳ Ｐゴシック"/>
              </a:rPr>
              <a:t>1980’s</a:t>
            </a:r>
            <a:r>
              <a:rPr lang="zh-CN" altLang="en-US" dirty="0">
                <a:solidFill>
                  <a:srgbClr val="711351"/>
                </a:solidFill>
                <a:latin typeface="微软雅黑" panose="020B0503020204020204" pitchFamily="34" charset="-122"/>
                <a:ea typeface="微软雅黑" panose="020B0503020204020204" pitchFamily="34" charset="-122"/>
                <a:cs typeface="ＭＳ Ｐゴシック"/>
              </a:rPr>
              <a:t>，神经网络重新成为研究热点</a:t>
            </a:r>
          </a:p>
          <a:p>
            <a:pPr lvl="1">
              <a:lnSpc>
                <a:spcPct val="150000"/>
              </a:lnSpc>
              <a:spcAft>
                <a:spcPts val="600"/>
              </a:spcAft>
              <a:buBlip>
                <a:blip r:embed="rId4"/>
              </a:buBlip>
            </a:pPr>
            <a:r>
              <a:rPr lang="en-US" altLang="zh-CN" sz="1600" dirty="0">
                <a:solidFill>
                  <a:srgbClr val="711351"/>
                </a:solidFill>
                <a:latin typeface="微软雅黑" panose="020B0503020204020204" pitchFamily="34" charset="-122"/>
                <a:ea typeface="微软雅黑" panose="020B0503020204020204" pitchFamily="34" charset="-122"/>
                <a:cs typeface="ＭＳ Ｐゴシック"/>
              </a:rPr>
              <a:t>1982 Hopfield: </a:t>
            </a:r>
            <a:r>
              <a:rPr lang="zh-CN" altLang="en-US" sz="1600" dirty="0">
                <a:solidFill>
                  <a:srgbClr val="711351"/>
                </a:solidFill>
                <a:latin typeface="微软雅黑" panose="020B0503020204020204" pitchFamily="34" charset="-122"/>
                <a:ea typeface="微软雅黑" panose="020B0503020204020204" pitchFamily="34" charset="-122"/>
                <a:cs typeface="ＭＳ Ｐゴシック"/>
              </a:rPr>
              <a:t>递归神经网络</a:t>
            </a:r>
            <a:r>
              <a:rPr lang="en-US" altLang="zh-CN" sz="1600" dirty="0">
                <a:solidFill>
                  <a:srgbClr val="711351"/>
                </a:solidFill>
                <a:latin typeface="微软雅黑" panose="020B0503020204020204" pitchFamily="34" charset="-122"/>
                <a:ea typeface="微软雅黑" panose="020B0503020204020204" pitchFamily="34" charset="-122"/>
                <a:cs typeface="ＭＳ Ｐゴシック"/>
              </a:rPr>
              <a:t>(recurrent network model, RNN)</a:t>
            </a:r>
          </a:p>
          <a:p>
            <a:pPr lvl="1">
              <a:lnSpc>
                <a:spcPct val="150000"/>
              </a:lnSpc>
              <a:spcAft>
                <a:spcPts val="600"/>
              </a:spcAft>
              <a:buBlip>
                <a:blip r:embed="rId4"/>
              </a:buBlip>
            </a:pPr>
            <a:r>
              <a:rPr lang="en-US" altLang="zh-CN" sz="1600" dirty="0">
                <a:solidFill>
                  <a:srgbClr val="711351"/>
                </a:solidFill>
                <a:latin typeface="微软雅黑" panose="020B0503020204020204" pitchFamily="34" charset="-122"/>
                <a:ea typeface="微软雅黑" panose="020B0503020204020204" pitchFamily="34" charset="-122"/>
                <a:cs typeface="ＭＳ Ｐゴシック"/>
              </a:rPr>
              <a:t>1982 </a:t>
            </a:r>
            <a:r>
              <a:rPr lang="en-US" altLang="zh-CN" sz="1600" dirty="0" err="1">
                <a:solidFill>
                  <a:srgbClr val="711351"/>
                </a:solidFill>
                <a:latin typeface="微软雅黑" panose="020B0503020204020204" pitchFamily="34" charset="-122"/>
                <a:ea typeface="微软雅黑" panose="020B0503020204020204" pitchFamily="34" charset="-122"/>
                <a:cs typeface="ＭＳ Ｐゴシック"/>
              </a:rPr>
              <a:t>Kohonen</a:t>
            </a:r>
            <a:r>
              <a:rPr lang="en-US" altLang="zh-CN" sz="1600" dirty="0">
                <a:solidFill>
                  <a:srgbClr val="711351"/>
                </a:solidFill>
                <a:latin typeface="微软雅黑" panose="020B0503020204020204" pitchFamily="34" charset="-122"/>
                <a:ea typeface="微软雅黑" panose="020B0503020204020204" pitchFamily="34" charset="-122"/>
                <a:cs typeface="ＭＳ Ｐゴシック"/>
              </a:rPr>
              <a:t>:</a:t>
            </a:r>
            <a:r>
              <a:rPr lang="zh-CN" altLang="en-US" sz="1600" dirty="0">
                <a:solidFill>
                  <a:srgbClr val="711351"/>
                </a:solidFill>
                <a:latin typeface="微软雅黑" panose="020B0503020204020204" pitchFamily="34" charset="-122"/>
                <a:ea typeface="微软雅黑" panose="020B0503020204020204" pitchFamily="34" charset="-122"/>
                <a:cs typeface="ＭＳ Ｐゴシック"/>
              </a:rPr>
              <a:t>自组织神经网络</a:t>
            </a:r>
            <a:r>
              <a:rPr lang="en-US" altLang="zh-CN" sz="1600" dirty="0">
                <a:solidFill>
                  <a:srgbClr val="711351"/>
                </a:solidFill>
                <a:latin typeface="微软雅黑" panose="020B0503020204020204" pitchFamily="34" charset="-122"/>
                <a:ea typeface="微软雅黑" panose="020B0503020204020204" pitchFamily="34" charset="-122"/>
                <a:cs typeface="ＭＳ Ｐゴシック"/>
              </a:rPr>
              <a:t>(self-organizing maps, SOFM)</a:t>
            </a:r>
          </a:p>
          <a:p>
            <a:pPr lvl="1">
              <a:lnSpc>
                <a:spcPct val="150000"/>
              </a:lnSpc>
              <a:spcAft>
                <a:spcPts val="600"/>
              </a:spcAft>
              <a:buBlip>
                <a:blip r:embed="rId4"/>
              </a:buBlip>
            </a:pPr>
            <a:r>
              <a:rPr lang="en-US" altLang="zh-CN" sz="1600" dirty="0">
                <a:solidFill>
                  <a:srgbClr val="711351"/>
                </a:solidFill>
                <a:latin typeface="微软雅黑" panose="020B0503020204020204" pitchFamily="34" charset="-122"/>
                <a:ea typeface="微软雅黑" panose="020B0503020204020204" pitchFamily="34" charset="-122"/>
                <a:cs typeface="ＭＳ Ｐゴシック"/>
              </a:rPr>
              <a:t>1986 </a:t>
            </a:r>
            <a:r>
              <a:rPr lang="en-US" altLang="zh-CN" sz="1600" dirty="0" err="1">
                <a:solidFill>
                  <a:srgbClr val="711351"/>
                </a:solidFill>
                <a:latin typeface="微软雅黑" panose="020B0503020204020204" pitchFamily="34" charset="-122"/>
                <a:ea typeface="微软雅黑" panose="020B0503020204020204" pitchFamily="34" charset="-122"/>
                <a:cs typeface="ＭＳ Ｐゴシック"/>
              </a:rPr>
              <a:t>Rumelhart</a:t>
            </a:r>
            <a:r>
              <a:rPr lang="en-US" altLang="zh-CN" sz="1600" dirty="0">
                <a:solidFill>
                  <a:srgbClr val="711351"/>
                </a:solidFill>
                <a:latin typeface="微软雅黑" panose="020B0503020204020204" pitchFamily="34" charset="-122"/>
                <a:ea typeface="微软雅黑" panose="020B0503020204020204" pitchFamily="34" charset="-122"/>
                <a:cs typeface="ＭＳ Ｐゴシック"/>
              </a:rPr>
              <a:t>: </a:t>
            </a:r>
            <a:r>
              <a:rPr lang="zh-CN" altLang="en-US" sz="1600" dirty="0">
                <a:solidFill>
                  <a:srgbClr val="711351"/>
                </a:solidFill>
                <a:latin typeface="微软雅黑" panose="020B0503020204020204" pitchFamily="34" charset="-122"/>
                <a:ea typeface="微软雅黑" panose="020B0503020204020204" pitchFamily="34" charset="-122"/>
                <a:cs typeface="ＭＳ Ｐゴシック"/>
              </a:rPr>
              <a:t>反向传播网络</a:t>
            </a:r>
            <a:r>
              <a:rPr lang="en-US" altLang="zh-CN" sz="1600" dirty="0">
                <a:solidFill>
                  <a:srgbClr val="711351"/>
                </a:solidFill>
                <a:latin typeface="微软雅黑" panose="020B0503020204020204" pitchFamily="34" charset="-122"/>
                <a:ea typeface="微软雅黑" panose="020B0503020204020204" pitchFamily="34" charset="-122"/>
                <a:cs typeface="ＭＳ Ｐゴシック"/>
              </a:rPr>
              <a:t>(backpropagation )</a:t>
            </a:r>
          </a:p>
        </p:txBody>
      </p:sp>
    </p:spTree>
    <p:extLst>
      <p:ext uri="{BB962C8B-B14F-4D97-AF65-F5344CB8AC3E}">
        <p14:creationId xmlns:p14="http://schemas.microsoft.com/office/powerpoint/2010/main" val="140164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灯片编号占位符 1">
            <a:extLst>
              <a:ext uri="{FF2B5EF4-FFF2-40B4-BE49-F238E27FC236}">
                <a16:creationId xmlns:a16="http://schemas.microsoft.com/office/drawing/2014/main" id="{B4FEB839-D28B-4CBF-B4C7-C342BC982FE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B6A5AD22-8074-4A68-AFF4-F26EB9E64315}" type="slidenum">
              <a:rPr lang="ja-JP" altLang="en-US" sz="1800">
                <a:solidFill>
                  <a:srgbClr val="A50021"/>
                </a:solidFill>
                <a:ea typeface="ＭＳ Ｐゴシック" panose="020B0600070205080204" pitchFamily="34" charset="-128"/>
              </a:rPr>
              <a:pPr eaLnBrk="1" hangingPunct="1"/>
              <a:t>110</a:t>
            </a:fld>
            <a:endParaRPr lang="en-US" altLang="ja-JP" sz="1800">
              <a:solidFill>
                <a:srgbClr val="A50021"/>
              </a:solidFill>
              <a:ea typeface="ＭＳ Ｐゴシック" panose="020B0600070205080204" pitchFamily="34" charset="-128"/>
            </a:endParaRPr>
          </a:p>
        </p:txBody>
      </p:sp>
      <p:sp>
        <p:nvSpPr>
          <p:cNvPr id="67589" name="Rectangle 3">
            <a:extLst>
              <a:ext uri="{FF2B5EF4-FFF2-40B4-BE49-F238E27FC236}">
                <a16:creationId xmlns:a16="http://schemas.microsoft.com/office/drawing/2014/main" id="{9B5AA71B-1775-4227-9A73-FED90CD63931}"/>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lang="zh-CN" altLang="en-US" sz="2600" b="1">
                <a:latin typeface="Times New Roman" panose="02020603050405020304" pitchFamily="18" charset="0"/>
              </a:rPr>
              <a:t>甘特图</a:t>
            </a:r>
            <a:r>
              <a:rPr lang="zh-CN" altLang="en-US" sz="2800" b="1">
                <a:latin typeface="Times New Roman" panose="02020603050405020304" pitchFamily="18" charset="0"/>
              </a:rPr>
              <a:t> </a:t>
            </a:r>
          </a:p>
        </p:txBody>
      </p:sp>
      <p:graphicFrame>
        <p:nvGraphicFramePr>
          <p:cNvPr id="67586" name="Object 4">
            <a:extLst>
              <a:ext uri="{FF2B5EF4-FFF2-40B4-BE49-F238E27FC236}">
                <a16:creationId xmlns:a16="http://schemas.microsoft.com/office/drawing/2014/main" id="{EDF75D44-69E7-443A-B875-7191C43CE5ED}"/>
              </a:ext>
            </a:extLst>
          </p:cNvPr>
          <p:cNvGraphicFramePr>
            <a:graphicFrameLocks noChangeAspect="1"/>
          </p:cNvGraphicFramePr>
          <p:nvPr/>
        </p:nvGraphicFramePr>
        <p:xfrm>
          <a:off x="2819400" y="1828801"/>
          <a:ext cx="6553200" cy="3586163"/>
        </p:xfrm>
        <a:graphic>
          <a:graphicData uri="http://schemas.openxmlformats.org/presentationml/2006/ole">
            <mc:AlternateContent xmlns:mc="http://schemas.openxmlformats.org/markup-compatibility/2006">
              <mc:Choice xmlns:v="urn:schemas-microsoft-com:vml" Requires="v">
                <p:oleObj spid="_x0000_s58391" r:id="rId3" imgW="2800741" imgH="2629267" progId="Paint.Picture">
                  <p:embed/>
                </p:oleObj>
              </mc:Choice>
              <mc:Fallback>
                <p:oleObj r:id="rId3" imgW="2800741" imgH="2629267" progId="Paint.Picture">
                  <p:embed/>
                  <p:pic>
                    <p:nvPicPr>
                      <p:cNvPr id="67586" name="Object 4">
                        <a:extLst>
                          <a:ext uri="{FF2B5EF4-FFF2-40B4-BE49-F238E27FC236}">
                            <a16:creationId xmlns:a16="http://schemas.microsoft.com/office/drawing/2014/main" id="{EDF75D44-69E7-443A-B875-7191C43CE5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1637"/>
                      <a:stretch>
                        <a:fillRect/>
                      </a:stretch>
                    </p:blipFill>
                    <p:spPr bwMode="auto">
                      <a:xfrm>
                        <a:off x="2819400" y="1828801"/>
                        <a:ext cx="6553200" cy="3586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7590" name="Group 7">
            <a:extLst>
              <a:ext uri="{FF2B5EF4-FFF2-40B4-BE49-F238E27FC236}">
                <a16:creationId xmlns:a16="http://schemas.microsoft.com/office/drawing/2014/main" id="{262E39B1-2D3B-42C0-90E5-7C93C7985782}"/>
              </a:ext>
            </a:extLst>
          </p:cNvPr>
          <p:cNvGrpSpPr>
            <a:grpSpLocks/>
          </p:cNvGrpSpPr>
          <p:nvPr/>
        </p:nvGrpSpPr>
        <p:grpSpPr bwMode="auto">
          <a:xfrm>
            <a:off x="9448800" y="5943600"/>
            <a:ext cx="838200" cy="533400"/>
            <a:chOff x="4896" y="3696"/>
            <a:chExt cx="528" cy="336"/>
          </a:xfrm>
        </p:grpSpPr>
        <p:sp>
          <p:nvSpPr>
            <p:cNvPr id="67591" name="AutoShape 5">
              <a:hlinkClick r:id="rId5" action="ppaction://hlinksldjump" highlightClick="1"/>
              <a:extLst>
                <a:ext uri="{FF2B5EF4-FFF2-40B4-BE49-F238E27FC236}">
                  <a16:creationId xmlns:a16="http://schemas.microsoft.com/office/drawing/2014/main" id="{6A85C1D2-53F0-4809-839E-CDF4B672488B}"/>
                </a:ext>
              </a:extLst>
            </p:cNvPr>
            <p:cNvSpPr>
              <a:spLocks noChangeArrowheads="1"/>
            </p:cNvSpPr>
            <p:nvPr/>
          </p:nvSpPr>
          <p:spPr bwMode="auto">
            <a:xfrm>
              <a:off x="4896" y="3696"/>
              <a:ext cx="528" cy="336"/>
            </a:xfrm>
            <a:prstGeom prst="actionButtonBlank">
              <a:avLst/>
            </a:prstGeom>
            <a:solidFill>
              <a:schemeClr val="accent1"/>
            </a:solidFill>
            <a:ln w="9525">
              <a:solidFill>
                <a:schemeClr val="tx1"/>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592" name="Text Box 6">
              <a:hlinkClick r:id="rId5" action="ppaction://hlinksldjump"/>
              <a:extLst>
                <a:ext uri="{FF2B5EF4-FFF2-40B4-BE49-F238E27FC236}">
                  <a16:creationId xmlns:a16="http://schemas.microsoft.com/office/drawing/2014/main" id="{B4F5FFE4-AFD5-4710-B928-B88F7DDDE460}"/>
                </a:ext>
              </a:extLst>
            </p:cNvPr>
            <p:cNvSpPr txBox="1">
              <a:spLocks noChangeArrowheads="1"/>
            </p:cNvSpPr>
            <p:nvPr/>
          </p:nvSpPr>
          <p:spPr bwMode="auto">
            <a:xfrm>
              <a:off x="4944" y="3744"/>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800">
                  <a:hlinkClick r:id="rId6" action="ppaction://hlinksldjump"/>
                </a:rPr>
                <a:t>返回</a:t>
              </a:r>
              <a:endParaRPr lang="zh-CN" altLang="en-US" sz="1800"/>
            </a:p>
          </p:txBody>
        </p:sp>
      </p:grpSp>
      <p:cxnSp>
        <p:nvCxnSpPr>
          <p:cNvPr id="9" name="直接连接符 8">
            <a:extLst>
              <a:ext uri="{FF2B5EF4-FFF2-40B4-BE49-F238E27FC236}">
                <a16:creationId xmlns:a16="http://schemas.microsoft.com/office/drawing/2014/main" id="{19B24306-CBEB-4B76-8C0C-C4F14CE2942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E30D656-D823-4B42-9443-D27D84BEEF49}"/>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作业车间生产调度举例</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灯片编号占位符 1">
            <a:extLst>
              <a:ext uri="{FF2B5EF4-FFF2-40B4-BE49-F238E27FC236}">
                <a16:creationId xmlns:a16="http://schemas.microsoft.com/office/drawing/2014/main" id="{C46CFD41-9BF1-473D-A4D8-8345CDE4324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669B620-9DBE-4106-88FB-25C56EE46F49}" type="slidenum">
              <a:rPr lang="ja-JP" altLang="en-US" sz="1800">
                <a:solidFill>
                  <a:srgbClr val="A50021"/>
                </a:solidFill>
                <a:ea typeface="ＭＳ Ｐゴシック" panose="020B0600070205080204" pitchFamily="34" charset="-128"/>
              </a:rPr>
              <a:pPr eaLnBrk="1" hangingPunct="1"/>
              <a:t>111</a:t>
            </a:fld>
            <a:endParaRPr lang="en-US" altLang="ja-JP" sz="1800">
              <a:solidFill>
                <a:srgbClr val="A50021"/>
              </a:solidFill>
              <a:ea typeface="ＭＳ Ｐゴシック" panose="020B0600070205080204" pitchFamily="34" charset="-128"/>
            </a:endParaRPr>
          </a:p>
        </p:txBody>
      </p:sp>
      <p:sp>
        <p:nvSpPr>
          <p:cNvPr id="135171" name="Rectangle 2">
            <a:extLst>
              <a:ext uri="{FF2B5EF4-FFF2-40B4-BE49-F238E27FC236}">
                <a16:creationId xmlns:a16="http://schemas.microsoft.com/office/drawing/2014/main" id="{3D2167B5-A9F1-43C7-8D82-B038947C6567}"/>
              </a:ext>
            </a:extLst>
          </p:cNvPr>
          <p:cNvSpPr>
            <a:spLocks noChangeArrowheads="1"/>
          </p:cNvSpPr>
          <p:nvPr/>
        </p:nvSpPr>
        <p:spPr bwMode="auto">
          <a:xfrm>
            <a:off x="1927226" y="1143001"/>
            <a:ext cx="85121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chemeClr val="accent2"/>
              </a:buClr>
              <a:buFont typeface="Wingdings" panose="05000000000000000000" pitchFamily="2" charset="2"/>
              <a:buChar char="o"/>
            </a:pPr>
            <a:r>
              <a:rPr lang="en-US" altLang="zh-CN" sz="2800" b="1">
                <a:latin typeface="Times New Roman" panose="02020603050405020304" pitchFamily="18" charset="0"/>
              </a:rPr>
              <a:t>  </a:t>
            </a:r>
            <a:r>
              <a:rPr lang="zh-CN" altLang="en-US" sz="2800" b="1">
                <a:latin typeface="Times New Roman" panose="02020603050405020304" pitchFamily="18" charset="0"/>
              </a:rPr>
              <a:t>基本思想：</a:t>
            </a:r>
          </a:p>
          <a:p>
            <a:pPr algn="just" eaLnBrk="1" hangingPunct="1">
              <a:lnSpc>
                <a:spcPct val="120000"/>
              </a:lnSpc>
              <a:spcBef>
                <a:spcPct val="20000"/>
              </a:spcBef>
              <a:buClr>
                <a:schemeClr val="accent2"/>
              </a:buClr>
              <a:buFont typeface="Wingdings" panose="05000000000000000000" pitchFamily="2" charset="2"/>
              <a:buNone/>
            </a:pPr>
            <a:r>
              <a:rPr lang="zh-CN" altLang="en-US" sz="2800" b="1">
                <a:latin typeface="Times New Roman" panose="02020603050405020304" pitchFamily="18" charset="0"/>
              </a:rPr>
              <a:t>        在系统寻优过程中，利用神经元状态更新的随机性，允许向较差方向搜索，以跳出局部极小。经多次寻查后，最终使系统稳定于能量最低状态，使神经网络收敛到计算能量函数的最小值</a:t>
            </a:r>
            <a:r>
              <a:rPr lang="en-US" altLang="zh-CN" sz="2800" b="1">
                <a:latin typeface="Times New Roman" panose="02020603050405020304" pitchFamily="18" charset="0"/>
                <a:cs typeface="Times New Roman" panose="02020603050405020304" pitchFamily="18" charset="0"/>
              </a:rPr>
              <a:t>0</a:t>
            </a:r>
            <a:r>
              <a:rPr lang="zh-CN" altLang="en-US" sz="2800" b="1">
                <a:latin typeface="Times New Roman" panose="02020603050405020304" pitchFamily="18" charset="0"/>
              </a:rPr>
              <a:t>，从而使神经网络输出是一个可行调度解。</a:t>
            </a:r>
            <a:endParaRPr lang="zh-CN" altLang="en-US" sz="2800" b="1">
              <a:latin typeface="宋体" panose="02010600030101010101" pitchFamily="2" charset="-122"/>
            </a:endParaRPr>
          </a:p>
          <a:p>
            <a:pPr eaLnBrk="1" hangingPunct="1">
              <a:lnSpc>
                <a:spcPct val="120000"/>
              </a:lnSpc>
              <a:spcBef>
                <a:spcPct val="20000"/>
              </a:spcBef>
              <a:buClr>
                <a:schemeClr val="accent2"/>
              </a:buClr>
              <a:buFont typeface="Wingdings" panose="05000000000000000000" pitchFamily="2" charset="2"/>
              <a:buChar char="o"/>
            </a:pPr>
            <a:endParaRPr lang="en-US" altLang="zh-CN" sz="2800" b="1"/>
          </a:p>
        </p:txBody>
      </p:sp>
      <p:cxnSp>
        <p:nvCxnSpPr>
          <p:cNvPr id="5" name="直接连接符 4">
            <a:extLst>
              <a:ext uri="{FF2B5EF4-FFF2-40B4-BE49-F238E27FC236}">
                <a16:creationId xmlns:a16="http://schemas.microsoft.com/office/drawing/2014/main" id="{251636A8-E03C-4BAF-8436-1114006F75E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58B209E-5BE1-43E5-BCA3-2C9D7A09A756}"/>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基于随机神经网络的生产调度方法</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6" name="灯片编号占位符 1">
            <a:extLst>
              <a:ext uri="{FF2B5EF4-FFF2-40B4-BE49-F238E27FC236}">
                <a16:creationId xmlns:a16="http://schemas.microsoft.com/office/drawing/2014/main" id="{332226D2-B780-470E-8951-D4537A0814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FF97C030-26AB-456A-A5EB-E3A46359FB13}" type="slidenum">
              <a:rPr lang="ja-JP" altLang="en-US" sz="1800">
                <a:solidFill>
                  <a:srgbClr val="A50021"/>
                </a:solidFill>
                <a:ea typeface="ＭＳ Ｐゴシック" panose="020B0600070205080204" pitchFamily="34" charset="-128"/>
              </a:rPr>
              <a:pPr eaLnBrk="1" hangingPunct="1"/>
              <a:t>112</a:t>
            </a:fld>
            <a:endParaRPr lang="en-US" altLang="ja-JP" sz="1800">
              <a:solidFill>
                <a:srgbClr val="A50021"/>
              </a:solidFill>
              <a:ea typeface="ＭＳ Ｐゴシック" panose="020B0600070205080204" pitchFamily="34" charset="-128"/>
            </a:endParaRPr>
          </a:p>
        </p:txBody>
      </p:sp>
      <p:sp>
        <p:nvSpPr>
          <p:cNvPr id="68617" name="Rectangle 2">
            <a:extLst>
              <a:ext uri="{FF2B5EF4-FFF2-40B4-BE49-F238E27FC236}">
                <a16:creationId xmlns:a16="http://schemas.microsoft.com/office/drawing/2014/main" id="{A290F19B-CE56-474A-9D11-382F47AC6F21}"/>
              </a:ext>
            </a:extLst>
          </p:cNvPr>
          <p:cNvSpPr>
            <a:spLocks noChangeArrowheads="1"/>
          </p:cNvSpPr>
          <p:nvPr/>
        </p:nvSpPr>
        <p:spPr bwMode="auto">
          <a:xfrm>
            <a:off x="1752600" y="1905000"/>
            <a:ext cx="8686800" cy="4267200"/>
          </a:xfrm>
          <a:prstGeom prst="rect">
            <a:avLst/>
          </a:prstGeom>
          <a:solidFill>
            <a:srgbClr val="FFFFFF"/>
          </a:solidFill>
          <a:ln w="9525">
            <a:solidFill>
              <a:srgbClr val="808080"/>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618" name="Rectangle 3">
            <a:extLst>
              <a:ext uri="{FF2B5EF4-FFF2-40B4-BE49-F238E27FC236}">
                <a16:creationId xmlns:a16="http://schemas.microsoft.com/office/drawing/2014/main" id="{29AA2EC4-89B6-42EC-8BBD-E2BEF21E6A69}"/>
              </a:ext>
            </a:extLst>
          </p:cNvPr>
          <p:cNvSpPr>
            <a:spLocks noChangeArrowheads="1"/>
          </p:cNvSpPr>
          <p:nvPr/>
        </p:nvSpPr>
        <p:spPr bwMode="auto">
          <a:xfrm>
            <a:off x="1851026" y="908051"/>
            <a:ext cx="85883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chemeClr val="accent2"/>
              </a:buClr>
              <a:buFont typeface="Wingdings" panose="05000000000000000000" pitchFamily="2" charset="2"/>
              <a:buChar char="o"/>
            </a:pPr>
            <a:r>
              <a:rPr lang="en-US" altLang="zh-CN" sz="2400" b="1">
                <a:latin typeface="Times New Roman" panose="02020603050405020304" pitchFamily="18" charset="0"/>
              </a:rPr>
              <a:t>  </a:t>
            </a:r>
            <a:r>
              <a:rPr lang="zh-CN" altLang="en-US" sz="2400" b="1">
                <a:latin typeface="Times New Roman" panose="02020603050405020304" pitchFamily="18" charset="0"/>
              </a:rPr>
              <a:t>根据改进</a:t>
            </a:r>
            <a:r>
              <a:rPr lang="en-US" altLang="zh-CN" sz="2400" b="1">
                <a:latin typeface="Times New Roman" panose="02020603050405020304" pitchFamily="18" charset="0"/>
              </a:rPr>
              <a:t>Metropolis</a:t>
            </a:r>
            <a:r>
              <a:rPr lang="zh-CN" altLang="en-US" sz="2400" b="1">
                <a:latin typeface="Times New Roman" panose="02020603050405020304" pitchFamily="18" charset="0"/>
              </a:rPr>
              <a:t>方法，求解</a:t>
            </a:r>
            <a:r>
              <a:rPr lang="en-US" altLang="zh-CN" sz="2400" b="1">
                <a:latin typeface="Times New Roman" panose="02020603050405020304" pitchFamily="18" charset="0"/>
              </a:rPr>
              <a:t>JSP</a:t>
            </a:r>
            <a:r>
              <a:rPr lang="zh-CN" altLang="en-US" sz="2400" b="1">
                <a:latin typeface="Times New Roman" panose="02020603050405020304" pitchFamily="18" charset="0"/>
              </a:rPr>
              <a:t>的基于模拟退火的神经网络算法： </a:t>
            </a:r>
          </a:p>
          <a:p>
            <a:pPr algn="just" eaLnBrk="1" hangingPunct="1">
              <a:lnSpc>
                <a:spcPct val="120000"/>
              </a:lnSpc>
              <a:spcBef>
                <a:spcPct val="20000"/>
              </a:spcBef>
              <a:buClr>
                <a:schemeClr val="accent2"/>
              </a:buClr>
              <a:buFont typeface="Wingdings" panose="05000000000000000000" pitchFamily="2" charset="2"/>
              <a:buNone/>
            </a:pPr>
            <a:endParaRPr lang="zh-CN" altLang="en-US" sz="1600" b="1">
              <a:latin typeface="Times New Roman" panose="02020603050405020304" pitchFamily="18" charset="0"/>
            </a:endParaRPr>
          </a:p>
          <a:p>
            <a:pPr algn="just" eaLnBrk="1" hangingPunct="1">
              <a:lnSpc>
                <a:spcPct val="120000"/>
              </a:lnSpc>
              <a:spcBef>
                <a:spcPct val="20000"/>
              </a:spcBef>
              <a:buClr>
                <a:schemeClr val="accent2"/>
              </a:buClr>
              <a:buFont typeface="Wingdings" panose="05000000000000000000" pitchFamily="2" charset="2"/>
              <a:buNone/>
            </a:pPr>
            <a:r>
              <a:rPr lang="zh-CN" altLang="en-US" sz="2400" b="1">
                <a:latin typeface="Times New Roman" panose="02020603050405020304" pitchFamily="18" charset="0"/>
              </a:rPr>
              <a:t>（</a:t>
            </a:r>
            <a:r>
              <a:rPr lang="en-US" altLang="zh-CN" sz="2400" b="1">
                <a:latin typeface="Times New Roman" panose="02020603050405020304" pitchFamily="18" charset="0"/>
              </a:rPr>
              <a:t>1</a:t>
            </a:r>
            <a:r>
              <a:rPr lang="zh-CN" altLang="en-US" sz="2400" b="1">
                <a:latin typeface="Times New Roman" panose="02020603050405020304" pitchFamily="18" charset="0"/>
              </a:rPr>
              <a:t>）</a:t>
            </a:r>
            <a:r>
              <a:rPr lang="zh-CN" altLang="en-US" sz="2400" b="1">
                <a:solidFill>
                  <a:schemeClr val="accent2"/>
                </a:solidFill>
                <a:latin typeface="Times New Roman" panose="02020603050405020304" pitchFamily="18" charset="0"/>
              </a:rPr>
              <a:t>初始化</a:t>
            </a:r>
            <a:r>
              <a:rPr lang="zh-CN" altLang="en-US" sz="2400" b="1">
                <a:latin typeface="Times New Roman" panose="02020603050405020304" pitchFamily="18" charset="0"/>
              </a:rPr>
              <a:t>：</a:t>
            </a:r>
          </a:p>
          <a:p>
            <a:pPr algn="just" eaLnBrk="1" hangingPunct="1">
              <a:lnSpc>
                <a:spcPct val="120000"/>
              </a:lnSpc>
              <a:spcBef>
                <a:spcPct val="20000"/>
              </a:spcBef>
              <a:buClr>
                <a:schemeClr val="accent2"/>
              </a:buClr>
              <a:buFont typeface="Wingdings" panose="05000000000000000000" pitchFamily="2" charset="2"/>
              <a:buNone/>
            </a:pPr>
            <a:r>
              <a:rPr lang="zh-CN" altLang="en-US" sz="2400" b="1">
                <a:latin typeface="Times New Roman" panose="02020603050405020304" pitchFamily="18" charset="0"/>
              </a:rPr>
              <a:t>    设置初始温度            ，合适的输入偏置电流，凝结温度      ，温度下降速率    ，在每个温度点的循环处理次数     。</a:t>
            </a:r>
          </a:p>
        </p:txBody>
      </p:sp>
      <p:graphicFrame>
        <p:nvGraphicFramePr>
          <p:cNvPr id="68610" name="Object 5">
            <a:extLst>
              <a:ext uri="{FF2B5EF4-FFF2-40B4-BE49-F238E27FC236}">
                <a16:creationId xmlns:a16="http://schemas.microsoft.com/office/drawing/2014/main" id="{26FF4AE9-F728-41E4-A5B1-C6770E7D3A99}"/>
              </a:ext>
            </a:extLst>
          </p:cNvPr>
          <p:cNvGraphicFramePr>
            <a:graphicFrameLocks noChangeAspect="1"/>
          </p:cNvGraphicFramePr>
          <p:nvPr/>
        </p:nvGraphicFramePr>
        <p:xfrm>
          <a:off x="3962400" y="2819401"/>
          <a:ext cx="1219200" cy="430213"/>
        </p:xfrm>
        <a:graphic>
          <a:graphicData uri="http://schemas.openxmlformats.org/presentationml/2006/ole">
            <mc:AlternateContent xmlns:mc="http://schemas.openxmlformats.org/markup-compatibility/2006">
              <mc:Choice xmlns:v="urn:schemas-microsoft-com:vml" Requires="v">
                <p:oleObj spid="_x0000_s59520" r:id="rId3" imgW="647700" imgH="228600" progId="Equation.3">
                  <p:embed/>
                </p:oleObj>
              </mc:Choice>
              <mc:Fallback>
                <p:oleObj r:id="rId3" imgW="647700" imgH="228600" progId="Equation.3">
                  <p:embed/>
                  <p:pic>
                    <p:nvPicPr>
                      <p:cNvPr id="68610" name="Object 5">
                        <a:extLst>
                          <a:ext uri="{FF2B5EF4-FFF2-40B4-BE49-F238E27FC236}">
                            <a16:creationId xmlns:a16="http://schemas.microsoft.com/office/drawing/2014/main" id="{26FF4AE9-F728-41E4-A5B1-C6770E7D3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819401"/>
                        <a:ext cx="1219200" cy="43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1" name="Object 6">
            <a:extLst>
              <a:ext uri="{FF2B5EF4-FFF2-40B4-BE49-F238E27FC236}">
                <a16:creationId xmlns:a16="http://schemas.microsoft.com/office/drawing/2014/main" id="{6F7EC021-642C-4306-BF8F-E6BBB6D02D4E}"/>
              </a:ext>
            </a:extLst>
          </p:cNvPr>
          <p:cNvGraphicFramePr>
            <a:graphicFrameLocks noChangeAspect="1"/>
          </p:cNvGraphicFramePr>
          <p:nvPr/>
        </p:nvGraphicFramePr>
        <p:xfrm>
          <a:off x="9601200" y="2763838"/>
          <a:ext cx="533400" cy="436562"/>
        </p:xfrm>
        <a:graphic>
          <a:graphicData uri="http://schemas.openxmlformats.org/presentationml/2006/ole">
            <mc:AlternateContent xmlns:mc="http://schemas.openxmlformats.org/markup-compatibility/2006">
              <mc:Choice xmlns:v="urn:schemas-microsoft-com:vml" Requires="v">
                <p:oleObj spid="_x0000_s59521" name="公式" r:id="rId5" imgW="266353" imgH="215619" progId="Equation.3">
                  <p:embed/>
                </p:oleObj>
              </mc:Choice>
              <mc:Fallback>
                <p:oleObj name="公式" r:id="rId5" imgW="266353" imgH="215619" progId="Equation.3">
                  <p:embed/>
                  <p:pic>
                    <p:nvPicPr>
                      <p:cNvPr id="68611" name="Object 6">
                        <a:extLst>
                          <a:ext uri="{FF2B5EF4-FFF2-40B4-BE49-F238E27FC236}">
                            <a16:creationId xmlns:a16="http://schemas.microsoft.com/office/drawing/2014/main" id="{6F7EC021-642C-4306-BF8F-E6BBB6D02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1200" y="2763838"/>
                        <a:ext cx="533400" cy="436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2" name="Object 7">
            <a:extLst>
              <a:ext uri="{FF2B5EF4-FFF2-40B4-BE49-F238E27FC236}">
                <a16:creationId xmlns:a16="http://schemas.microsoft.com/office/drawing/2014/main" id="{40DC4A03-AB37-4CED-AF88-39D72C782951}"/>
              </a:ext>
            </a:extLst>
          </p:cNvPr>
          <p:cNvGraphicFramePr>
            <a:graphicFrameLocks noChangeAspect="1"/>
          </p:cNvGraphicFramePr>
          <p:nvPr/>
        </p:nvGraphicFramePr>
        <p:xfrm>
          <a:off x="8458200" y="3276600"/>
          <a:ext cx="280988" cy="304800"/>
        </p:xfrm>
        <a:graphic>
          <a:graphicData uri="http://schemas.openxmlformats.org/presentationml/2006/ole">
            <mc:AlternateContent xmlns:mc="http://schemas.openxmlformats.org/markup-compatibility/2006">
              <mc:Choice xmlns:v="urn:schemas-microsoft-com:vml" Requires="v">
                <p:oleObj spid="_x0000_s59522" name="公式" r:id="rId7" imgW="114102" imgH="126780" progId="Equation.3">
                  <p:embed/>
                </p:oleObj>
              </mc:Choice>
              <mc:Fallback>
                <p:oleObj name="公式" r:id="rId7" imgW="114102" imgH="126780" progId="Equation.3">
                  <p:embed/>
                  <p:pic>
                    <p:nvPicPr>
                      <p:cNvPr id="68612" name="Object 7">
                        <a:extLst>
                          <a:ext uri="{FF2B5EF4-FFF2-40B4-BE49-F238E27FC236}">
                            <a16:creationId xmlns:a16="http://schemas.microsoft.com/office/drawing/2014/main" id="{40DC4A03-AB37-4CED-AF88-39D72C7829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8200" y="3276600"/>
                        <a:ext cx="280988"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3" name="Object 8">
            <a:extLst>
              <a:ext uri="{FF2B5EF4-FFF2-40B4-BE49-F238E27FC236}">
                <a16:creationId xmlns:a16="http://schemas.microsoft.com/office/drawing/2014/main" id="{5046F497-DCFC-4FE6-9DAC-57C8EB81560B}"/>
              </a:ext>
            </a:extLst>
          </p:cNvPr>
          <p:cNvGraphicFramePr>
            <a:graphicFrameLocks noChangeAspect="1"/>
          </p:cNvGraphicFramePr>
          <p:nvPr/>
        </p:nvGraphicFramePr>
        <p:xfrm>
          <a:off x="3810000" y="3200400"/>
          <a:ext cx="260350" cy="381000"/>
        </p:xfrm>
        <a:graphic>
          <a:graphicData uri="http://schemas.openxmlformats.org/presentationml/2006/ole">
            <mc:AlternateContent xmlns:mc="http://schemas.openxmlformats.org/markup-compatibility/2006">
              <mc:Choice xmlns:v="urn:schemas-microsoft-com:vml" Requires="v">
                <p:oleObj spid="_x0000_s59523" name="公式" r:id="rId9" imgW="126725" imgH="177415" progId="Equation.3">
                  <p:embed/>
                </p:oleObj>
              </mc:Choice>
              <mc:Fallback>
                <p:oleObj name="公式" r:id="rId9" imgW="126725" imgH="177415" progId="Equation.3">
                  <p:embed/>
                  <p:pic>
                    <p:nvPicPr>
                      <p:cNvPr id="68613" name="Object 8">
                        <a:extLst>
                          <a:ext uri="{FF2B5EF4-FFF2-40B4-BE49-F238E27FC236}">
                            <a16:creationId xmlns:a16="http://schemas.microsoft.com/office/drawing/2014/main" id="{5046F497-DCFC-4FE6-9DAC-57C8EB81560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0" y="3200400"/>
                        <a:ext cx="2603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620" name="Rectangle 10">
            <a:extLst>
              <a:ext uri="{FF2B5EF4-FFF2-40B4-BE49-F238E27FC236}">
                <a16:creationId xmlns:a16="http://schemas.microsoft.com/office/drawing/2014/main" id="{33EDA337-5E19-44B8-A9D6-19CB33AD7435}"/>
              </a:ext>
            </a:extLst>
          </p:cNvPr>
          <p:cNvSpPr>
            <a:spLocks noChangeArrowheads="1"/>
          </p:cNvSpPr>
          <p:nvPr/>
        </p:nvSpPr>
        <p:spPr bwMode="auto">
          <a:xfrm>
            <a:off x="1828800" y="4038600"/>
            <a:ext cx="8610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50000"/>
              </a:spcBef>
              <a:buClr>
                <a:schemeClr val="accent2"/>
              </a:buClr>
              <a:buFont typeface="Wingdings" panose="05000000000000000000" pitchFamily="2" charset="2"/>
              <a:buNone/>
            </a:pPr>
            <a:r>
              <a:rPr lang="zh-CN" altLang="en-US" sz="2600" b="1">
                <a:latin typeface="Times New Roman" panose="02020603050405020304" pitchFamily="18" charset="0"/>
              </a:rPr>
              <a:t>（</a:t>
            </a:r>
            <a:r>
              <a:rPr lang="en-US" altLang="zh-CN" sz="2600" b="1">
                <a:latin typeface="Times New Roman" panose="02020603050405020304" pitchFamily="18" charset="0"/>
              </a:rPr>
              <a:t>2</a:t>
            </a:r>
            <a:r>
              <a:rPr lang="zh-CN" altLang="en-US" sz="2600" b="1">
                <a:latin typeface="Times New Roman" panose="02020603050405020304" pitchFamily="18" charset="0"/>
              </a:rPr>
              <a:t>）</a:t>
            </a:r>
            <a:r>
              <a:rPr lang="zh-CN" altLang="en-US" sz="2600" b="1">
                <a:solidFill>
                  <a:schemeClr val="accent2"/>
                </a:solidFill>
                <a:latin typeface="Times New Roman" panose="02020603050405020304" pitchFamily="18" charset="0"/>
              </a:rPr>
              <a:t>随机爬山</a:t>
            </a:r>
            <a:r>
              <a:rPr lang="zh-CN" altLang="en-US" sz="2600" b="1">
                <a:latin typeface="Times New Roman" panose="02020603050405020304" pitchFamily="18" charset="0"/>
              </a:rPr>
              <a:t>：</a:t>
            </a:r>
          </a:p>
          <a:p>
            <a:pPr eaLnBrk="1" hangingPunct="1">
              <a:lnSpc>
                <a:spcPct val="110000"/>
              </a:lnSpc>
              <a:spcBef>
                <a:spcPct val="50000"/>
              </a:spcBef>
              <a:buClr>
                <a:srgbClr val="0000CC"/>
              </a:buClr>
              <a:buFont typeface="Wingdings" panose="05000000000000000000" pitchFamily="2" charset="2"/>
              <a:buNone/>
            </a:pPr>
            <a:r>
              <a:rPr lang="zh-CN" altLang="en-US" sz="2600" b="1">
                <a:latin typeface="Times New Roman" panose="02020603050405020304" pitchFamily="18" charset="0"/>
              </a:rPr>
              <a:t>    对每个神经元   ，由求解网络方程计算输出电压。由网络稳定状态集组成成本树；求出最大成本变化量             。</a:t>
            </a:r>
            <a:r>
              <a:rPr lang="zh-CN" altLang="en-US" sz="2600" b="1"/>
              <a:t> </a:t>
            </a:r>
          </a:p>
        </p:txBody>
      </p:sp>
      <p:graphicFrame>
        <p:nvGraphicFramePr>
          <p:cNvPr id="68614" name="Object 11">
            <a:extLst>
              <a:ext uri="{FF2B5EF4-FFF2-40B4-BE49-F238E27FC236}">
                <a16:creationId xmlns:a16="http://schemas.microsoft.com/office/drawing/2014/main" id="{FE32DB95-6071-4F8A-B3E4-12CCAC6A68DD}"/>
              </a:ext>
            </a:extLst>
          </p:cNvPr>
          <p:cNvGraphicFramePr>
            <a:graphicFrameLocks noChangeAspect="1"/>
          </p:cNvGraphicFramePr>
          <p:nvPr/>
        </p:nvGraphicFramePr>
        <p:xfrm>
          <a:off x="8848726" y="5105400"/>
          <a:ext cx="1133475" cy="571500"/>
        </p:xfrm>
        <a:graphic>
          <a:graphicData uri="http://schemas.openxmlformats.org/presentationml/2006/ole">
            <mc:AlternateContent xmlns:mc="http://schemas.openxmlformats.org/markup-compatibility/2006">
              <mc:Choice xmlns:v="urn:schemas-microsoft-com:vml" Requires="v">
                <p:oleObj spid="_x0000_s59524" r:id="rId11" imgW="457200" imgH="228600" progId="Equation.DSMT4">
                  <p:embed/>
                </p:oleObj>
              </mc:Choice>
              <mc:Fallback>
                <p:oleObj r:id="rId11" imgW="457200" imgH="228600" progId="Equation.DSMT4">
                  <p:embed/>
                  <p:pic>
                    <p:nvPicPr>
                      <p:cNvPr id="68614" name="Object 11">
                        <a:extLst>
                          <a:ext uri="{FF2B5EF4-FFF2-40B4-BE49-F238E27FC236}">
                            <a16:creationId xmlns:a16="http://schemas.microsoft.com/office/drawing/2014/main" id="{FE32DB95-6071-4F8A-B3E4-12CCAC6A68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48726" y="5105400"/>
                        <a:ext cx="1133475"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5" name="Object 12">
            <a:extLst>
              <a:ext uri="{FF2B5EF4-FFF2-40B4-BE49-F238E27FC236}">
                <a16:creationId xmlns:a16="http://schemas.microsoft.com/office/drawing/2014/main" id="{F54ABE76-FF2A-4803-988C-CF9786E00242}"/>
              </a:ext>
            </a:extLst>
          </p:cNvPr>
          <p:cNvGraphicFramePr>
            <a:graphicFrameLocks noChangeAspect="1"/>
          </p:cNvGraphicFramePr>
          <p:nvPr/>
        </p:nvGraphicFramePr>
        <p:xfrm>
          <a:off x="4267200" y="4724400"/>
          <a:ext cx="247650" cy="427038"/>
        </p:xfrm>
        <a:graphic>
          <a:graphicData uri="http://schemas.openxmlformats.org/presentationml/2006/ole">
            <mc:AlternateContent xmlns:mc="http://schemas.openxmlformats.org/markup-compatibility/2006">
              <mc:Choice xmlns:v="urn:schemas-microsoft-com:vml" Requires="v">
                <p:oleObj spid="_x0000_s59525" name="Equation" r:id="rId13" imgW="101520" imgH="177480" progId="Equation.DSMT4">
                  <p:embed/>
                </p:oleObj>
              </mc:Choice>
              <mc:Fallback>
                <p:oleObj name="Equation" r:id="rId13" imgW="101520" imgH="177480" progId="Equation.DSMT4">
                  <p:embed/>
                  <p:pic>
                    <p:nvPicPr>
                      <p:cNvPr id="68615" name="Object 12">
                        <a:extLst>
                          <a:ext uri="{FF2B5EF4-FFF2-40B4-BE49-F238E27FC236}">
                            <a16:creationId xmlns:a16="http://schemas.microsoft.com/office/drawing/2014/main" id="{F54ABE76-FF2A-4803-988C-CF9786E002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7200" y="4724400"/>
                        <a:ext cx="24765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 name="直接连接符 12">
            <a:extLst>
              <a:ext uri="{FF2B5EF4-FFF2-40B4-BE49-F238E27FC236}">
                <a16:creationId xmlns:a16="http://schemas.microsoft.com/office/drawing/2014/main" id="{E726032A-05BD-4EE9-B71F-C23E7A947FB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87DBC1F3-85B1-465D-BCC8-C00855F61FAD}"/>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基于随机神经网络的生产调度方法</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0" name="灯片编号占位符 1">
            <a:extLst>
              <a:ext uri="{FF2B5EF4-FFF2-40B4-BE49-F238E27FC236}">
                <a16:creationId xmlns:a16="http://schemas.microsoft.com/office/drawing/2014/main" id="{F82F5C63-3FE1-4EAB-8207-1AAF3E9232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17C41F62-C8B1-4EFC-89BE-2D47A743717D}" type="slidenum">
              <a:rPr lang="ja-JP" altLang="en-US" sz="1800">
                <a:solidFill>
                  <a:srgbClr val="A50021"/>
                </a:solidFill>
                <a:ea typeface="ＭＳ Ｐゴシック" panose="020B0600070205080204" pitchFamily="34" charset="-128"/>
              </a:rPr>
              <a:pPr eaLnBrk="1" hangingPunct="1"/>
              <a:t>113</a:t>
            </a:fld>
            <a:endParaRPr lang="en-US" altLang="ja-JP" sz="1800">
              <a:solidFill>
                <a:srgbClr val="A50021"/>
              </a:solidFill>
              <a:ea typeface="ＭＳ Ｐゴシック" panose="020B0600070205080204" pitchFamily="34" charset="-128"/>
            </a:endParaRPr>
          </a:p>
        </p:txBody>
      </p:sp>
      <p:sp>
        <p:nvSpPr>
          <p:cNvPr id="69642" name="Rectangle 3">
            <a:extLst>
              <a:ext uri="{FF2B5EF4-FFF2-40B4-BE49-F238E27FC236}">
                <a16:creationId xmlns:a16="http://schemas.microsoft.com/office/drawing/2014/main" id="{A03D8A84-6840-46AB-9ECB-7E8245CE50A0}"/>
              </a:ext>
            </a:extLst>
          </p:cNvPr>
          <p:cNvSpPr>
            <a:spLocks noChangeArrowheads="1"/>
          </p:cNvSpPr>
          <p:nvPr/>
        </p:nvSpPr>
        <p:spPr bwMode="auto">
          <a:xfrm>
            <a:off x="2003426" y="908050"/>
            <a:ext cx="8283575" cy="4959350"/>
          </a:xfrm>
          <a:prstGeom prst="rect">
            <a:avLst/>
          </a:prstGeom>
          <a:solidFill>
            <a:srgbClr val="FFFFFF"/>
          </a:solidFill>
          <a:ln w="9525">
            <a:solidFill>
              <a:srgbClr val="808080"/>
            </a:solid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rgbClr val="0000CC"/>
              </a:buClr>
              <a:buFont typeface="Wingdings" panose="05000000000000000000" pitchFamily="2" charset="2"/>
              <a:buChar char="Ø"/>
            </a:pPr>
            <a:r>
              <a:rPr lang="en-US" altLang="zh-CN" sz="2400" b="1">
                <a:latin typeface="Times New Roman" panose="02020603050405020304" pitchFamily="18" charset="0"/>
              </a:rPr>
              <a:t> </a:t>
            </a:r>
            <a:r>
              <a:rPr lang="zh-CN" altLang="en-US" sz="2400" b="1">
                <a:latin typeface="Times New Roman" panose="02020603050405020304" pitchFamily="18" charset="0"/>
              </a:rPr>
              <a:t>若                   ，则转去（</a:t>
            </a:r>
            <a:r>
              <a:rPr lang="en-US" altLang="zh-CN" sz="2400" b="1">
                <a:latin typeface="Times New Roman" panose="02020603050405020304" pitchFamily="18" charset="0"/>
              </a:rPr>
              <a:t>3</a:t>
            </a:r>
            <a:r>
              <a:rPr lang="zh-CN" altLang="en-US" sz="2400" b="1">
                <a:latin typeface="Times New Roman" panose="02020603050405020304" pitchFamily="18" charset="0"/>
              </a:rPr>
              <a:t>）；否则计算能量变化量</a:t>
            </a:r>
          </a:p>
          <a:p>
            <a:pPr algn="just" eaLnBrk="1" hangingPunct="1">
              <a:lnSpc>
                <a:spcPct val="120000"/>
              </a:lnSpc>
              <a:spcBef>
                <a:spcPct val="20000"/>
              </a:spcBef>
              <a:buClr>
                <a:schemeClr val="accent2"/>
              </a:buClr>
              <a:buFont typeface="Wingdings" panose="05000000000000000000" pitchFamily="2" charset="2"/>
              <a:buNone/>
            </a:pPr>
            <a:endParaRPr lang="zh-CN" altLang="en-US" sz="2400" b="1">
              <a:latin typeface="Times New Roman" panose="02020603050405020304" pitchFamily="18" charset="0"/>
            </a:endParaRPr>
          </a:p>
          <a:p>
            <a:pPr algn="just" eaLnBrk="1" hangingPunct="1">
              <a:lnSpc>
                <a:spcPct val="120000"/>
              </a:lnSpc>
              <a:spcBef>
                <a:spcPct val="20000"/>
              </a:spcBef>
              <a:buClr>
                <a:schemeClr val="accent2"/>
              </a:buClr>
              <a:buFont typeface="Wingdings" panose="05000000000000000000" pitchFamily="2" charset="2"/>
              <a:buNone/>
            </a:pPr>
            <a:r>
              <a:rPr lang="zh-CN" altLang="en-US" sz="2400" b="1">
                <a:latin typeface="Times New Roman" panose="02020603050405020304" pitchFamily="18" charset="0"/>
              </a:rPr>
              <a:t>	</a:t>
            </a:r>
          </a:p>
          <a:p>
            <a:pPr algn="just" eaLnBrk="1" hangingPunct="1">
              <a:lnSpc>
                <a:spcPct val="120000"/>
              </a:lnSpc>
              <a:spcBef>
                <a:spcPct val="60000"/>
              </a:spcBef>
              <a:buClr>
                <a:srgbClr val="0000CC"/>
              </a:buClr>
              <a:buFont typeface="Wingdings" panose="05000000000000000000" pitchFamily="2" charset="2"/>
              <a:buChar char="Ø"/>
            </a:pPr>
            <a:r>
              <a:rPr lang="zh-CN" altLang="en-US" sz="2400" b="1">
                <a:latin typeface="Times New Roman" panose="02020603050405020304" pitchFamily="18" charset="0"/>
              </a:rPr>
              <a:t> 若                  ，则令</a:t>
            </a:r>
          </a:p>
          <a:p>
            <a:pPr algn="just" eaLnBrk="1" hangingPunct="1">
              <a:lnSpc>
                <a:spcPct val="120000"/>
              </a:lnSpc>
              <a:spcBef>
                <a:spcPct val="60000"/>
              </a:spcBef>
              <a:buClr>
                <a:schemeClr val="accent2"/>
              </a:buClr>
              <a:buFont typeface="Wingdings" panose="05000000000000000000" pitchFamily="2" charset="2"/>
              <a:buNone/>
            </a:pPr>
            <a:r>
              <a:rPr lang="zh-CN" altLang="en-US" sz="2400" b="1">
                <a:latin typeface="Times New Roman" panose="02020603050405020304" pitchFamily="18" charset="0"/>
              </a:rPr>
              <a:t>    否则，令</a:t>
            </a:r>
          </a:p>
          <a:p>
            <a:pPr algn="just" eaLnBrk="1" hangingPunct="1">
              <a:lnSpc>
                <a:spcPct val="120000"/>
              </a:lnSpc>
              <a:spcBef>
                <a:spcPct val="60000"/>
              </a:spcBef>
              <a:buClr>
                <a:srgbClr val="0000CC"/>
              </a:buClr>
              <a:buFont typeface="Wingdings" panose="05000000000000000000" pitchFamily="2" charset="2"/>
              <a:buChar char="Ø"/>
            </a:pPr>
            <a:r>
              <a:rPr lang="zh-CN" altLang="en-US" sz="2400" b="1">
                <a:latin typeface="Times New Roman" panose="02020603050405020304" pitchFamily="18" charset="0"/>
              </a:rPr>
              <a:t> 计算概率</a:t>
            </a:r>
          </a:p>
        </p:txBody>
      </p:sp>
      <p:graphicFrame>
        <p:nvGraphicFramePr>
          <p:cNvPr id="69634" name="Object 4">
            <a:extLst>
              <a:ext uri="{FF2B5EF4-FFF2-40B4-BE49-F238E27FC236}">
                <a16:creationId xmlns:a16="http://schemas.microsoft.com/office/drawing/2014/main" id="{8B80468A-6342-4D8C-A816-434EEAB0680E}"/>
              </a:ext>
            </a:extLst>
          </p:cNvPr>
          <p:cNvGraphicFramePr>
            <a:graphicFrameLocks noChangeAspect="1"/>
          </p:cNvGraphicFramePr>
          <p:nvPr/>
        </p:nvGraphicFramePr>
        <p:xfrm>
          <a:off x="2743200" y="990600"/>
          <a:ext cx="1447800" cy="463550"/>
        </p:xfrm>
        <a:graphic>
          <a:graphicData uri="http://schemas.openxmlformats.org/presentationml/2006/ole">
            <mc:AlternateContent xmlns:mc="http://schemas.openxmlformats.org/markup-compatibility/2006">
              <mc:Choice xmlns:v="urn:schemas-microsoft-com:vml" Requires="v">
                <p:oleObj spid="_x0000_s60544" name="公式" r:id="rId3" imgW="711200" imgH="228600" progId="Equation.3">
                  <p:embed/>
                </p:oleObj>
              </mc:Choice>
              <mc:Fallback>
                <p:oleObj name="公式" r:id="rId3" imgW="711200" imgH="228600" progId="Equation.3">
                  <p:embed/>
                  <p:pic>
                    <p:nvPicPr>
                      <p:cNvPr id="69634" name="Object 4">
                        <a:extLst>
                          <a:ext uri="{FF2B5EF4-FFF2-40B4-BE49-F238E27FC236}">
                            <a16:creationId xmlns:a16="http://schemas.microsoft.com/office/drawing/2014/main" id="{8B80468A-6342-4D8C-A816-434EEAB06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990600"/>
                        <a:ext cx="1447800" cy="463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5" name="Object 5">
            <a:extLst>
              <a:ext uri="{FF2B5EF4-FFF2-40B4-BE49-F238E27FC236}">
                <a16:creationId xmlns:a16="http://schemas.microsoft.com/office/drawing/2014/main" id="{11B24F39-9471-4157-B9C3-07835767F187}"/>
              </a:ext>
            </a:extLst>
          </p:cNvPr>
          <p:cNvGraphicFramePr>
            <a:graphicFrameLocks noChangeAspect="1"/>
          </p:cNvGraphicFramePr>
          <p:nvPr/>
        </p:nvGraphicFramePr>
        <p:xfrm>
          <a:off x="4343400" y="1800226"/>
          <a:ext cx="2667000" cy="790575"/>
        </p:xfrm>
        <a:graphic>
          <a:graphicData uri="http://schemas.openxmlformats.org/presentationml/2006/ole">
            <mc:AlternateContent xmlns:mc="http://schemas.openxmlformats.org/markup-compatibility/2006">
              <mc:Choice xmlns:v="urn:schemas-microsoft-com:vml" Requires="v">
                <p:oleObj spid="_x0000_s60545" name="公式" r:id="rId5" imgW="1193800" imgH="355600" progId="Equation.3">
                  <p:embed/>
                </p:oleObj>
              </mc:Choice>
              <mc:Fallback>
                <p:oleObj name="公式" r:id="rId5" imgW="1193800" imgH="355600" progId="Equation.3">
                  <p:embed/>
                  <p:pic>
                    <p:nvPicPr>
                      <p:cNvPr id="69635" name="Object 5">
                        <a:extLst>
                          <a:ext uri="{FF2B5EF4-FFF2-40B4-BE49-F238E27FC236}">
                            <a16:creationId xmlns:a16="http://schemas.microsoft.com/office/drawing/2014/main" id="{11B24F39-9471-4157-B9C3-07835767F1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1800226"/>
                        <a:ext cx="2667000"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6" name="Object 6">
            <a:extLst>
              <a:ext uri="{FF2B5EF4-FFF2-40B4-BE49-F238E27FC236}">
                <a16:creationId xmlns:a16="http://schemas.microsoft.com/office/drawing/2014/main" id="{A49340BA-DFBB-4255-A8E6-4FBE1626B716}"/>
              </a:ext>
            </a:extLst>
          </p:cNvPr>
          <p:cNvGraphicFramePr>
            <a:graphicFrameLocks noChangeAspect="1"/>
          </p:cNvGraphicFramePr>
          <p:nvPr/>
        </p:nvGraphicFramePr>
        <p:xfrm>
          <a:off x="2819400" y="2667001"/>
          <a:ext cx="1143000" cy="498475"/>
        </p:xfrm>
        <a:graphic>
          <a:graphicData uri="http://schemas.openxmlformats.org/presentationml/2006/ole">
            <mc:AlternateContent xmlns:mc="http://schemas.openxmlformats.org/markup-compatibility/2006">
              <mc:Choice xmlns:v="urn:schemas-microsoft-com:vml" Requires="v">
                <p:oleObj spid="_x0000_s60546" r:id="rId7" imgW="520700" imgH="228600" progId="Equation.3">
                  <p:embed/>
                </p:oleObj>
              </mc:Choice>
              <mc:Fallback>
                <p:oleObj r:id="rId7" imgW="520700" imgH="228600" progId="Equation.3">
                  <p:embed/>
                  <p:pic>
                    <p:nvPicPr>
                      <p:cNvPr id="69636" name="Object 6">
                        <a:extLst>
                          <a:ext uri="{FF2B5EF4-FFF2-40B4-BE49-F238E27FC236}">
                            <a16:creationId xmlns:a16="http://schemas.microsoft.com/office/drawing/2014/main" id="{A49340BA-DFBB-4255-A8E6-4FBE1626B7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9400" y="2667001"/>
                        <a:ext cx="1143000"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7" name="Object 7">
            <a:extLst>
              <a:ext uri="{FF2B5EF4-FFF2-40B4-BE49-F238E27FC236}">
                <a16:creationId xmlns:a16="http://schemas.microsoft.com/office/drawing/2014/main" id="{06D1E51C-E6CD-41D6-A312-8EE67E5DFBCE}"/>
              </a:ext>
            </a:extLst>
          </p:cNvPr>
          <p:cNvGraphicFramePr>
            <a:graphicFrameLocks noChangeAspect="1"/>
          </p:cNvGraphicFramePr>
          <p:nvPr/>
        </p:nvGraphicFramePr>
        <p:xfrm>
          <a:off x="5181600" y="2667000"/>
          <a:ext cx="3048000" cy="533400"/>
        </p:xfrm>
        <a:graphic>
          <a:graphicData uri="http://schemas.openxmlformats.org/presentationml/2006/ole">
            <mc:AlternateContent xmlns:mc="http://schemas.openxmlformats.org/markup-compatibility/2006">
              <mc:Choice xmlns:v="urn:schemas-microsoft-com:vml" Requires="v">
                <p:oleObj spid="_x0000_s60547" name="公式" r:id="rId9" imgW="1308100" imgH="228600" progId="Equation.3">
                  <p:embed/>
                </p:oleObj>
              </mc:Choice>
              <mc:Fallback>
                <p:oleObj name="公式" r:id="rId9" imgW="1308100" imgH="228600" progId="Equation.3">
                  <p:embed/>
                  <p:pic>
                    <p:nvPicPr>
                      <p:cNvPr id="69637" name="Object 7">
                        <a:extLst>
                          <a:ext uri="{FF2B5EF4-FFF2-40B4-BE49-F238E27FC236}">
                            <a16:creationId xmlns:a16="http://schemas.microsoft.com/office/drawing/2014/main" id="{06D1E51C-E6CD-41D6-A312-8EE67E5DFB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1600" y="2667000"/>
                        <a:ext cx="30480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9638" name="Object 8">
            <a:extLst>
              <a:ext uri="{FF2B5EF4-FFF2-40B4-BE49-F238E27FC236}">
                <a16:creationId xmlns:a16="http://schemas.microsoft.com/office/drawing/2014/main" id="{E8A5C49A-C388-4253-AD76-767ABB7705F4}"/>
              </a:ext>
            </a:extLst>
          </p:cNvPr>
          <p:cNvGraphicFramePr>
            <a:graphicFrameLocks noChangeAspect="1"/>
          </p:cNvGraphicFramePr>
          <p:nvPr/>
        </p:nvGraphicFramePr>
        <p:xfrm>
          <a:off x="3733800" y="3276600"/>
          <a:ext cx="3200400" cy="558800"/>
        </p:xfrm>
        <a:graphic>
          <a:graphicData uri="http://schemas.openxmlformats.org/presentationml/2006/ole">
            <mc:AlternateContent xmlns:mc="http://schemas.openxmlformats.org/markup-compatibility/2006">
              <mc:Choice xmlns:v="urn:schemas-microsoft-com:vml" Requires="v">
                <p:oleObj spid="_x0000_s60548" name="Equation" r:id="rId11" imgW="1308100" imgH="228600" progId="Equation.DSMT4">
                  <p:embed/>
                </p:oleObj>
              </mc:Choice>
              <mc:Fallback>
                <p:oleObj name="Equation" r:id="rId11" imgW="1308100" imgH="228600" progId="Equation.DSMT4">
                  <p:embed/>
                  <p:pic>
                    <p:nvPicPr>
                      <p:cNvPr id="69638" name="Object 8">
                        <a:extLst>
                          <a:ext uri="{FF2B5EF4-FFF2-40B4-BE49-F238E27FC236}">
                            <a16:creationId xmlns:a16="http://schemas.microsoft.com/office/drawing/2014/main" id="{E8A5C49A-C388-4253-AD76-767ABB7705F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33800" y="3276600"/>
                        <a:ext cx="3200400"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9643" name="Rectangle 9">
            <a:extLst>
              <a:ext uri="{FF2B5EF4-FFF2-40B4-BE49-F238E27FC236}">
                <a16:creationId xmlns:a16="http://schemas.microsoft.com/office/drawing/2014/main" id="{66CB0CA2-F251-4D0F-96CE-4E9579A52027}"/>
              </a:ext>
            </a:extLst>
          </p:cNvPr>
          <p:cNvSpPr>
            <a:spLocks noChangeArrowheads="1"/>
          </p:cNvSpPr>
          <p:nvPr/>
        </p:nvSpPr>
        <p:spPr bwMode="auto">
          <a:xfrm>
            <a:off x="1524001" y="27387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69639" name="Object 10">
            <a:extLst>
              <a:ext uri="{FF2B5EF4-FFF2-40B4-BE49-F238E27FC236}">
                <a16:creationId xmlns:a16="http://schemas.microsoft.com/office/drawing/2014/main" id="{49CCEDE5-ACFA-4D8A-8124-BE1F22EA4E0A}"/>
              </a:ext>
            </a:extLst>
          </p:cNvPr>
          <p:cNvGraphicFramePr>
            <a:graphicFrameLocks noChangeAspect="1"/>
          </p:cNvGraphicFramePr>
          <p:nvPr/>
        </p:nvGraphicFramePr>
        <p:xfrm>
          <a:off x="4373564" y="4357689"/>
          <a:ext cx="2865437" cy="1362075"/>
        </p:xfrm>
        <a:graphic>
          <a:graphicData uri="http://schemas.openxmlformats.org/presentationml/2006/ole">
            <mc:AlternateContent xmlns:mc="http://schemas.openxmlformats.org/markup-compatibility/2006">
              <mc:Choice xmlns:v="urn:schemas-microsoft-com:vml" Requires="v">
                <p:oleObj spid="_x0000_s60549" name="公式" r:id="rId13" imgW="1231560" imgH="583920" progId="Equation.3">
                  <p:embed/>
                </p:oleObj>
              </mc:Choice>
              <mc:Fallback>
                <p:oleObj name="公式" r:id="rId13" imgW="1231560" imgH="583920" progId="Equation.3">
                  <p:embed/>
                  <p:pic>
                    <p:nvPicPr>
                      <p:cNvPr id="69639" name="Object 10">
                        <a:extLst>
                          <a:ext uri="{FF2B5EF4-FFF2-40B4-BE49-F238E27FC236}">
                            <a16:creationId xmlns:a16="http://schemas.microsoft.com/office/drawing/2014/main" id="{49CCEDE5-ACFA-4D8A-8124-BE1F22EA4E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73564" y="4357689"/>
                        <a:ext cx="2865437"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直接连接符 11">
            <a:extLst>
              <a:ext uri="{FF2B5EF4-FFF2-40B4-BE49-F238E27FC236}">
                <a16:creationId xmlns:a16="http://schemas.microsoft.com/office/drawing/2014/main" id="{653F95BE-6911-4833-B9B4-BA24BBFE95EE}"/>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9668B44-707F-47BF-B304-E7BB004D66AD}"/>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基于随机神经网络的生产调度方法</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灯片编号占位符 3">
            <a:extLst>
              <a:ext uri="{FF2B5EF4-FFF2-40B4-BE49-F238E27FC236}">
                <a16:creationId xmlns:a16="http://schemas.microsoft.com/office/drawing/2014/main" id="{9512A038-AC07-4AC6-8A68-31F65CAF34A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DD4AAB64-03DE-465A-88ED-A6E768526FD5}" type="slidenum">
              <a:rPr lang="ja-JP" altLang="en-US" sz="1800">
                <a:solidFill>
                  <a:srgbClr val="A50021"/>
                </a:solidFill>
                <a:ea typeface="ＭＳ Ｐゴシック" panose="020B0600070205080204" pitchFamily="34" charset="-128"/>
              </a:rPr>
              <a:pPr eaLnBrk="1" hangingPunct="1"/>
              <a:t>114</a:t>
            </a:fld>
            <a:endParaRPr lang="en-US" altLang="ja-JP" sz="1800">
              <a:solidFill>
                <a:srgbClr val="A50021"/>
              </a:solidFill>
              <a:ea typeface="ＭＳ Ｐゴシック" panose="020B0600070205080204" pitchFamily="34" charset="-128"/>
            </a:endParaRPr>
          </a:p>
        </p:txBody>
      </p:sp>
      <p:sp>
        <p:nvSpPr>
          <p:cNvPr id="137219" name="灯片编号占位符 1">
            <a:extLst>
              <a:ext uri="{FF2B5EF4-FFF2-40B4-BE49-F238E27FC236}">
                <a16:creationId xmlns:a16="http://schemas.microsoft.com/office/drawing/2014/main" id="{E48B543C-D61E-458E-810A-26CC5F8B0B73}"/>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7184674B-FB97-408D-B45D-CA9BE4588DB9}" type="slidenum">
              <a:rPr lang="ja-JP" altLang="en-US" sz="1800">
                <a:solidFill>
                  <a:srgbClr val="A50021"/>
                </a:solidFill>
                <a:ea typeface="ＭＳ Ｐゴシック" panose="020B0600070205080204" pitchFamily="34" charset="-128"/>
              </a:rPr>
              <a:pPr algn="r" eaLnBrk="1" hangingPunct="1"/>
              <a:t>114</a:t>
            </a:fld>
            <a:endParaRPr lang="en-US" altLang="ja-JP" sz="1800">
              <a:solidFill>
                <a:srgbClr val="A50021"/>
              </a:solidFill>
              <a:ea typeface="ＭＳ Ｐゴシック" panose="020B0600070205080204" pitchFamily="34" charset="-128"/>
            </a:endParaRPr>
          </a:p>
        </p:txBody>
      </p:sp>
      <p:sp>
        <p:nvSpPr>
          <p:cNvPr id="137221" name="TextBox 1">
            <a:extLst>
              <a:ext uri="{FF2B5EF4-FFF2-40B4-BE49-F238E27FC236}">
                <a16:creationId xmlns:a16="http://schemas.microsoft.com/office/drawing/2014/main" id="{325F9C74-93E6-41D9-82BA-741BFB860E5C}"/>
              </a:ext>
            </a:extLst>
          </p:cNvPr>
          <p:cNvSpPr txBox="1">
            <a:spLocks noChangeArrowheads="1"/>
          </p:cNvSpPr>
          <p:nvPr/>
        </p:nvSpPr>
        <p:spPr bwMode="auto">
          <a:xfrm>
            <a:off x="1511300" y="1066801"/>
            <a:ext cx="9156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zh-CN" altLang="en-US" sz="2400" b="1"/>
              <a:t>卷积神经网络（</a:t>
            </a:r>
            <a:r>
              <a:rPr lang="en-US" altLang="zh-CN" sz="2400" b="1"/>
              <a:t>Convolutional Neural Networks</a:t>
            </a:r>
            <a:r>
              <a:rPr lang="zh-CN" altLang="zh-CN" sz="2400" b="1"/>
              <a:t>，</a:t>
            </a:r>
            <a:r>
              <a:rPr lang="en-US" altLang="zh-CN" sz="2400" b="1"/>
              <a:t>CNN</a:t>
            </a:r>
            <a:r>
              <a:rPr lang="zh-CN" altLang="en-US" sz="2400" b="1"/>
              <a:t>）</a:t>
            </a:r>
          </a:p>
        </p:txBody>
      </p:sp>
      <p:sp>
        <p:nvSpPr>
          <p:cNvPr id="3" name="矩形 2">
            <a:extLst>
              <a:ext uri="{FF2B5EF4-FFF2-40B4-BE49-F238E27FC236}">
                <a16:creationId xmlns:a16="http://schemas.microsoft.com/office/drawing/2014/main" id="{3EF9B1E2-DDB2-4F5C-A89A-A30DCDA03C47}"/>
              </a:ext>
            </a:extLst>
          </p:cNvPr>
          <p:cNvSpPr/>
          <p:nvPr/>
        </p:nvSpPr>
        <p:spPr>
          <a:xfrm>
            <a:off x="1689100" y="1905000"/>
            <a:ext cx="8750300" cy="441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p>
        </p:txBody>
      </p:sp>
      <p:sp>
        <p:nvSpPr>
          <p:cNvPr id="137223" name="TextBox 4">
            <a:extLst>
              <a:ext uri="{FF2B5EF4-FFF2-40B4-BE49-F238E27FC236}">
                <a16:creationId xmlns:a16="http://schemas.microsoft.com/office/drawing/2014/main" id="{E7E26E8A-DEFA-4A2F-8F09-2D6018EB83A0}"/>
              </a:ext>
            </a:extLst>
          </p:cNvPr>
          <p:cNvSpPr txBox="1">
            <a:spLocks noChangeArrowheads="1"/>
          </p:cNvSpPr>
          <p:nvPr/>
        </p:nvSpPr>
        <p:spPr bwMode="auto">
          <a:xfrm>
            <a:off x="1689100" y="2362200"/>
            <a:ext cx="87503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0000CC"/>
              </a:buClr>
              <a:buFont typeface="Wingdings" panose="05000000000000000000" pitchFamily="2" charset="2"/>
              <a:buChar char="Ø"/>
            </a:pPr>
            <a:r>
              <a:rPr lang="en-US" altLang="zh-CN" sz="2400" b="1"/>
              <a:t>1962</a:t>
            </a:r>
            <a:r>
              <a:rPr lang="zh-CN" altLang="en-US" sz="2400" b="1"/>
              <a:t>年</a:t>
            </a:r>
            <a:r>
              <a:rPr lang="en-US" altLang="zh-CN" sz="2400" b="1"/>
              <a:t>Hubel</a:t>
            </a:r>
            <a:r>
              <a:rPr lang="zh-CN" altLang="en-US" sz="2400" b="1"/>
              <a:t>和</a:t>
            </a:r>
            <a:r>
              <a:rPr lang="en-US" altLang="zh-CN" sz="2400" b="1"/>
              <a:t>Wiesel</a:t>
            </a:r>
            <a:r>
              <a:rPr lang="zh-CN" altLang="en-US" sz="2400" b="1"/>
              <a:t>通过对猫视觉皮层细胞的研究，提出了</a:t>
            </a:r>
            <a:r>
              <a:rPr lang="zh-CN" altLang="en-US" sz="2400" b="1">
                <a:solidFill>
                  <a:srgbClr val="FF0000"/>
                </a:solidFill>
              </a:rPr>
              <a:t>感受野</a:t>
            </a:r>
            <a:r>
              <a:rPr lang="en-US" altLang="zh-CN" sz="2400" b="1">
                <a:solidFill>
                  <a:srgbClr val="FF0000"/>
                </a:solidFill>
              </a:rPr>
              <a:t>(receptive field)</a:t>
            </a:r>
            <a:r>
              <a:rPr lang="zh-CN" altLang="en-US" sz="2400" b="1"/>
              <a:t>的概念。</a:t>
            </a:r>
            <a:r>
              <a:rPr lang="zh-CN" altLang="zh-CN" sz="2400" b="1"/>
              <a:t>视觉皮层的神经元就是局部接受信息的，只受某些特定区域刺激的响应</a:t>
            </a:r>
            <a:r>
              <a:rPr lang="zh-CN" altLang="en-US" sz="2400" b="1"/>
              <a:t>，而</a:t>
            </a:r>
            <a:r>
              <a:rPr lang="zh-CN" altLang="zh-CN" sz="2400" b="1"/>
              <a:t>不是对全局图像进行感知。</a:t>
            </a:r>
            <a:endParaRPr lang="en-US" altLang="zh-CN" sz="2400" b="1"/>
          </a:p>
          <a:p>
            <a:pPr eaLnBrk="1" hangingPunct="1">
              <a:buClr>
                <a:srgbClr val="0000CC"/>
              </a:buClr>
              <a:buFont typeface="Wingdings" panose="05000000000000000000" pitchFamily="2" charset="2"/>
              <a:buChar char="Ø"/>
            </a:pPr>
            <a:endParaRPr lang="en-US" altLang="zh-CN" sz="2400" b="1"/>
          </a:p>
          <a:p>
            <a:pPr eaLnBrk="1" hangingPunct="1">
              <a:buClr>
                <a:srgbClr val="0000CC"/>
              </a:buClr>
              <a:buFont typeface="Wingdings" panose="05000000000000000000" pitchFamily="2" charset="2"/>
              <a:buChar char="Ø"/>
            </a:pPr>
            <a:r>
              <a:rPr lang="en-US" altLang="zh-CN" sz="2400" b="1"/>
              <a:t>1984</a:t>
            </a:r>
            <a:r>
              <a:rPr lang="zh-CN" altLang="en-US" sz="2400" b="1"/>
              <a:t>年日本学者</a:t>
            </a:r>
            <a:r>
              <a:rPr lang="en-US" altLang="zh-CN" sz="2400" b="1"/>
              <a:t>Fukushima</a:t>
            </a:r>
            <a:r>
              <a:rPr lang="zh-CN" altLang="en-US" sz="2400" b="1"/>
              <a:t>基于感受野概念提出</a:t>
            </a:r>
            <a:r>
              <a:rPr lang="zh-CN" altLang="en-US" sz="2400" b="1">
                <a:solidFill>
                  <a:srgbClr val="FF0000"/>
                </a:solidFill>
              </a:rPr>
              <a:t>神经认知机</a:t>
            </a:r>
            <a:r>
              <a:rPr lang="en-US" altLang="zh-CN" sz="2400" b="1">
                <a:solidFill>
                  <a:srgbClr val="FF0000"/>
                </a:solidFill>
              </a:rPr>
              <a:t>(neocognitron)</a:t>
            </a:r>
            <a:r>
              <a:rPr lang="zh-CN" altLang="en-US" sz="2400" b="1"/>
              <a:t>。</a:t>
            </a:r>
            <a:endParaRPr lang="en-US" altLang="zh-CN" sz="2400" b="1"/>
          </a:p>
          <a:p>
            <a:pPr eaLnBrk="1" hangingPunct="1">
              <a:buClr>
                <a:srgbClr val="0000CC"/>
              </a:buClr>
              <a:buFont typeface="Wingdings" panose="05000000000000000000" pitchFamily="2" charset="2"/>
              <a:buChar char="Ø"/>
            </a:pPr>
            <a:endParaRPr lang="en-US" altLang="zh-CN" sz="2400" b="1"/>
          </a:p>
          <a:p>
            <a:pPr eaLnBrk="1" hangingPunct="1">
              <a:buClr>
                <a:srgbClr val="0000CC"/>
              </a:buClr>
              <a:buFont typeface="Wingdings" panose="05000000000000000000" pitchFamily="2" charset="2"/>
              <a:buChar char="Ø"/>
            </a:pPr>
            <a:r>
              <a:rPr lang="en-US" altLang="zh-CN" sz="2400" b="1"/>
              <a:t>CNN</a:t>
            </a:r>
            <a:r>
              <a:rPr lang="zh-CN" altLang="en-US" sz="2400" b="1"/>
              <a:t>可看作是神经认知机的推广形式。</a:t>
            </a:r>
          </a:p>
        </p:txBody>
      </p:sp>
      <p:cxnSp>
        <p:nvCxnSpPr>
          <p:cNvPr id="8" name="直接连接符 7">
            <a:extLst>
              <a:ext uri="{FF2B5EF4-FFF2-40B4-BE49-F238E27FC236}">
                <a16:creationId xmlns:a16="http://schemas.microsoft.com/office/drawing/2014/main" id="{61F8853B-BDCF-433D-8F92-F977CA08A04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978DCE2-4C09-4D80-A891-2E97FF8B9469}"/>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灯片编号占位符 3">
            <a:extLst>
              <a:ext uri="{FF2B5EF4-FFF2-40B4-BE49-F238E27FC236}">
                <a16:creationId xmlns:a16="http://schemas.microsoft.com/office/drawing/2014/main" id="{A5DA641F-230A-4EE3-A553-F794CB5B636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3508117-5B94-4967-8104-AF6976F28E59}" type="slidenum">
              <a:rPr lang="ja-JP" altLang="en-US" sz="1800">
                <a:solidFill>
                  <a:srgbClr val="A50021"/>
                </a:solidFill>
                <a:ea typeface="ＭＳ Ｐゴシック" panose="020B0600070205080204" pitchFamily="34" charset="-128"/>
              </a:rPr>
              <a:pPr eaLnBrk="1" hangingPunct="1"/>
              <a:t>115</a:t>
            </a:fld>
            <a:endParaRPr lang="en-US" altLang="ja-JP" sz="1800">
              <a:solidFill>
                <a:srgbClr val="A50021"/>
              </a:solidFill>
              <a:ea typeface="ＭＳ Ｐゴシック" panose="020B0600070205080204" pitchFamily="34" charset="-128"/>
            </a:endParaRPr>
          </a:p>
        </p:txBody>
      </p:sp>
      <p:sp>
        <p:nvSpPr>
          <p:cNvPr id="138244" name="TextBox 1">
            <a:extLst>
              <a:ext uri="{FF2B5EF4-FFF2-40B4-BE49-F238E27FC236}">
                <a16:creationId xmlns:a16="http://schemas.microsoft.com/office/drawing/2014/main" id="{37BDB33D-1583-4662-8A4F-71B8122F6B3E}"/>
              </a:ext>
            </a:extLst>
          </p:cNvPr>
          <p:cNvSpPr txBox="1">
            <a:spLocks noChangeArrowheads="1"/>
          </p:cNvSpPr>
          <p:nvPr/>
        </p:nvSpPr>
        <p:spPr bwMode="auto">
          <a:xfrm>
            <a:off x="1524000" y="990601"/>
            <a:ext cx="9156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zh-CN" altLang="en-US" sz="2400" b="1"/>
              <a:t>卷积神经网络的结构</a:t>
            </a:r>
          </a:p>
        </p:txBody>
      </p:sp>
      <p:grpSp>
        <p:nvGrpSpPr>
          <p:cNvPr id="138245" name="组合 4">
            <a:extLst>
              <a:ext uri="{FF2B5EF4-FFF2-40B4-BE49-F238E27FC236}">
                <a16:creationId xmlns:a16="http://schemas.microsoft.com/office/drawing/2014/main" id="{E367977B-FBA8-4780-9161-BA836FFE5300}"/>
              </a:ext>
            </a:extLst>
          </p:cNvPr>
          <p:cNvGrpSpPr>
            <a:grpSpLocks/>
          </p:cNvGrpSpPr>
          <p:nvPr/>
        </p:nvGrpSpPr>
        <p:grpSpPr bwMode="auto">
          <a:xfrm>
            <a:off x="1689100" y="1600200"/>
            <a:ext cx="8750300" cy="4953000"/>
            <a:chOff x="165100" y="1751919"/>
            <a:chExt cx="8750300" cy="4953682"/>
          </a:xfrm>
        </p:grpSpPr>
        <p:sp>
          <p:nvSpPr>
            <p:cNvPr id="3" name="矩形 2">
              <a:extLst>
                <a:ext uri="{FF2B5EF4-FFF2-40B4-BE49-F238E27FC236}">
                  <a16:creationId xmlns:a16="http://schemas.microsoft.com/office/drawing/2014/main" id="{AB927BB7-0AF5-4DAA-98C9-E6B2DC656135}"/>
                </a:ext>
              </a:extLst>
            </p:cNvPr>
            <p:cNvSpPr/>
            <p:nvPr/>
          </p:nvSpPr>
          <p:spPr>
            <a:xfrm>
              <a:off x="165100" y="1751919"/>
              <a:ext cx="8750300" cy="4953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dirty="0"/>
            </a:p>
          </p:txBody>
        </p:sp>
        <p:sp>
          <p:nvSpPr>
            <p:cNvPr id="138249" name="TextBox 3">
              <a:extLst>
                <a:ext uri="{FF2B5EF4-FFF2-40B4-BE49-F238E27FC236}">
                  <a16:creationId xmlns:a16="http://schemas.microsoft.com/office/drawing/2014/main" id="{3ECD2C90-3C84-4D8D-BB7A-10D042EB7FDB}"/>
                </a:ext>
              </a:extLst>
            </p:cNvPr>
            <p:cNvSpPr txBox="1">
              <a:spLocks noChangeArrowheads="1"/>
            </p:cNvSpPr>
            <p:nvPr/>
          </p:nvSpPr>
          <p:spPr bwMode="auto">
            <a:xfrm>
              <a:off x="5257800" y="1904339"/>
              <a:ext cx="3581400" cy="45557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ts val="2900"/>
                </a:lnSpc>
              </a:pPr>
              <a:r>
                <a:rPr lang="zh-CN" altLang="en-US" sz="2000" b="1">
                  <a:solidFill>
                    <a:srgbClr val="0000CC"/>
                  </a:solidFill>
                </a:rPr>
                <a:t>概念示范</a:t>
              </a:r>
              <a:r>
                <a:rPr lang="zh-CN" altLang="en-US" sz="2000" b="1"/>
                <a:t>：输入图像通过与</a:t>
              </a:r>
              <a:r>
                <a:rPr lang="en-US" altLang="zh-CN" sz="2000" b="1"/>
                <a:t>m</a:t>
              </a:r>
              <a:r>
                <a:rPr lang="zh-CN" altLang="en-US" sz="2000" b="1"/>
                <a:t>个可训练的滤波器和可加偏置进行卷积，在</a:t>
              </a:r>
              <a:r>
                <a:rPr lang="en-US" altLang="zh-CN" sz="2000" b="1"/>
                <a:t>C1</a:t>
              </a:r>
              <a:r>
                <a:rPr lang="zh-CN" altLang="en-US" sz="2000" b="1"/>
                <a:t>层产生</a:t>
              </a:r>
              <a:r>
                <a:rPr lang="en-US" altLang="zh-CN" sz="2000" b="1"/>
                <a:t>m</a:t>
              </a:r>
              <a:r>
                <a:rPr lang="zh-CN" altLang="en-US" sz="2000" b="1"/>
                <a:t>个特征映射图，然后特征映射图中每组的</a:t>
              </a:r>
              <a:r>
                <a:rPr lang="en-US" altLang="zh-CN" sz="2000" b="1"/>
                <a:t>n</a:t>
              </a:r>
              <a:r>
                <a:rPr lang="zh-CN" altLang="en-US" sz="2000" b="1"/>
                <a:t>个像素再求和，加权值，加偏置，通过</a:t>
              </a:r>
              <a:r>
                <a:rPr lang="en-US" altLang="zh-CN" sz="2000" b="1"/>
                <a:t>Sigmoid</a:t>
              </a:r>
              <a:r>
                <a:rPr lang="zh-CN" altLang="en-US" sz="2000" b="1"/>
                <a:t>函数得到</a:t>
              </a:r>
              <a:r>
                <a:rPr lang="en-US" altLang="zh-CN" sz="2000" b="1"/>
                <a:t>m</a:t>
              </a:r>
              <a:r>
                <a:rPr lang="zh-CN" altLang="en-US" sz="2000" b="1"/>
                <a:t>个</a:t>
              </a:r>
              <a:r>
                <a:rPr lang="en-US" altLang="zh-CN" sz="2000" b="1"/>
                <a:t>S2</a:t>
              </a:r>
              <a:r>
                <a:rPr lang="zh-CN" altLang="en-US" sz="2000" b="1"/>
                <a:t>层的特征映射图。这些映射图再进过滤波得到</a:t>
              </a:r>
              <a:r>
                <a:rPr lang="en-US" altLang="zh-CN" sz="2000" b="1"/>
                <a:t>C3</a:t>
              </a:r>
              <a:r>
                <a:rPr lang="zh-CN" altLang="en-US" sz="2000" b="1"/>
                <a:t>层。这个层级结构再和</a:t>
              </a:r>
              <a:r>
                <a:rPr lang="en-US" altLang="zh-CN" sz="2000" b="1"/>
                <a:t>S2</a:t>
              </a:r>
              <a:r>
                <a:rPr lang="zh-CN" altLang="en-US" sz="2000" b="1"/>
                <a:t>一样产生</a:t>
              </a:r>
              <a:r>
                <a:rPr lang="en-US" altLang="zh-CN" sz="2000" b="1"/>
                <a:t>S4</a:t>
              </a:r>
              <a:r>
                <a:rPr lang="zh-CN" altLang="en-US" sz="2000" b="1"/>
                <a:t>。最终，这些像素值被光栅化，并连接成一个向量输入到传统神经网络，得到输出。</a:t>
              </a:r>
            </a:p>
          </p:txBody>
        </p:sp>
        <p:sp>
          <p:nvSpPr>
            <p:cNvPr id="138250" name="TextBox 5">
              <a:extLst>
                <a:ext uri="{FF2B5EF4-FFF2-40B4-BE49-F238E27FC236}">
                  <a16:creationId xmlns:a16="http://schemas.microsoft.com/office/drawing/2014/main" id="{CF4414CA-F4CE-422B-B24C-2FEC0BB3C5EB}"/>
                </a:ext>
              </a:extLst>
            </p:cNvPr>
            <p:cNvSpPr txBox="1">
              <a:spLocks noChangeArrowheads="1"/>
            </p:cNvSpPr>
            <p:nvPr/>
          </p:nvSpPr>
          <p:spPr bwMode="auto">
            <a:xfrm>
              <a:off x="228600" y="4724400"/>
              <a:ext cx="4876800" cy="193899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Font typeface="Wingdings" panose="05000000000000000000" pitchFamily="2" charset="2"/>
                <a:buChar char="Ø"/>
              </a:pPr>
              <a:r>
                <a:rPr lang="en-US" altLang="zh-CN" sz="2000" b="1"/>
                <a:t>CNN</a:t>
              </a:r>
              <a:r>
                <a:rPr lang="zh-CN" altLang="en-US" sz="2000" b="1"/>
                <a:t>是一个</a:t>
              </a:r>
              <a:r>
                <a:rPr lang="zh-CN" altLang="en-US" sz="2000" b="1">
                  <a:solidFill>
                    <a:srgbClr val="0000CC"/>
                  </a:solidFill>
                </a:rPr>
                <a:t>多层的神经网络</a:t>
              </a:r>
              <a:r>
                <a:rPr lang="zh-CN" altLang="en-US" sz="2000" b="1"/>
                <a:t>，每层由多个二维平面组成，而每个平面由多个独立神经元组成。</a:t>
              </a:r>
              <a:endParaRPr lang="en-US" altLang="zh-CN" sz="2000" b="1"/>
            </a:p>
            <a:p>
              <a:pPr eaLnBrk="1" hangingPunct="1">
                <a:buFont typeface="Wingdings" panose="05000000000000000000" pitchFamily="2" charset="2"/>
                <a:buChar char="Ø"/>
              </a:pPr>
              <a:r>
                <a:rPr lang="en-US" altLang="zh-CN" sz="2000" b="1"/>
                <a:t>C</a:t>
              </a:r>
              <a:r>
                <a:rPr lang="zh-CN" altLang="en-US" sz="2000" b="1"/>
                <a:t>层为特征提取层（卷积层）</a:t>
              </a:r>
              <a:endParaRPr lang="en-US" altLang="zh-CN" sz="2000" b="1"/>
            </a:p>
            <a:p>
              <a:pPr eaLnBrk="1" hangingPunct="1">
                <a:buFont typeface="Wingdings" panose="05000000000000000000" pitchFamily="2" charset="2"/>
                <a:buChar char="Ø"/>
              </a:pPr>
              <a:r>
                <a:rPr lang="en-US" altLang="zh-CN" sz="2000" b="1"/>
                <a:t>S</a:t>
              </a:r>
              <a:r>
                <a:rPr lang="zh-CN" altLang="zh-CN" sz="2000" b="1"/>
                <a:t>层是特征映射层</a:t>
              </a:r>
              <a:r>
                <a:rPr lang="zh-CN" altLang="en-US" sz="2000" b="1"/>
                <a:t>（下采样层）</a:t>
              </a:r>
              <a:r>
                <a:rPr lang="zh-CN" altLang="zh-CN" sz="2000" b="1"/>
                <a:t>。</a:t>
              </a:r>
              <a:endParaRPr lang="en-US" altLang="zh-CN" sz="2000" b="1"/>
            </a:p>
            <a:p>
              <a:pPr eaLnBrk="1" hangingPunct="1">
                <a:buFont typeface="Wingdings" panose="05000000000000000000" pitchFamily="2" charset="2"/>
                <a:buChar char="Ø"/>
              </a:pPr>
              <a:r>
                <a:rPr lang="en-US" altLang="zh-CN" sz="2000" b="1"/>
                <a:t>CNN</a:t>
              </a:r>
              <a:r>
                <a:rPr lang="zh-CN" altLang="en-US" sz="2000" b="1"/>
                <a:t>中</a:t>
              </a:r>
              <a:r>
                <a:rPr lang="zh-CN" altLang="zh-CN" sz="2000" b="1"/>
                <a:t>的</a:t>
              </a:r>
              <a:r>
                <a:rPr lang="zh-CN" altLang="zh-CN" sz="2000" b="1">
                  <a:solidFill>
                    <a:srgbClr val="0000CC"/>
                  </a:solidFill>
                </a:rPr>
                <a:t>每一个</a:t>
              </a:r>
              <a:r>
                <a:rPr lang="en-US" altLang="zh-CN" sz="2000" b="1">
                  <a:solidFill>
                    <a:srgbClr val="0000CC"/>
                  </a:solidFill>
                </a:rPr>
                <a:t>C</a:t>
              </a:r>
              <a:r>
                <a:rPr lang="zh-CN" altLang="zh-CN" sz="2000" b="1">
                  <a:solidFill>
                    <a:srgbClr val="0000CC"/>
                  </a:solidFill>
                </a:rPr>
                <a:t>层都紧跟着一个</a:t>
              </a:r>
              <a:r>
                <a:rPr lang="en-US" altLang="zh-CN" sz="2000" b="1">
                  <a:solidFill>
                    <a:srgbClr val="0000CC"/>
                  </a:solidFill>
                </a:rPr>
                <a:t>S</a:t>
              </a:r>
              <a:r>
                <a:rPr lang="zh-CN" altLang="en-US" sz="2000" b="1">
                  <a:solidFill>
                    <a:srgbClr val="0000CC"/>
                  </a:solidFill>
                </a:rPr>
                <a:t>层</a:t>
              </a:r>
              <a:r>
                <a:rPr lang="zh-CN" altLang="en-US" sz="2000" b="1"/>
                <a:t>。</a:t>
              </a:r>
            </a:p>
          </p:txBody>
        </p:sp>
      </p:grpSp>
      <p:sp>
        <p:nvSpPr>
          <p:cNvPr id="138246" name="灯片编号占位符 1">
            <a:extLst>
              <a:ext uri="{FF2B5EF4-FFF2-40B4-BE49-F238E27FC236}">
                <a16:creationId xmlns:a16="http://schemas.microsoft.com/office/drawing/2014/main" id="{1157486D-8A2C-410E-A06D-5CB2284DB15D}"/>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5917F2C6-BAC8-41F4-B584-A4DCC711752F}" type="slidenum">
              <a:rPr lang="ja-JP" altLang="en-US" sz="1800">
                <a:solidFill>
                  <a:srgbClr val="A50021"/>
                </a:solidFill>
                <a:ea typeface="ＭＳ Ｐゴシック" panose="020B0600070205080204" pitchFamily="34" charset="-128"/>
              </a:rPr>
              <a:pPr algn="r" eaLnBrk="1" hangingPunct="1"/>
              <a:t>115</a:t>
            </a:fld>
            <a:endParaRPr lang="en-US" altLang="ja-JP" sz="1800">
              <a:solidFill>
                <a:srgbClr val="A50021"/>
              </a:solidFill>
              <a:ea typeface="ＭＳ Ｐゴシック" panose="020B0600070205080204" pitchFamily="34" charset="-128"/>
            </a:endParaRPr>
          </a:p>
        </p:txBody>
      </p:sp>
      <p:pic>
        <p:nvPicPr>
          <p:cNvPr id="169986" name="Picture 2">
            <a:extLst>
              <a:ext uri="{FF2B5EF4-FFF2-40B4-BE49-F238E27FC236}">
                <a16:creationId xmlns:a16="http://schemas.microsoft.com/office/drawing/2014/main" id="{7F29212D-0AF6-45A0-BAE5-CA6DF648E00D}"/>
              </a:ext>
            </a:extLst>
          </p:cNvPr>
          <p:cNvPicPr>
            <a:picLocks noChangeAspect="1" noChangeArrowheads="1"/>
          </p:cNvPicPr>
          <p:nvPr/>
        </p:nvPicPr>
        <p:blipFill>
          <a:blip r:embed="rId3"/>
          <a:srcRect/>
          <a:stretch>
            <a:fillRect/>
          </a:stretch>
        </p:blipFill>
        <p:spPr bwMode="auto">
          <a:xfrm>
            <a:off x="1676401" y="1828801"/>
            <a:ext cx="5095875" cy="2581275"/>
          </a:xfrm>
          <a:prstGeom prst="rect">
            <a:avLst/>
          </a:prstGeom>
          <a:noFill/>
          <a:ln>
            <a:noFill/>
          </a:ln>
          <a:effectLst>
            <a:prstShdw prst="shdw17" dist="17961" dir="2700000">
              <a:schemeClr val="accent1">
                <a:gamma/>
                <a:shade val="60000"/>
                <a:invGamma/>
              </a:schemeClr>
            </a:prstShdw>
          </a:effectLst>
          <a:extLst/>
        </p:spPr>
      </p:pic>
      <p:cxnSp>
        <p:nvCxnSpPr>
          <p:cNvPr id="11" name="直接连接符 10">
            <a:extLst>
              <a:ext uri="{FF2B5EF4-FFF2-40B4-BE49-F238E27FC236}">
                <a16:creationId xmlns:a16="http://schemas.microsoft.com/office/drawing/2014/main" id="{D31AB369-AD96-4620-894A-08524C955FEF}"/>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D2D88E5-A09E-4D31-B63D-62ACBB661D42}"/>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卷积神经网络的结构</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4830202"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卷积神经网络的结构</a:t>
            </a:r>
          </a:p>
        </p:txBody>
      </p:sp>
      <p:sp>
        <p:nvSpPr>
          <p:cNvPr id="9" name="内容占位符 2"/>
          <p:cNvSpPr>
            <a:spLocks noGrp="1"/>
          </p:cNvSpPr>
          <p:nvPr>
            <p:ph idx="1"/>
          </p:nvPr>
        </p:nvSpPr>
        <p:spPr>
          <a:xfrm>
            <a:off x="571759" y="1018278"/>
            <a:ext cx="8229600" cy="4953000"/>
          </a:xfrm>
        </p:spPr>
        <p:txBody>
          <a:bodyPr>
            <a:normAutofit/>
          </a:bodyPr>
          <a:lstStyle/>
          <a:p>
            <a:pPr marL="0" indent="0">
              <a:buNone/>
            </a:pPr>
            <a:r>
              <a:rPr lang="en-US" altLang="zh-CN" sz="2000" dirty="0">
                <a:solidFill>
                  <a:prstClr val="black"/>
                </a:solidFill>
                <a:latin typeface="微软雅黑" panose="020B0503020204020204" pitchFamily="34" charset="-122"/>
                <a:ea typeface="微软雅黑" panose="020B0503020204020204" pitchFamily="34" charset="-122"/>
              </a:rPr>
              <a:t>   </a:t>
            </a:r>
            <a:r>
              <a:rPr altLang="zh-CN" sz="2000" dirty="0">
                <a:solidFill>
                  <a:prstClr val="black"/>
                </a:solidFill>
                <a:latin typeface="微软雅黑" panose="020B0503020204020204" pitchFamily="34" charset="-122"/>
                <a:ea typeface="微软雅黑" panose="020B0503020204020204" pitchFamily="34" charset="-122"/>
              </a:rPr>
              <a:t>CNN</a:t>
            </a:r>
            <a:r>
              <a:rPr lang="zh-CN" altLang="en-US" sz="2000" dirty="0">
                <a:solidFill>
                  <a:prstClr val="black"/>
                </a:solidFill>
                <a:latin typeface="微软雅黑" panose="020B0503020204020204" pitchFamily="34" charset="-122"/>
                <a:ea typeface="微软雅黑" panose="020B0503020204020204" pitchFamily="34" charset="-122"/>
              </a:rPr>
              <a:t>与传统神经网络对比</a:t>
            </a:r>
          </a:p>
        </p:txBody>
      </p:sp>
      <p:pic>
        <p:nvPicPr>
          <p:cNvPr id="13" name="图片 12"/>
          <p:cNvPicPr>
            <a:picLocks noChangeAspect="1"/>
          </p:cNvPicPr>
          <p:nvPr/>
        </p:nvPicPr>
        <p:blipFill>
          <a:blip r:embed="rId4"/>
          <a:srcRect l="43293"/>
          <a:stretch>
            <a:fillRect/>
          </a:stretch>
        </p:blipFill>
        <p:spPr>
          <a:xfrm>
            <a:off x="6326956" y="1190592"/>
            <a:ext cx="3589020" cy="1871980"/>
          </a:xfrm>
          <a:prstGeom prst="rect">
            <a:avLst/>
          </a:prstGeom>
        </p:spPr>
      </p:pic>
      <p:grpSp>
        <p:nvGrpSpPr>
          <p:cNvPr id="14" name="组合 13"/>
          <p:cNvGrpSpPr/>
          <p:nvPr/>
        </p:nvGrpSpPr>
        <p:grpSpPr>
          <a:xfrm>
            <a:off x="5283294" y="3090813"/>
            <a:ext cx="5921600" cy="1093656"/>
            <a:chOff x="4812" y="4461"/>
            <a:chExt cx="8868" cy="1635"/>
          </a:xfrm>
        </p:grpSpPr>
        <p:sp>
          <p:nvSpPr>
            <p:cNvPr id="15" name="文本框 14"/>
            <p:cNvSpPr txBox="1"/>
            <p:nvPr/>
          </p:nvSpPr>
          <p:spPr>
            <a:xfrm>
              <a:off x="4812" y="4992"/>
              <a:ext cx="8868" cy="1104"/>
            </a:xfrm>
            <a:prstGeom prst="rect">
              <a:avLst/>
            </a:prstGeom>
            <a:noFill/>
            <a:ln w="19050">
              <a:solidFill>
                <a:srgbClr val="002060"/>
              </a:solidFill>
            </a:ln>
          </p:spPr>
          <p:txBody>
            <a:bodyPr wrap="square" rtlCol="0">
              <a:spAutoFit/>
            </a:bodyPr>
            <a:lstStyle/>
            <a:p>
              <a:pPr marR="0" lvl="0" indent="0" fontAlgn="auto">
                <a:lnSpc>
                  <a:spcPct val="100000"/>
                </a:lnSpc>
                <a:spcBef>
                  <a:spcPts val="0"/>
                </a:spcBef>
                <a:spcAft>
                  <a:spcPts val="0"/>
                </a:spcAft>
                <a:buClrTx/>
                <a:buSzTx/>
                <a:buFontTx/>
                <a:buNone/>
                <a:tabLst/>
                <a:defRPr/>
              </a:pPr>
              <a:r>
                <a:rPr lang="en-US" altLang="zh-CN" sz="1400" dirty="0">
                  <a:solidFill>
                    <a:prstClr val="black"/>
                  </a:solidFill>
                  <a:latin typeface="微软雅黑" panose="020B0503020204020204" pitchFamily="34" charset="-122"/>
                  <a:ea typeface="微软雅黑" panose="020B0503020204020204" pitchFamily="34" charset="-122"/>
                </a:rPr>
                <a:t>1</a:t>
              </a:r>
              <a:r>
                <a:rPr lang="zh-CN" altLang="en-US" sz="1400" dirty="0">
                  <a:solidFill>
                    <a:prstClr val="black"/>
                  </a:solidFill>
                  <a:latin typeface="微软雅黑" panose="020B0503020204020204" pitchFamily="34" charset="-122"/>
                  <a:ea typeface="微软雅黑" panose="020B0503020204020204" pitchFamily="34" charset="-122"/>
                </a:rPr>
                <a:t>、都由神经元组成，神经元中有具有学习能力的权重和偏差</a:t>
              </a:r>
            </a:p>
            <a:p>
              <a:pPr marR="0" lvl="0" indent="0" fontAlgn="auto">
                <a:lnSpc>
                  <a:spcPct val="100000"/>
                </a:lnSpc>
                <a:spcBef>
                  <a:spcPts val="0"/>
                </a:spcBef>
                <a:spcAft>
                  <a:spcPts val="0"/>
                </a:spcAft>
                <a:buClrTx/>
                <a:buSzTx/>
                <a:buFontTx/>
                <a:buNone/>
                <a:tabLst/>
                <a:defRPr/>
              </a:pPr>
              <a:r>
                <a:rPr lang="en-US" altLang="zh-CN" sz="1400" dirty="0">
                  <a:solidFill>
                    <a:prstClr val="black"/>
                  </a:solidFill>
                  <a:latin typeface="微软雅黑" panose="020B0503020204020204" pitchFamily="34" charset="-122"/>
                  <a:ea typeface="微软雅黑" panose="020B0503020204020204" pitchFamily="34" charset="-122"/>
                </a:rPr>
                <a:t>2</a:t>
              </a:r>
              <a:r>
                <a:rPr lang="zh-CN" altLang="en-US" sz="1400" dirty="0">
                  <a:solidFill>
                    <a:prstClr val="black"/>
                  </a:solidFill>
                  <a:latin typeface="微软雅黑" panose="020B0503020204020204" pitchFamily="34" charset="-122"/>
                  <a:ea typeface="微软雅黑" panose="020B0503020204020204" pitchFamily="34" charset="-122"/>
                </a:rPr>
                <a:t>、每个神经元都得到一些输入数据，进行内积运算和激活函数运算</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微软雅黑" panose="020B0503020204020204" pitchFamily="34" charset="-122"/>
                  <a:ea typeface="微软雅黑" panose="020B0503020204020204" pitchFamily="34" charset="-122"/>
                </a:rPr>
                <a:t>3</a:t>
              </a:r>
              <a:r>
                <a:rPr lang="zh-CN" altLang="en-US" sz="1400" dirty="0">
                  <a:solidFill>
                    <a:prstClr val="black"/>
                  </a:solidFill>
                  <a:latin typeface="微软雅黑" panose="020B0503020204020204" pitchFamily="34" charset="-122"/>
                  <a:ea typeface="微软雅黑" panose="020B0503020204020204" pitchFamily="34" charset="-122"/>
                </a:rPr>
                <a:t>、整个网络是可导的评分函数，前向传播和优化算法同理。</a:t>
              </a:r>
            </a:p>
          </p:txBody>
        </p:sp>
        <p:sp>
          <p:nvSpPr>
            <p:cNvPr id="16" name="文本框 15"/>
            <p:cNvSpPr txBox="1"/>
            <p:nvPr/>
          </p:nvSpPr>
          <p:spPr>
            <a:xfrm>
              <a:off x="12710" y="4461"/>
              <a:ext cx="970" cy="460"/>
            </a:xfrm>
            <a:prstGeom prst="rect">
              <a:avLst/>
            </a:prstGeom>
            <a:noFill/>
            <a:ln w="19050">
              <a:solidFill>
                <a:srgbClr val="002060"/>
              </a:solidFill>
            </a:ln>
          </p:spPr>
          <p:txBody>
            <a:bodyPr wrap="square" rtlCol="0">
              <a:spAutoFit/>
            </a:bodyPr>
            <a:lstStyle/>
            <a:p>
              <a:pPr>
                <a:defRPr/>
              </a:pPr>
              <a:r>
                <a:rPr lang="zh-CN" altLang="en-US" sz="1400" dirty="0">
                  <a:solidFill>
                    <a:prstClr val="black"/>
                  </a:solidFill>
                  <a:latin typeface="微软雅黑" panose="020B0503020204020204" pitchFamily="34" charset="-122"/>
                  <a:ea typeface="微软雅黑" panose="020B0503020204020204" pitchFamily="34" charset="-122"/>
                </a:rPr>
                <a:t>相同</a:t>
              </a:r>
            </a:p>
          </p:txBody>
        </p:sp>
      </p:grpSp>
      <p:grpSp>
        <p:nvGrpSpPr>
          <p:cNvPr id="17" name="组合 16"/>
          <p:cNvGrpSpPr/>
          <p:nvPr/>
        </p:nvGrpSpPr>
        <p:grpSpPr>
          <a:xfrm>
            <a:off x="1092190" y="1802489"/>
            <a:ext cx="3541928" cy="4037965"/>
            <a:chOff x="560" y="2210"/>
            <a:chExt cx="4235" cy="6359"/>
          </a:xfrm>
        </p:grpSpPr>
        <p:sp>
          <p:nvSpPr>
            <p:cNvPr id="18" name="文本框 17"/>
            <p:cNvSpPr txBox="1"/>
            <p:nvPr/>
          </p:nvSpPr>
          <p:spPr>
            <a:xfrm>
              <a:off x="560" y="2210"/>
              <a:ext cx="4235" cy="1939"/>
            </a:xfrm>
            <a:prstGeom prst="rect">
              <a:avLst/>
            </a:prstGeom>
            <a:noFill/>
            <a:ln w="1905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等线" panose="020F0502020204030204"/>
                  <a:ea typeface="宋体" panose="02010600030101010101" pitchFamily="2" charset="-122"/>
                </a:rPr>
                <a:t>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神经网络的输入是一个向量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2、神经元一维排列</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3、由输入层、隐层、输出层组成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4、同层神经元之间不连接，每个神经元与前一层中所有神经元全连接</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20" name="文本框 19"/>
            <p:cNvSpPr txBox="1"/>
            <p:nvPr/>
          </p:nvSpPr>
          <p:spPr>
            <a:xfrm>
              <a:off x="2315" y="4988"/>
              <a:ext cx="690" cy="485"/>
            </a:xfrm>
            <a:prstGeom prst="rect">
              <a:avLst/>
            </a:prstGeom>
            <a:noFill/>
            <a:ln w="1905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微软雅黑" panose="020B0503020204020204" pitchFamily="34" charset="-122"/>
                  <a:ea typeface="微软雅黑" panose="020B0503020204020204" pitchFamily="34" charset="-122"/>
                </a:rPr>
                <a:t>不同</a:t>
              </a:r>
            </a:p>
          </p:txBody>
        </p:sp>
        <p:cxnSp>
          <p:nvCxnSpPr>
            <p:cNvPr id="21" name="直接连接符 20"/>
            <p:cNvCxnSpPr/>
            <p:nvPr/>
          </p:nvCxnSpPr>
          <p:spPr>
            <a:xfrm flipV="1">
              <a:off x="2654" y="4171"/>
              <a:ext cx="6" cy="8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24" idx="0"/>
              <a:endCxn id="20" idx="2"/>
            </p:cNvCxnSpPr>
            <p:nvPr/>
          </p:nvCxnSpPr>
          <p:spPr>
            <a:xfrm flipV="1">
              <a:off x="2660" y="5473"/>
              <a:ext cx="0" cy="57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594" y="6049"/>
              <a:ext cx="4132" cy="2520"/>
            </a:xfrm>
            <a:prstGeom prst="rect">
              <a:avLst/>
            </a:prstGeom>
            <a:noFill/>
            <a:ln w="19050">
              <a:solidFill>
                <a:srgbClr val="FF0000"/>
              </a:solidFill>
            </a:ln>
          </p:spPr>
          <p:txBody>
            <a:bodyPr wrap="square" rtlCol="0">
              <a:spAutoFit/>
            </a:bodyPr>
            <a:lstStyle/>
            <a:p>
              <a:r>
                <a:rPr lang="zh-CN" altLang="en-US" sz="1400" dirty="0">
                  <a:solidFill>
                    <a:prstClr val="black"/>
                  </a:solidFill>
                  <a:latin typeface="微软雅黑" panose="020B0503020204020204" pitchFamily="34" charset="-122"/>
                  <a:ea typeface="微软雅黑" panose="020B0503020204020204" pitchFamily="34" charset="-122"/>
                </a:rPr>
                <a:t>1、CNN的输入是图像</a:t>
              </a:r>
            </a:p>
            <a:p>
              <a:r>
                <a:rPr lang="zh-CN" altLang="en-US" sz="1400" dirty="0">
                  <a:solidFill>
                    <a:prstClr val="black"/>
                  </a:solidFill>
                  <a:latin typeface="微软雅黑" panose="020B0503020204020204" pitchFamily="34" charset="-122"/>
                  <a:ea typeface="微软雅黑" panose="020B0503020204020204" pitchFamily="34" charset="-122"/>
                </a:rPr>
                <a:t>2、神经元三维排列</a:t>
              </a:r>
            </a:p>
            <a:p>
              <a:r>
                <a:rPr lang="zh-CN" altLang="en-US" sz="1400" dirty="0">
                  <a:solidFill>
                    <a:prstClr val="black"/>
                  </a:solidFill>
                  <a:latin typeface="微软雅黑" panose="020B0503020204020204" pitchFamily="34" charset="-122"/>
                  <a:ea typeface="微软雅黑" panose="020B0503020204020204" pitchFamily="34" charset="-122"/>
                </a:rPr>
                <a:t>3、由输入层、卷积层、池化层、激活层、全连接层、输出层组成</a:t>
              </a:r>
            </a:p>
            <a:p>
              <a:r>
                <a:rPr lang="zh-CN" altLang="en-US" sz="1400" dirty="0">
                  <a:solidFill>
                    <a:prstClr val="black"/>
                  </a:solidFill>
                  <a:latin typeface="微软雅黑" panose="020B0503020204020204" pitchFamily="34" charset="-122"/>
                  <a:ea typeface="微软雅黑" panose="020B0503020204020204" pitchFamily="34" charset="-122"/>
                </a:rPr>
                <a:t>4、卷积层的每个神经元与前一层以感受野的形式连接，用卷积核大小的窗口依次划过前一层的图层。</a:t>
              </a:r>
            </a:p>
          </p:txBody>
        </p:sp>
      </p:grpSp>
      <p:pic>
        <p:nvPicPr>
          <p:cNvPr id="25" name="内容占位符 1"/>
          <p:cNvPicPr>
            <a:picLocks noGrp="1" noChangeAspect="1"/>
          </p:cNvPicPr>
          <p:nvPr/>
        </p:nvPicPr>
        <p:blipFill>
          <a:blip r:embed="rId5">
            <a:extLst>
              <a:ext uri="{28A0092B-C50C-407E-A947-70E740481C1C}">
                <a14:useLocalDpi xmlns:a14="http://schemas.microsoft.com/office/drawing/2010/main" val="0"/>
              </a:ext>
            </a:extLst>
          </a:blip>
          <a:stretch>
            <a:fillRect/>
          </a:stretch>
        </p:blipFill>
        <p:spPr>
          <a:xfrm>
            <a:off x="6410304" y="4546820"/>
            <a:ext cx="5239020" cy="1714878"/>
          </a:xfrm>
          <a:prstGeom prst="rect">
            <a:avLst/>
          </a:prstGeom>
        </p:spPr>
      </p:pic>
    </p:spTree>
    <p:extLst>
      <p:ext uri="{BB962C8B-B14F-4D97-AF65-F5344CB8AC3E}">
        <p14:creationId xmlns:p14="http://schemas.microsoft.com/office/powerpoint/2010/main" val="264931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4146571"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卷积神经网络的结构</a:t>
            </a:r>
          </a:p>
        </p:txBody>
      </p:sp>
      <p:sp>
        <p:nvSpPr>
          <p:cNvPr id="14" name="文本框 13"/>
          <p:cNvSpPr txBox="1"/>
          <p:nvPr/>
        </p:nvSpPr>
        <p:spPr>
          <a:xfrm>
            <a:off x="1988188" y="1545848"/>
            <a:ext cx="8229600" cy="3720249"/>
          </a:xfrm>
          <a:prstGeom prst="rect">
            <a:avLst/>
          </a:prstGeom>
          <a:noFill/>
        </p:spPr>
        <p:txBody>
          <a:bodyPr wrap="square" rtlCol="0">
            <a:spAutoFit/>
          </a:bodyPr>
          <a:lstStyle/>
          <a:p>
            <a:pPr marR="0" lvl="0" algn="l" defTabSz="914400" rtl="0" eaLnBrk="1" fontAlgn="auto" latinLnBrk="0" hangingPunct="1">
              <a:lnSpc>
                <a:spcPct val="125000"/>
              </a:lnSpc>
              <a:spcBef>
                <a:spcPts val="0"/>
              </a:spcBef>
              <a:spcAft>
                <a:spcPts val="600"/>
              </a:spcAft>
              <a:buClrTx/>
              <a:buSzTx/>
              <a:tabLst/>
              <a:defRPr/>
            </a:pPr>
            <a:r>
              <a:rPr kumimoji="0" lang="zh-CN" altLang="en-US" sz="1600" i="0" u="none" strike="noStrike" kern="1200" cap="none" spc="0" normalizeH="0" baseline="0" noProof="0" dirty="0">
                <a:ln>
                  <a:noFill/>
                </a:ln>
                <a:solidFill>
                  <a:srgbClr val="7E0C6E"/>
                </a:solidFill>
                <a:effectLst/>
                <a:uLnTx/>
                <a:uFillTx/>
                <a:latin typeface="微软雅黑" panose="020B0503020204020204" pitchFamily="34" charset="-122"/>
                <a:ea typeface="微软雅黑" panose="020B0503020204020204" pitchFamily="34" charset="-122"/>
                <a:cs typeface="Segoe UI" panose="020B0502040204020203" pitchFamily="34" charset="0"/>
              </a:rPr>
              <a:t>卷积层的特性</a:t>
            </a:r>
            <a:endParaRPr kumimoji="0" lang="zh-CN" altLang="en-US" sz="16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a:p>
            <a:pPr marL="742950" marR="0" lvl="1" indent="-285750" algn="l" defTabSz="914400" rtl="0" eaLnBrk="1" fontAlgn="auto" latinLnBrk="0" hangingPunct="1">
              <a:lnSpc>
                <a:spcPct val="125000"/>
              </a:lnSpc>
              <a:spcBef>
                <a:spcPts val="0"/>
              </a:spcBef>
              <a:spcAft>
                <a:spcPts val="600"/>
              </a:spcAft>
              <a:buClrTx/>
              <a:buSzTx/>
              <a:buFont typeface="Arial" panose="020B0604020202020204" pitchFamily="34" charset="0"/>
              <a:buChar char="•"/>
              <a:tabLst/>
              <a:defRPr/>
            </a:pPr>
            <a:r>
              <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局部连接（区别于全连接）</a:t>
            </a:r>
            <a:endPar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endParaRPr>
          </a:p>
          <a:p>
            <a:pPr marL="742950" marR="0" lvl="1" indent="-285750" algn="l" defTabSz="914400" rtl="0" eaLnBrk="1" fontAlgn="auto" latinLnBrk="0" hangingPunct="1">
              <a:lnSpc>
                <a:spcPct val="125000"/>
              </a:lnSpc>
              <a:spcBef>
                <a:spcPts val="0"/>
              </a:spcBef>
              <a:spcAft>
                <a:spcPts val="600"/>
              </a:spcAft>
              <a:buClrTx/>
              <a:buSzTx/>
              <a:buFont typeface="Arial" panose="020B0604020202020204" pitchFamily="34" charset="0"/>
              <a:buChar char="•"/>
              <a:tabLst/>
              <a:defRPr/>
            </a:pPr>
            <a:r>
              <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参数共享</a:t>
            </a:r>
          </a:p>
          <a:p>
            <a:pPr marL="742950" marR="0" lvl="1" indent="-285750" algn="l" defTabSz="914400" rtl="0" eaLnBrk="1" fontAlgn="auto" latinLnBrk="0" hangingPunct="1">
              <a:lnSpc>
                <a:spcPct val="125000"/>
              </a:lnSpc>
              <a:spcBef>
                <a:spcPts val="0"/>
              </a:spcBef>
              <a:spcAft>
                <a:spcPts val="600"/>
              </a:spcAft>
              <a:buClrTx/>
              <a:buSzTx/>
              <a:buFont typeface="Arial" panose="020B0604020202020204" pitchFamily="34" charset="0"/>
              <a:buChar char="•"/>
              <a:tabLst/>
              <a:defRPr/>
            </a:pPr>
            <a:r>
              <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优点</a:t>
            </a:r>
            <a:r>
              <a:rPr kumimoji="0" lang="zh-CN" altLang="en-US" sz="1620" b="0" i="0" u="none" strike="noStrike" kern="1200" cap="none" spc="0" normalizeH="0" baseline="0" noProof="0" dirty="0">
                <a:ln>
                  <a:noFill/>
                </a:ln>
                <a:solidFill>
                  <a:prstClr val="black"/>
                </a:solidFill>
                <a:effectLst/>
                <a:uLnTx/>
                <a:uFillTx/>
                <a:latin typeface="Segoe UI" panose="020B0502040204020203" pitchFamily="34" charset="0"/>
                <a:ea typeface="宋体" panose="02010600030101010101" pitchFamily="2" charset="-122"/>
                <a:cs typeface="Segoe UI" panose="020B0502040204020203" pitchFamily="34" charset="0"/>
                <a:sym typeface="+mn-ea"/>
              </a:rPr>
              <a:t>：</a:t>
            </a:r>
            <a:r>
              <a:rPr lang="zh-CN" altLang="en-US" sz="14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sym typeface="+mn-ea"/>
              </a:rPr>
              <a:t>减少参数量，节约计算成本</a:t>
            </a:r>
          </a:p>
          <a:p>
            <a:pPr>
              <a:lnSpc>
                <a:spcPct val="125000"/>
              </a:lnSpc>
              <a:spcAft>
                <a:spcPts val="600"/>
              </a:spcAft>
              <a:defRPr/>
            </a:pP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sym typeface="+mn-ea"/>
              </a:rPr>
              <a:t>滤波器的</a:t>
            </a:r>
            <a:r>
              <a:rPr lang="en-US" altLang="zh-CN"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sym typeface="+mn-ea"/>
              </a:rPr>
              <a:t>3</a:t>
            </a: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sym typeface="+mn-ea"/>
              </a:rPr>
              <a:t>个超参数控制输出数据体的尺寸</a:t>
            </a:r>
          </a:p>
          <a:p>
            <a:pPr marL="800100" marR="0" lvl="1" indent="-342900" algn="l" defTabSz="914400" rtl="0" eaLnBrk="1" fontAlgn="auto" latinLnBrk="0" hangingPunct="1">
              <a:lnSpc>
                <a:spcPct val="125000"/>
              </a:lnSpc>
              <a:spcBef>
                <a:spcPts val="0"/>
              </a:spcBef>
              <a:spcAft>
                <a:spcPts val="600"/>
              </a:spcAft>
              <a:buClrTx/>
              <a:buSzTx/>
              <a:buFont typeface="+mj-ea"/>
              <a:buAutoNum type="circleNumDbPlain"/>
              <a:tabLst/>
              <a:defRPr/>
            </a:pPr>
            <a:r>
              <a:rPr lang="zh-CN" altLang="en-US" sz="1400"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输出数据体的深度：</a:t>
            </a:r>
            <a:r>
              <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与使用的滤波器数量一致。直观上理解为深度维度上不同神经元将可能被不同方向的边界或颜色斑点激活，因此输入图像的尺寸越大或包含特征种类越多时需设置更多数量的滤波器。</a:t>
            </a:r>
          </a:p>
          <a:p>
            <a:pPr marL="800100" marR="0" lvl="1" indent="-342900" algn="l" defTabSz="914400" rtl="0" eaLnBrk="1" fontAlgn="auto" latinLnBrk="0" hangingPunct="1">
              <a:lnSpc>
                <a:spcPct val="125000"/>
              </a:lnSpc>
              <a:spcBef>
                <a:spcPts val="0"/>
              </a:spcBef>
              <a:spcAft>
                <a:spcPts val="600"/>
              </a:spcAft>
              <a:buClrTx/>
              <a:buSzTx/>
              <a:buFont typeface="+mj-ea"/>
              <a:buAutoNum type="circleNumDbPlain"/>
              <a:tabLst/>
              <a:defRPr/>
            </a:pPr>
            <a:r>
              <a:rPr lang="zh-CN" altLang="en-US" sz="1400"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步长：</a:t>
            </a:r>
            <a:r>
              <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滑动滤波器时每一步跨越的像素个数。此操作使得输出数据体相对输入数据尺寸变小。</a:t>
            </a:r>
          </a:p>
          <a:p>
            <a:pPr marL="800100" marR="0" lvl="1" indent="-342900" algn="l" defTabSz="914400" rtl="0" eaLnBrk="1" fontAlgn="auto" latinLnBrk="0" hangingPunct="1">
              <a:lnSpc>
                <a:spcPct val="125000"/>
              </a:lnSpc>
              <a:spcBef>
                <a:spcPts val="0"/>
              </a:spcBef>
              <a:spcAft>
                <a:spcPts val="600"/>
              </a:spcAft>
              <a:buClrTx/>
              <a:buSzTx/>
              <a:buFont typeface="+mj-ea"/>
              <a:buAutoNum type="circleNumDbPlain"/>
              <a:tabLst/>
              <a:defRPr/>
            </a:pPr>
            <a:r>
              <a:rPr lang="zh-CN" altLang="en-US" sz="1400" b="1"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零填充：</a:t>
            </a:r>
            <a:r>
              <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将输入数据体用</a:t>
            </a:r>
            <a:r>
              <a:rPr lang="en-US" altLang="zh-CN"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0</a:t>
            </a:r>
            <a:r>
              <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sym typeface="+mn-ea"/>
              </a:rPr>
              <a:t>在边缘处进行填充。一、当卷积核尺寸与步长确定情况下，不能整数步滑过输入数据时，使用零填充；二、保持输入输出数据体尺寸一致</a:t>
            </a:r>
          </a:p>
        </p:txBody>
      </p:sp>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1762649" y="1652876"/>
            <a:ext cx="201177" cy="201177"/>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1762650" y="3093264"/>
            <a:ext cx="201177" cy="201177"/>
          </a:xfrm>
          <a:prstGeom prst="rect">
            <a:avLst/>
          </a:prstGeom>
        </p:spPr>
      </p:pic>
      <p:sp>
        <p:nvSpPr>
          <p:cNvPr id="2" name="矩形 1"/>
          <p:cNvSpPr/>
          <p:nvPr/>
        </p:nvSpPr>
        <p:spPr>
          <a:xfrm>
            <a:off x="1193823" y="1107265"/>
            <a:ext cx="1415772" cy="441916"/>
          </a:xfrm>
          <a:prstGeom prst="rect">
            <a:avLst/>
          </a:prstGeom>
        </p:spPr>
        <p:txBody>
          <a:bodyPr wrap="none">
            <a:spAutoFit/>
          </a:bodyPr>
          <a:lstStyle/>
          <a:p>
            <a:pPr lvl="1">
              <a:lnSpc>
                <a:spcPct val="125000"/>
              </a:lnSpc>
              <a:spcAft>
                <a:spcPts val="600"/>
              </a:spcAft>
              <a:defRPr/>
            </a:pPr>
            <a:r>
              <a:rPr lang="zh-CN" altLang="en-US"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卷积层</a:t>
            </a:r>
          </a:p>
        </p:txBody>
      </p:sp>
    </p:spTree>
    <p:extLst>
      <p:ext uri="{BB962C8B-B14F-4D97-AF65-F5344CB8AC3E}">
        <p14:creationId xmlns:p14="http://schemas.microsoft.com/office/powerpoint/2010/main" val="122086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blinds(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blinds(horizont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blinds(horizontal)">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blinds(horizontal)">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blinds(horizontal)">
                                      <p:cBhvr>
                                        <p:cTn id="32" dur="5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blinds(horizontal)">
                                      <p:cBhvr>
                                        <p:cTn id="37" dur="500"/>
                                        <p:tgtEl>
                                          <p:spTgt spid="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4">
                                            <p:txEl>
                                              <p:pRg st="7" end="7"/>
                                            </p:txEl>
                                          </p:spTgt>
                                        </p:tgtEl>
                                        <p:attrNameLst>
                                          <p:attrName>style.visibility</p:attrName>
                                        </p:attrNameLst>
                                      </p:cBhvr>
                                      <p:to>
                                        <p:strVal val="visible"/>
                                      </p:to>
                                    </p:set>
                                    <p:animEffect transition="in" filter="blinds(horizontal)">
                                      <p:cBhvr>
                                        <p:cTn id="42"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4295371" cy="954107"/>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卷积神经网络的结构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903869" y="1152183"/>
            <a:ext cx="8229600" cy="796308"/>
          </a:xfrm>
          <a:prstGeom prst="rect">
            <a:avLst/>
          </a:prstGeom>
          <a:noFill/>
        </p:spPr>
        <p:txBody>
          <a:bodyPr wrap="square" rtlCol="0">
            <a:spAutoFit/>
          </a:bodyPr>
          <a:lstStyle/>
          <a:p>
            <a:pPr lvl="1">
              <a:lnSpc>
                <a:spcPct val="125000"/>
              </a:lnSpc>
              <a:spcAft>
                <a:spcPts val="600"/>
              </a:spcAft>
              <a:defRPr/>
            </a:pPr>
            <a:r>
              <a:rPr lang="zh-CN" altLang="en-US"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例2  卷积层的运行演示  </a:t>
            </a:r>
          </a:p>
          <a:p>
            <a:pPr marL="0" marR="0" lvl="0" indent="0" algn="l" defTabSz="914400" rtl="0" eaLnBrk="1" fontAlgn="auto" latinLnBrk="0" hangingPunct="1">
              <a:lnSpc>
                <a:spcPct val="125000"/>
              </a:lnSpc>
              <a:spcBef>
                <a:spcPts val="0"/>
              </a:spcBef>
              <a:spcAft>
                <a:spcPts val="600"/>
              </a:spcAft>
              <a:buClrTx/>
              <a:buSzTx/>
              <a:buFont typeface="Wingdings" panose="05000000000000000000" charset="0"/>
              <a:buNone/>
              <a:tabLst/>
              <a:defRPr/>
            </a:pPr>
            <a:endParaRPr kumimoji="0" lang="zh-CN" altLang="en-US"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endParaRPr>
          </a:p>
        </p:txBody>
      </p:sp>
      <p:pic>
        <p:nvPicPr>
          <p:cNvPr id="17" name="图片 16" descr="R28]4NJIMK}WRBUB7{@LS7A"/>
          <p:cNvPicPr>
            <a:picLocks noChangeAspect="1"/>
          </p:cNvPicPr>
          <p:nvPr/>
        </p:nvPicPr>
        <p:blipFill>
          <a:blip r:embed="rId4"/>
          <a:stretch>
            <a:fillRect/>
          </a:stretch>
        </p:blipFill>
        <p:spPr>
          <a:xfrm>
            <a:off x="2689541" y="1645982"/>
            <a:ext cx="5180965" cy="4380865"/>
          </a:xfrm>
          <a:prstGeom prst="rect">
            <a:avLst/>
          </a:prstGeom>
        </p:spPr>
      </p:pic>
      <p:pic>
        <p:nvPicPr>
          <p:cNvPr id="18" name="图片 17"/>
          <p:cNvPicPr>
            <a:picLocks noChangeAspect="1"/>
          </p:cNvPicPr>
          <p:nvPr/>
        </p:nvPicPr>
        <p:blipFill>
          <a:blip r:embed="rId5"/>
          <a:stretch>
            <a:fillRect/>
          </a:stretch>
        </p:blipFill>
        <p:spPr>
          <a:xfrm>
            <a:off x="2689541" y="1688527"/>
            <a:ext cx="5047615" cy="4295140"/>
          </a:xfrm>
          <a:prstGeom prst="rect">
            <a:avLst/>
          </a:prstGeom>
        </p:spPr>
      </p:pic>
      <p:pic>
        <p:nvPicPr>
          <p:cNvPr id="20" name="图片 19" descr="F86JN3HFPH[@1_VU_BXR$N5"/>
          <p:cNvPicPr>
            <a:picLocks noChangeAspect="1"/>
          </p:cNvPicPr>
          <p:nvPr/>
        </p:nvPicPr>
        <p:blipFill>
          <a:blip r:embed="rId6"/>
          <a:stretch>
            <a:fillRect/>
          </a:stretch>
        </p:blipFill>
        <p:spPr>
          <a:xfrm>
            <a:off x="2689541" y="1669477"/>
            <a:ext cx="5066665" cy="4333240"/>
          </a:xfrm>
          <a:prstGeom prst="rect">
            <a:avLst/>
          </a:prstGeom>
        </p:spPr>
      </p:pic>
      <p:pic>
        <p:nvPicPr>
          <p:cNvPr id="21" name="图片 20" descr=")1P(C2`4G6UP`@TT6(}5ZIO"/>
          <p:cNvPicPr>
            <a:picLocks noChangeAspect="1"/>
          </p:cNvPicPr>
          <p:nvPr/>
        </p:nvPicPr>
        <p:blipFill>
          <a:blip r:embed="rId7"/>
          <a:stretch>
            <a:fillRect/>
          </a:stretch>
        </p:blipFill>
        <p:spPr>
          <a:xfrm>
            <a:off x="2689541" y="1645347"/>
            <a:ext cx="5047615" cy="4304665"/>
          </a:xfrm>
          <a:prstGeom prst="rect">
            <a:avLst/>
          </a:prstGeom>
        </p:spPr>
      </p:pic>
      <p:pic>
        <p:nvPicPr>
          <p:cNvPr id="22" name="图片 21" descr="~6OTC3$VYXDX2U]P)JZ~_@0"/>
          <p:cNvPicPr>
            <a:picLocks noChangeAspect="1"/>
          </p:cNvPicPr>
          <p:nvPr/>
        </p:nvPicPr>
        <p:blipFill>
          <a:blip r:embed="rId8"/>
          <a:stretch>
            <a:fillRect/>
          </a:stretch>
        </p:blipFill>
        <p:spPr>
          <a:xfrm>
            <a:off x="2689541" y="1679002"/>
            <a:ext cx="5038090" cy="4314190"/>
          </a:xfrm>
          <a:prstGeom prst="rect">
            <a:avLst/>
          </a:prstGeom>
        </p:spPr>
      </p:pic>
      <p:pic>
        <p:nvPicPr>
          <p:cNvPr id="23" name="图片 22" descr="Z0NUB)YMC(5H{(1GO13S~K1"/>
          <p:cNvPicPr>
            <a:picLocks noChangeAspect="1"/>
          </p:cNvPicPr>
          <p:nvPr/>
        </p:nvPicPr>
        <p:blipFill>
          <a:blip r:embed="rId9"/>
          <a:stretch>
            <a:fillRect/>
          </a:stretch>
        </p:blipFill>
        <p:spPr>
          <a:xfrm>
            <a:off x="2689541" y="1654872"/>
            <a:ext cx="5009515" cy="4285615"/>
          </a:xfrm>
          <a:prstGeom prst="rect">
            <a:avLst/>
          </a:prstGeom>
        </p:spPr>
      </p:pic>
      <p:pic>
        <p:nvPicPr>
          <p:cNvPr id="24" name="图片 23" descr="U3_%1Y%LLO01TI}C3O84GKC"/>
          <p:cNvPicPr>
            <a:picLocks noChangeAspect="1"/>
          </p:cNvPicPr>
          <p:nvPr/>
        </p:nvPicPr>
        <p:blipFill>
          <a:blip r:embed="rId10"/>
          <a:stretch>
            <a:fillRect/>
          </a:stretch>
        </p:blipFill>
        <p:spPr>
          <a:xfrm>
            <a:off x="2689541" y="1621852"/>
            <a:ext cx="5085715" cy="4352290"/>
          </a:xfrm>
          <a:prstGeom prst="rect">
            <a:avLst/>
          </a:prstGeom>
        </p:spPr>
      </p:pic>
      <p:pic>
        <p:nvPicPr>
          <p:cNvPr id="25" name="图片 24" descr="EVE324IKDV~}T_C)HD3RV2A"/>
          <p:cNvPicPr>
            <a:picLocks noChangeAspect="1"/>
          </p:cNvPicPr>
          <p:nvPr/>
        </p:nvPicPr>
        <p:blipFill>
          <a:blip r:embed="rId11"/>
          <a:stretch>
            <a:fillRect/>
          </a:stretch>
        </p:blipFill>
        <p:spPr>
          <a:xfrm>
            <a:off x="2689541" y="1688527"/>
            <a:ext cx="5019040" cy="4295140"/>
          </a:xfrm>
          <a:prstGeom prst="rect">
            <a:avLst/>
          </a:prstGeom>
        </p:spPr>
      </p:pic>
      <p:pic>
        <p:nvPicPr>
          <p:cNvPr id="26" name="图片 25" descr="7_H1@_8_`LM2YJ0HN6%O9HV"/>
          <p:cNvPicPr>
            <a:picLocks noChangeAspect="1"/>
          </p:cNvPicPr>
          <p:nvPr/>
        </p:nvPicPr>
        <p:blipFill>
          <a:blip r:embed="rId12"/>
          <a:stretch>
            <a:fillRect/>
          </a:stretch>
        </p:blipFill>
        <p:spPr>
          <a:xfrm>
            <a:off x="2689541" y="1669477"/>
            <a:ext cx="5028565" cy="4333240"/>
          </a:xfrm>
          <a:prstGeom prst="rect">
            <a:avLst/>
          </a:prstGeom>
        </p:spPr>
      </p:pic>
      <p:sp>
        <p:nvSpPr>
          <p:cNvPr id="27" name="文本框 26"/>
          <p:cNvSpPr txBox="1"/>
          <p:nvPr/>
        </p:nvSpPr>
        <p:spPr>
          <a:xfrm>
            <a:off x="8526147" y="4424053"/>
            <a:ext cx="2552382" cy="1052830"/>
          </a:xfrm>
          <a:prstGeom prst="rect">
            <a:avLst/>
          </a:prstGeom>
          <a:noFill/>
        </p:spPr>
        <p:txBody>
          <a:bodyPr wrap="square" rtlCol="0" anchor="t">
            <a:spAutoFit/>
          </a:bodyPr>
          <a:lstStyle/>
          <a:p>
            <a:pPr marL="0" marR="0" lvl="0" indent="0" algn="l" defTabSz="914400" rtl="0" eaLnBrk="1" fontAlgn="auto" latinLnBrk="0" hangingPunct="1">
              <a:lnSpc>
                <a:spcPct val="125000"/>
              </a:lnSpc>
              <a:spcBef>
                <a:spcPts val="0"/>
              </a:spcBef>
              <a:spcAft>
                <a:spcPts val="6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蓝色是输入数据体</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endParaRPr>
          </a:p>
          <a:p>
            <a:pPr marL="0" marR="0" lvl="0" indent="0" algn="l" defTabSz="914400" rtl="0" eaLnBrk="1" fontAlgn="auto" latinLnBrk="0" hangingPunct="1">
              <a:lnSpc>
                <a:spcPct val="125000"/>
              </a:lnSpc>
              <a:spcBef>
                <a:spcPts val="0"/>
              </a:spcBef>
              <a:spcAft>
                <a:spcPts val="6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红色是权重数据体</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endParaRPr>
          </a:p>
          <a:p>
            <a:pPr marL="0" marR="0" lvl="0" indent="0" algn="l" defTabSz="914400" rtl="0" eaLnBrk="1" fontAlgn="auto" latinLnBrk="0" hangingPunct="1">
              <a:lnSpc>
                <a:spcPct val="125000"/>
              </a:lnSpc>
              <a:spcBef>
                <a:spcPts val="0"/>
              </a:spcBef>
              <a:spcAft>
                <a:spcPts val="6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绿色是输出数据体</a:t>
            </a:r>
          </a:p>
        </p:txBody>
      </p:sp>
    </p:spTree>
    <p:extLst>
      <p:ext uri="{BB962C8B-B14F-4D97-AF65-F5344CB8AC3E}">
        <p14:creationId xmlns:p14="http://schemas.microsoft.com/office/powerpoint/2010/main" val="157995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267837" y="352779"/>
            <a:ext cx="4119525"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卷积神经网络的结构</a:t>
            </a:r>
          </a:p>
        </p:txBody>
      </p:sp>
      <p:sp>
        <p:nvSpPr>
          <p:cNvPr id="14" name="文本框 13"/>
          <p:cNvSpPr txBox="1"/>
          <p:nvPr/>
        </p:nvSpPr>
        <p:spPr>
          <a:xfrm>
            <a:off x="1210944" y="1310778"/>
            <a:ext cx="5285106" cy="4912883"/>
          </a:xfrm>
          <a:prstGeom prst="rect">
            <a:avLst/>
          </a:prstGeom>
          <a:noFill/>
        </p:spPr>
        <p:txBody>
          <a:bodyPr wrap="square" rtlCol="0">
            <a:spAutoFit/>
          </a:bodyPr>
          <a:lstStyle/>
          <a:p>
            <a:pPr marR="0" lvl="1" algn="l" defTabSz="914400" rtl="0" eaLnBrk="1" fontAlgn="auto" latinLnBrk="0" hangingPunct="1">
              <a:lnSpc>
                <a:spcPct val="125000"/>
              </a:lnSpc>
              <a:spcBef>
                <a:spcPts val="0"/>
              </a:spcBef>
              <a:spcAft>
                <a:spcPts val="600"/>
              </a:spcAft>
              <a:buClrTx/>
              <a:buSzTx/>
              <a:tabLst/>
              <a:defRPr/>
            </a:pP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a:p>
            <a:pPr marR="0" lvl="1" algn="l" defTabSz="914400" rtl="0" eaLnBrk="1" fontAlgn="auto" latinLnBrk="0" hangingPunct="1">
              <a:lnSpc>
                <a:spcPct val="125000"/>
              </a:lnSpc>
              <a:spcBef>
                <a:spcPts val="0"/>
              </a:spcBef>
              <a:spcAft>
                <a:spcPts val="600"/>
              </a:spcAft>
              <a:buClrTx/>
              <a:buSzTx/>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rPr>
              <a:t>作用：减少数据量、减轻过拟合</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a:p>
            <a:pPr marR="0" lvl="1" algn="l" defTabSz="914400" rtl="0" eaLnBrk="1" fontAlgn="auto" latinLnBrk="0" hangingPunct="1">
              <a:lnSpc>
                <a:spcPct val="125000"/>
              </a:lnSpc>
              <a:spcBef>
                <a:spcPts val="0"/>
              </a:spcBef>
              <a:spcAft>
                <a:spcPts val="600"/>
              </a:spcAft>
              <a:buClrTx/>
              <a:buSzTx/>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特点：无参数运算，一旦选定池化滤波器尺寸、步长及最大</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平均池化，这一层输入数据发生的改变就固定。</a:t>
            </a:r>
          </a:p>
          <a:p>
            <a:pPr marR="0" lvl="1" algn="l" defTabSz="914400" rtl="0" eaLnBrk="1" fontAlgn="auto" latinLnBrk="0" hangingPunct="1">
              <a:lnSpc>
                <a:spcPct val="125000"/>
              </a:lnSpc>
              <a:spcBef>
                <a:spcPts val="0"/>
              </a:spcBef>
              <a:spcAft>
                <a:spcPts val="600"/>
              </a:spcAft>
              <a:buClrTx/>
              <a:buSzTx/>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涉及的尺寸计算：</a:t>
            </a:r>
          </a:p>
          <a:p>
            <a:pPr marL="1257300" marR="0" lvl="2" indent="-342900" algn="l" defTabSz="914400" rtl="0" eaLnBrk="1" fontAlgn="auto" latinLnBrk="0" hangingPunct="1">
              <a:lnSpc>
                <a:spcPct val="125000"/>
              </a:lnSpc>
              <a:spcBef>
                <a:spcPts val="0"/>
              </a:spcBef>
              <a:spcAft>
                <a:spcPts val="60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输入数据体尺寸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W1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H1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D1</a:t>
            </a:r>
          </a:p>
          <a:p>
            <a:pPr marL="1257300" marR="0" lvl="2" indent="-342900" algn="l" defTabSz="914400" rtl="0" eaLnBrk="1" fontAlgn="auto" latinLnBrk="0" hangingPunct="1">
              <a:lnSpc>
                <a:spcPct val="125000"/>
              </a:lnSpc>
              <a:spcBef>
                <a:spcPts val="0"/>
              </a:spcBef>
              <a:spcAft>
                <a:spcPts val="60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两个超参数   滤波器大小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F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、步长</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S</a:t>
            </a:r>
          </a:p>
          <a:p>
            <a:pPr marL="1257300" marR="0" lvl="2" indent="-342900" algn="l" defTabSz="914400" rtl="0" eaLnBrk="1" fontAlgn="auto" latinLnBrk="0" hangingPunct="1">
              <a:lnSpc>
                <a:spcPct val="125000"/>
              </a:lnSpc>
              <a:spcBef>
                <a:spcPts val="0"/>
              </a:spcBef>
              <a:spcAft>
                <a:spcPts val="60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输出数据体尺寸</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W2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H2</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D2</a:t>
            </a:r>
          </a:p>
          <a:p>
            <a:pPr marL="457200" marR="0" lvl="1" indent="0" algn="l" defTabSz="914400" rtl="0" eaLnBrk="1" fontAlgn="auto" latinLnBrk="0" hangingPunct="1">
              <a:lnSpc>
                <a:spcPct val="125000"/>
              </a:lnSpc>
              <a:spcBef>
                <a:spcPts val="0"/>
              </a:spcBef>
              <a:spcAft>
                <a:spcPts val="60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         其中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W2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W1-F</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 S +1</a:t>
            </a:r>
          </a:p>
          <a:p>
            <a:pPr marL="457200" marR="0" lvl="1" indent="0" algn="l" defTabSz="914400" rtl="0" eaLnBrk="1" fontAlgn="auto" latinLnBrk="0" hangingPunct="1">
              <a:lnSpc>
                <a:spcPct val="125000"/>
              </a:lnSpc>
              <a:spcBef>
                <a:spcPts val="0"/>
              </a:spcBef>
              <a:spcAft>
                <a:spcPts val="6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                  H2 =  (H1-F)  / S+1</a:t>
            </a:r>
          </a:p>
          <a:p>
            <a:pPr marL="457200" marR="0" lvl="1" indent="0" algn="l" defTabSz="914400" rtl="0" eaLnBrk="1" fontAlgn="auto" latinLnBrk="0" hangingPunct="1">
              <a:lnSpc>
                <a:spcPct val="125000"/>
              </a:lnSpc>
              <a:spcBef>
                <a:spcPts val="0"/>
              </a:spcBef>
              <a:spcAft>
                <a:spcPts val="60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sym typeface="+mn-ea"/>
              </a:rPr>
              <a:t>                  D2 =  D1</a:t>
            </a:r>
          </a:p>
          <a:p>
            <a:pPr marL="1257300" marR="0" lvl="2" indent="-342900" algn="l" defTabSz="914400" rtl="0" eaLnBrk="1" fontAlgn="auto" latinLnBrk="0" hangingPunct="1">
              <a:lnSpc>
                <a:spcPct val="125000"/>
              </a:lnSpc>
              <a:spcBef>
                <a:spcPts val="0"/>
              </a:spcBef>
              <a:spcAft>
                <a:spcPts val="600"/>
              </a:spcAft>
              <a:buClrTx/>
              <a:buSzTx/>
              <a:buFont typeface="Wingdings" panose="05000000000000000000" charset="0"/>
              <a:buChar char=""/>
              <a:tabLst/>
              <a:defRPr/>
            </a:pPr>
            <a:endParaRPr kumimoji="0" lang="en-US" altLang="zh-CN"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sym typeface="+mn-ea"/>
            </a:endParaRPr>
          </a:p>
          <a:p>
            <a:pPr marL="342900" marR="0" lvl="0" indent="-342900" algn="l" defTabSz="914400" rtl="0" eaLnBrk="1" fontAlgn="auto" latinLnBrk="0" hangingPunct="1">
              <a:lnSpc>
                <a:spcPct val="125000"/>
              </a:lnSpc>
              <a:spcBef>
                <a:spcPts val="0"/>
              </a:spcBef>
              <a:spcAft>
                <a:spcPts val="600"/>
              </a:spcAft>
              <a:buClrTx/>
              <a:buSzTx/>
              <a:buFont typeface="Wingdings" panose="05000000000000000000" charset="0"/>
              <a:buChar char=""/>
              <a:tabLst/>
              <a:defRPr/>
            </a:pPr>
            <a:endParaRPr kumimoji="0" lang="zh-CN" altLang="en-US"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sym typeface="+mn-ea"/>
            </a:endParaRPr>
          </a:p>
          <a:p>
            <a:pPr marL="0" marR="0" lvl="0" indent="0" algn="l" defTabSz="914400" rtl="0" eaLnBrk="1" fontAlgn="auto" latinLnBrk="0" hangingPunct="1">
              <a:lnSpc>
                <a:spcPct val="125000"/>
              </a:lnSpc>
              <a:spcBef>
                <a:spcPts val="0"/>
              </a:spcBef>
              <a:spcAft>
                <a:spcPts val="600"/>
              </a:spcAft>
              <a:buClrTx/>
              <a:buSzTx/>
              <a:buFont typeface="Wingdings" panose="05000000000000000000" charset="0"/>
              <a:buNone/>
              <a:tabLst/>
              <a:defRPr/>
            </a:pPr>
            <a:endParaRPr kumimoji="0" lang="zh-CN" altLang="en-US"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endParaRPr>
          </a:p>
        </p:txBody>
      </p:sp>
      <p:pic>
        <p:nvPicPr>
          <p:cNvPr id="16" name="内容占位符 1"/>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5439615" y="3583368"/>
            <a:ext cx="6082097" cy="1991088"/>
          </a:xfrm>
          <a:prstGeom prst="rect">
            <a:avLst/>
          </a:prstGeom>
        </p:spPr>
      </p:pic>
      <p:sp>
        <p:nvSpPr>
          <p:cNvPr id="17" name="矩形 16"/>
          <p:cNvSpPr/>
          <p:nvPr/>
        </p:nvSpPr>
        <p:spPr>
          <a:xfrm rot="19800000">
            <a:off x="7932402" y="3811219"/>
            <a:ext cx="740717" cy="15979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8" name="矩形 17"/>
          <p:cNvSpPr/>
          <p:nvPr/>
        </p:nvSpPr>
        <p:spPr>
          <a:xfrm rot="19860000">
            <a:off x="9011103" y="3843558"/>
            <a:ext cx="546804" cy="131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20" name="图片 19"/>
          <p:cNvPicPr>
            <a:picLocks noChangeAspect="1"/>
          </p:cNvPicPr>
          <p:nvPr/>
        </p:nvPicPr>
        <p:blipFill rotWithShape="1">
          <a:blip r:embed="rId5" cstate="print">
            <a:extLst>
              <a:ext uri="{28A0092B-C50C-407E-A947-70E740481C1C}">
                <a14:useLocalDpi xmlns:a14="http://schemas.microsoft.com/office/drawing/2010/main" val="0"/>
              </a:ext>
            </a:extLst>
          </a:blip>
          <a:srcRect l="34328" t="26124" r="33459" b="25562"/>
          <a:stretch/>
        </p:blipFill>
        <p:spPr>
          <a:xfrm>
            <a:off x="1481708" y="1728314"/>
            <a:ext cx="170595" cy="170595"/>
          </a:xfrm>
          <a:prstGeom prst="rect">
            <a:avLst/>
          </a:prstGeom>
        </p:spPr>
      </p:pic>
      <p:pic>
        <p:nvPicPr>
          <p:cNvPr id="21" name="图片 20"/>
          <p:cNvPicPr>
            <a:picLocks noChangeAspect="1"/>
          </p:cNvPicPr>
          <p:nvPr/>
        </p:nvPicPr>
        <p:blipFill rotWithShape="1">
          <a:blip r:embed="rId5" cstate="print">
            <a:extLst>
              <a:ext uri="{28A0092B-C50C-407E-A947-70E740481C1C}">
                <a14:useLocalDpi xmlns:a14="http://schemas.microsoft.com/office/drawing/2010/main" val="0"/>
              </a:ext>
            </a:extLst>
          </a:blip>
          <a:srcRect l="34328" t="26124" r="33459" b="25562"/>
          <a:stretch/>
        </p:blipFill>
        <p:spPr>
          <a:xfrm>
            <a:off x="1481708" y="2114289"/>
            <a:ext cx="170595" cy="170595"/>
          </a:xfrm>
          <a:prstGeom prst="rect">
            <a:avLst/>
          </a:prstGeom>
        </p:spPr>
      </p:pic>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l="34328" t="26124" r="33459" b="25562"/>
          <a:stretch/>
        </p:blipFill>
        <p:spPr>
          <a:xfrm>
            <a:off x="1481708" y="2701075"/>
            <a:ext cx="170595" cy="170595"/>
          </a:xfrm>
          <a:prstGeom prst="rect">
            <a:avLst/>
          </a:prstGeom>
        </p:spPr>
      </p:pic>
      <p:sp>
        <p:nvSpPr>
          <p:cNvPr id="3" name="矩形 2"/>
          <p:cNvSpPr/>
          <p:nvPr/>
        </p:nvSpPr>
        <p:spPr>
          <a:xfrm>
            <a:off x="916641" y="1177457"/>
            <a:ext cx="1415772" cy="441916"/>
          </a:xfrm>
          <a:prstGeom prst="rect">
            <a:avLst/>
          </a:prstGeom>
        </p:spPr>
        <p:txBody>
          <a:bodyPr wrap="none">
            <a:spAutoFit/>
          </a:bodyPr>
          <a:lstStyle/>
          <a:p>
            <a:pPr lvl="1">
              <a:lnSpc>
                <a:spcPct val="125000"/>
              </a:lnSpc>
              <a:spcAft>
                <a:spcPts val="600"/>
              </a:spcAft>
              <a:defRPr/>
            </a:pPr>
            <a:r>
              <a:rPr lang="zh-CN" altLang="en-US"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池化层</a:t>
            </a:r>
          </a:p>
        </p:txBody>
      </p:sp>
    </p:spTree>
    <p:extLst>
      <p:ext uri="{BB962C8B-B14F-4D97-AF65-F5344CB8AC3E}">
        <p14:creationId xmlns:p14="http://schemas.microsoft.com/office/powerpoint/2010/main" val="267139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blinds(horizontal)">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blinds(horizontal)">
                                      <p:cBhvr>
                                        <p:cTn id="12" dur="500"/>
                                        <p:tgtEl>
                                          <p:spTgt spid="1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xEl>
                                              <p:pRg st="3" end="3"/>
                                            </p:txEl>
                                          </p:spTgt>
                                        </p:tgtEl>
                                        <p:attrNameLst>
                                          <p:attrName>style.visibility</p:attrName>
                                        </p:attrNameLst>
                                      </p:cBhvr>
                                      <p:to>
                                        <p:strVal val="visible"/>
                                      </p:to>
                                    </p:set>
                                    <p:animEffect transition="in" filter="blinds(horizontal)">
                                      <p:cBhvr>
                                        <p:cTn id="17" dur="500"/>
                                        <p:tgtEl>
                                          <p:spTgt spid="14">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14">
                                            <p:txEl>
                                              <p:pRg st="4" end="4"/>
                                            </p:txEl>
                                          </p:spTgt>
                                        </p:tgtEl>
                                        <p:attrNameLst>
                                          <p:attrName>style.visibility</p:attrName>
                                        </p:attrNameLst>
                                      </p:cBhvr>
                                      <p:to>
                                        <p:strVal val="visible"/>
                                      </p:to>
                                    </p:set>
                                    <p:animEffect transition="in" filter="blinds(horizontal)">
                                      <p:cBhvr>
                                        <p:cTn id="20" dur="500"/>
                                        <p:tgtEl>
                                          <p:spTgt spid="14">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blinds(horizontal)">
                                      <p:cBhvr>
                                        <p:cTn id="23" dur="500"/>
                                        <p:tgtEl>
                                          <p:spTgt spid="14">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14">
                                            <p:txEl>
                                              <p:pRg st="6" end="6"/>
                                            </p:txEl>
                                          </p:spTgt>
                                        </p:tgtEl>
                                        <p:attrNameLst>
                                          <p:attrName>style.visibility</p:attrName>
                                        </p:attrNameLst>
                                      </p:cBhvr>
                                      <p:to>
                                        <p:strVal val="visible"/>
                                      </p:to>
                                    </p:set>
                                    <p:animEffect transition="in" filter="blinds(horizontal)">
                                      <p:cBhvr>
                                        <p:cTn id="26" dur="500"/>
                                        <p:tgtEl>
                                          <p:spTgt spid="1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animEffect transition="in" filter="blinds(horizontal)">
                                      <p:cBhvr>
                                        <p:cTn id="31" dur="500"/>
                                        <p:tgtEl>
                                          <p:spTgt spid="14">
                                            <p:txEl>
                                              <p:pRg st="7" end="7"/>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4">
                                            <p:txEl>
                                              <p:pRg st="8" end="8"/>
                                            </p:txEl>
                                          </p:spTgt>
                                        </p:tgtEl>
                                        <p:attrNameLst>
                                          <p:attrName>style.visibility</p:attrName>
                                        </p:attrNameLst>
                                      </p:cBhvr>
                                      <p:to>
                                        <p:strVal val="visible"/>
                                      </p:to>
                                    </p:set>
                                    <p:animEffect transition="in" filter="blinds(horizontal)">
                                      <p:cBhvr>
                                        <p:cTn id="34" dur="500"/>
                                        <p:tgtEl>
                                          <p:spTgt spid="14">
                                            <p:txEl>
                                              <p:pRg st="8" end="8"/>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14">
                                            <p:txEl>
                                              <p:pRg st="9" end="9"/>
                                            </p:txEl>
                                          </p:spTgt>
                                        </p:tgtEl>
                                        <p:attrNameLst>
                                          <p:attrName>style.visibility</p:attrName>
                                        </p:attrNameLst>
                                      </p:cBhvr>
                                      <p:to>
                                        <p:strVal val="visible"/>
                                      </p:to>
                                    </p:set>
                                    <p:animEffect transition="in" filter="blinds(horizontal)">
                                      <p:cBhvr>
                                        <p:cTn id="37" dur="500"/>
                                        <p:tgtEl>
                                          <p:spTgt spid="14">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12</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的特性</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pic>
        <p:nvPicPr>
          <p:cNvPr id="9" name="Picture 4" descr="ANd9GcSpXTH4qYqlzYzLYLCUyMx61ygyCXC6PfVyeXIKgKFyJza99s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913" y="1751939"/>
            <a:ext cx="296146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1991513" y="1788194"/>
            <a:ext cx="4572000" cy="2308324"/>
          </a:xfrm>
          <a:prstGeom prst="rect">
            <a:avLst/>
          </a:prstGeom>
        </p:spPr>
        <p:txBody>
          <a:bodyPr>
            <a:spAutoFit/>
          </a:bodyPr>
          <a:lstStyle/>
          <a:p>
            <a:pPr marL="342900" indent="-342900" algn="just" fontAlgn="base">
              <a:spcBef>
                <a:spcPts val="600"/>
              </a:spcBef>
              <a:spcAft>
                <a:spcPts val="600"/>
              </a:spcAft>
              <a:buBlip>
                <a:blip r:embed="rId5"/>
              </a:buBlip>
            </a:pPr>
            <a:r>
              <a:rPr kumimoji="1" lang="zh-CN" altLang="en-US" sz="2400" dirty="0">
                <a:solidFill>
                  <a:srgbClr val="000000"/>
                </a:solidFill>
                <a:latin typeface="Times New Roman" panose="02020603050405020304" pitchFamily="18" charset="0"/>
                <a:ea typeface="楷体_GB2312" pitchFamily="49"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ＭＳ Ｐゴシック"/>
              </a:rPr>
              <a:t>并行分布处理</a:t>
            </a:r>
          </a:p>
          <a:p>
            <a:pPr marL="342900" indent="-342900" algn="just" fontAlgn="base">
              <a:spcBef>
                <a:spcPts val="600"/>
              </a:spcBef>
              <a:spcAft>
                <a:spcPts val="600"/>
              </a:spcAft>
              <a:buBlip>
                <a:blip r:embed="rId5"/>
              </a:buBlip>
            </a:pPr>
            <a:r>
              <a:rPr lang="zh-CN" altLang="en-US" sz="2000" dirty="0">
                <a:latin typeface="微软雅黑" panose="020B0503020204020204" pitchFamily="34" charset="-122"/>
                <a:ea typeface="微软雅黑" panose="020B0503020204020204" pitchFamily="34" charset="-122"/>
                <a:cs typeface="ＭＳ Ｐゴシック"/>
              </a:rPr>
              <a:t> 非线性映射</a:t>
            </a:r>
            <a:endParaRPr lang="en-US" altLang="zh-CN" sz="2000" dirty="0">
              <a:latin typeface="微软雅黑" panose="020B0503020204020204" pitchFamily="34" charset="-122"/>
              <a:ea typeface="微软雅黑" panose="020B0503020204020204" pitchFamily="34" charset="-122"/>
              <a:cs typeface="ＭＳ Ｐゴシック"/>
            </a:endParaRPr>
          </a:p>
          <a:p>
            <a:pPr marL="342900" indent="-342900" algn="just" fontAlgn="base">
              <a:spcBef>
                <a:spcPts val="600"/>
              </a:spcBef>
              <a:spcAft>
                <a:spcPts val="600"/>
              </a:spcAft>
              <a:buBlip>
                <a:blip r:embed="rId5"/>
              </a:buBlip>
            </a:pPr>
            <a:r>
              <a:rPr lang="zh-CN" altLang="en-US" sz="2000" dirty="0">
                <a:latin typeface="微软雅黑" panose="020B0503020204020204" pitchFamily="34" charset="-122"/>
                <a:ea typeface="微软雅黑" panose="020B0503020204020204" pitchFamily="34" charset="-122"/>
                <a:cs typeface="ＭＳ Ｐゴシック"/>
              </a:rPr>
              <a:t> 通过训练进行学习</a:t>
            </a:r>
            <a:endParaRPr lang="en-US" altLang="zh-CN" sz="2000" dirty="0">
              <a:latin typeface="微软雅黑" panose="020B0503020204020204" pitchFamily="34" charset="-122"/>
              <a:ea typeface="微软雅黑" panose="020B0503020204020204" pitchFamily="34" charset="-122"/>
              <a:cs typeface="ＭＳ Ｐゴシック"/>
            </a:endParaRPr>
          </a:p>
          <a:p>
            <a:pPr marL="342900" indent="-342900" algn="just" fontAlgn="base">
              <a:spcBef>
                <a:spcPts val="600"/>
              </a:spcBef>
              <a:spcAft>
                <a:spcPts val="600"/>
              </a:spcAft>
              <a:buBlip>
                <a:blip r:embed="rId5"/>
              </a:buBlip>
            </a:pPr>
            <a:r>
              <a:rPr lang="en-US" altLang="zh-CN" sz="2000" dirty="0">
                <a:latin typeface="微软雅黑" panose="020B0503020204020204" pitchFamily="34" charset="-122"/>
                <a:ea typeface="微软雅黑" panose="020B0503020204020204" pitchFamily="34" charset="-122"/>
                <a:cs typeface="ＭＳ Ｐゴシック"/>
              </a:rPr>
              <a:t> </a:t>
            </a:r>
            <a:r>
              <a:rPr lang="zh-CN" altLang="en-US" sz="2000" dirty="0">
                <a:latin typeface="微软雅黑" panose="020B0503020204020204" pitchFamily="34" charset="-122"/>
                <a:ea typeface="微软雅黑" panose="020B0503020204020204" pitchFamily="34" charset="-122"/>
                <a:cs typeface="ＭＳ Ｐゴシック"/>
              </a:rPr>
              <a:t>适应与集成</a:t>
            </a:r>
            <a:endParaRPr lang="en-US" altLang="zh-CN" sz="2000" dirty="0">
              <a:latin typeface="微软雅黑" panose="020B0503020204020204" pitchFamily="34" charset="-122"/>
              <a:ea typeface="微软雅黑" panose="020B0503020204020204" pitchFamily="34" charset="-122"/>
              <a:cs typeface="ＭＳ Ｐゴシック"/>
            </a:endParaRPr>
          </a:p>
          <a:p>
            <a:pPr marL="342900" indent="-342900" algn="just" fontAlgn="base">
              <a:spcBef>
                <a:spcPts val="600"/>
              </a:spcBef>
              <a:spcAft>
                <a:spcPts val="600"/>
              </a:spcAft>
              <a:buBlip>
                <a:blip r:embed="rId5"/>
              </a:buBlip>
            </a:pPr>
            <a:r>
              <a:rPr lang="en-US" altLang="zh-CN" sz="2000" dirty="0">
                <a:latin typeface="微软雅黑" panose="020B0503020204020204" pitchFamily="34" charset="-122"/>
                <a:ea typeface="微软雅黑" panose="020B0503020204020204" pitchFamily="34" charset="-122"/>
                <a:cs typeface="ＭＳ Ｐゴシック"/>
              </a:rPr>
              <a:t> </a:t>
            </a:r>
            <a:r>
              <a:rPr lang="zh-CN" altLang="en-US" sz="2000" dirty="0">
                <a:latin typeface="微软雅黑" panose="020B0503020204020204" pitchFamily="34" charset="-122"/>
                <a:ea typeface="微软雅黑" panose="020B0503020204020204" pitchFamily="34" charset="-122"/>
                <a:cs typeface="ＭＳ Ｐゴシック"/>
              </a:rPr>
              <a:t>硬件实现</a:t>
            </a:r>
          </a:p>
        </p:txBody>
      </p:sp>
      <p:sp>
        <p:nvSpPr>
          <p:cNvPr id="14" name="矩形 13"/>
          <p:cNvSpPr/>
          <p:nvPr/>
        </p:nvSpPr>
        <p:spPr>
          <a:xfrm>
            <a:off x="1725774" y="5051806"/>
            <a:ext cx="8763000" cy="511807"/>
          </a:xfrm>
          <a:prstGeom prst="rect">
            <a:avLst/>
          </a:prstGeom>
        </p:spPr>
        <p:txBody>
          <a:bodyPr wrap="square">
            <a:spAutoFit/>
          </a:bodyPr>
          <a:lstStyle/>
          <a:p>
            <a:pPr>
              <a:lnSpc>
                <a:spcPct val="125000"/>
              </a:lnSpc>
              <a:spcAft>
                <a:spcPts val="600"/>
              </a:spcAft>
            </a:pPr>
            <a:r>
              <a:rPr lang="zh-CN" altLang="en-US" sz="2400" dirty="0">
                <a:solidFill>
                  <a:srgbClr val="FF0000"/>
                </a:solidFill>
                <a:latin typeface="微软雅黑" panose="020B0503020204020204" pitchFamily="34" charset="-122"/>
                <a:ea typeface="微软雅黑" panose="020B0503020204020204" pitchFamily="34" charset="-122"/>
                <a:cs typeface="ＭＳ Ｐゴシック"/>
              </a:rPr>
              <a:t>这些特性使得人工神经网络具有应用于各种智能系统的巨大潜力</a:t>
            </a:r>
            <a:endParaRPr lang="en-US" altLang="zh-CN" sz="2400" dirty="0">
              <a:solidFill>
                <a:srgbClr val="FF0000"/>
              </a:solidFill>
              <a:latin typeface="微软雅黑" panose="020B0503020204020204" pitchFamily="34" charset="-122"/>
              <a:ea typeface="微软雅黑" panose="020B0503020204020204" pitchFamily="34" charset="-122"/>
              <a:cs typeface="ＭＳ Ｐゴシック"/>
            </a:endParaRPr>
          </a:p>
        </p:txBody>
      </p:sp>
    </p:spTree>
    <p:extLst>
      <p:ext uri="{BB962C8B-B14F-4D97-AF65-F5344CB8AC3E}">
        <p14:creationId xmlns:p14="http://schemas.microsoft.com/office/powerpoint/2010/main" val="30571100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4277786"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卷积神经网络的结构</a:t>
            </a:r>
          </a:p>
        </p:txBody>
      </p:sp>
      <p:pic>
        <p:nvPicPr>
          <p:cNvPr id="18" name="内容占位符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8078" y="1261298"/>
            <a:ext cx="5656720" cy="1635422"/>
          </a:xfrm>
          <a:prstGeom prst="rect">
            <a:avLst/>
          </a:prstGeom>
        </p:spPr>
      </p:pic>
      <p:sp>
        <p:nvSpPr>
          <p:cNvPr id="19" name="文本框 18"/>
          <p:cNvSpPr txBox="1"/>
          <p:nvPr/>
        </p:nvSpPr>
        <p:spPr>
          <a:xfrm>
            <a:off x="853260" y="1181557"/>
            <a:ext cx="8229600" cy="3227807"/>
          </a:xfrm>
          <a:prstGeom prst="rect">
            <a:avLst/>
          </a:prstGeom>
          <a:noFill/>
        </p:spPr>
        <p:txBody>
          <a:bodyPr wrap="square" rtlCol="0">
            <a:spAutoFit/>
          </a:bodyPr>
          <a:lstStyle/>
          <a:p>
            <a:pPr marR="0" lvl="1" indent="0" fontAlgn="auto">
              <a:lnSpc>
                <a:spcPct val="125000"/>
              </a:lnSpc>
              <a:spcBef>
                <a:spcPts val="0"/>
              </a:spcBef>
              <a:spcAft>
                <a:spcPts val="600"/>
              </a:spcAft>
              <a:buClrTx/>
              <a:buSzTx/>
              <a:buFontTx/>
              <a:buNone/>
              <a:tabLst/>
              <a:defRPr/>
            </a:pPr>
            <a:r>
              <a:rPr lang="zh-CN" altLang="en-US"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激活层</a:t>
            </a:r>
            <a:endParaRPr lang="en-US" altLang="zh-CN"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endParaRPr>
          </a:p>
          <a:p>
            <a:pPr marL="342900" marR="0" lvl="0" indent="-342900" algn="l" defTabSz="914400" rtl="0" eaLnBrk="1" fontAlgn="auto" latinLnBrk="0" hangingPunct="1">
              <a:lnSpc>
                <a:spcPct val="125000"/>
              </a:lnSpc>
              <a:spcBef>
                <a:spcPts val="0"/>
              </a:spcBef>
              <a:spcAft>
                <a:spcPts val="600"/>
              </a:spcAft>
              <a:buClrTx/>
              <a:buSzTx/>
              <a:buFont typeface="Wingdings" panose="05000000000000000000" charset="0"/>
              <a:buChar char=""/>
              <a:tabLst/>
              <a:defRPr/>
            </a:pPr>
            <a:endParaRPr kumimoji="0" lang="en-US" altLang="zh-CN"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endParaRPr>
          </a:p>
          <a:p>
            <a:pPr marR="0" lvl="0" algn="l" defTabSz="914400" rtl="0" eaLnBrk="1" fontAlgn="auto" latinLnBrk="0" hangingPunct="1">
              <a:lnSpc>
                <a:spcPct val="125000"/>
              </a:lnSpc>
              <a:spcBef>
                <a:spcPts val="0"/>
              </a:spcBef>
              <a:spcAft>
                <a:spcPts val="600"/>
              </a:spcAft>
              <a:buClrTx/>
              <a:buSzTx/>
              <a:tabLst/>
              <a:defRPr/>
            </a:pPr>
            <a:endParaRPr kumimoji="0" lang="en-US" altLang="zh-CN"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endParaRPr>
          </a:p>
          <a:p>
            <a:pPr marL="342900" marR="0" lvl="0" indent="-342900" algn="l" defTabSz="914400" rtl="0" eaLnBrk="1" fontAlgn="auto" latinLnBrk="0" hangingPunct="1">
              <a:lnSpc>
                <a:spcPct val="125000"/>
              </a:lnSpc>
              <a:spcBef>
                <a:spcPts val="0"/>
              </a:spcBef>
              <a:spcAft>
                <a:spcPts val="600"/>
              </a:spcAft>
              <a:buClrTx/>
              <a:buSzTx/>
              <a:buFont typeface="Wingdings" panose="05000000000000000000" charset="0"/>
              <a:buChar char=""/>
              <a:tabLst/>
              <a:defRPr/>
            </a:pPr>
            <a:endParaRPr kumimoji="0" lang="en-US" altLang="zh-CN"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endParaRPr>
          </a:p>
          <a:p>
            <a:pPr marL="342900" marR="0" lvl="0" indent="-342900" algn="l" defTabSz="914400" rtl="0" eaLnBrk="1" fontAlgn="auto" latinLnBrk="0" hangingPunct="1">
              <a:lnSpc>
                <a:spcPct val="125000"/>
              </a:lnSpc>
              <a:spcBef>
                <a:spcPts val="0"/>
              </a:spcBef>
              <a:spcAft>
                <a:spcPts val="600"/>
              </a:spcAft>
              <a:buClrTx/>
              <a:buSzTx/>
              <a:buFont typeface="Wingdings" panose="05000000000000000000" charset="0"/>
              <a:buChar char=""/>
              <a:tabLst/>
              <a:defRPr/>
            </a:pPr>
            <a:endParaRPr kumimoji="0" lang="en-US" altLang="zh-CN"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endParaRPr>
          </a:p>
          <a:p>
            <a:pPr marR="0" lvl="0" algn="l" defTabSz="914400" rtl="0" eaLnBrk="1" fontAlgn="auto" latinLnBrk="0" hangingPunct="1">
              <a:lnSpc>
                <a:spcPct val="125000"/>
              </a:lnSpc>
              <a:spcBef>
                <a:spcPts val="0"/>
              </a:spcBef>
              <a:spcAft>
                <a:spcPts val="600"/>
              </a:spcAft>
              <a:buClrTx/>
              <a:buSzTx/>
              <a:tabLst/>
              <a:defRPr/>
            </a:pPr>
            <a:r>
              <a:rPr kumimoji="0" lang="zh-CN" altLang="en-US" sz="1620" b="0" i="0" u="none" strike="noStrike" kern="1200" cap="none" spc="0" normalizeH="0" baseline="0" noProof="0" dirty="0">
                <a:ln>
                  <a:noFill/>
                </a:ln>
                <a:solidFill>
                  <a:prstClr val="black"/>
                </a:solidFill>
                <a:effectLst/>
                <a:uLnTx/>
                <a:uFillTx/>
                <a:latin typeface="Segoe UI" panose="020B0502040204020203" pitchFamily="34" charset="0"/>
                <a:ea typeface="宋体" panose="02010600030101010101" pitchFamily="2" charset="-122"/>
                <a:cs typeface="Segoe UI" panose="020B0502040204020203" pitchFamily="34" charset="0"/>
              </a:rPr>
              <a:t>      </a:t>
            </a: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非线性拟合作用，使网络模型拟合出的特征更复杂</a:t>
            </a:r>
            <a:endParaRPr lang="en-US" altLang="zh-CN" sz="1400" dirty="0">
              <a:latin typeface="微软雅黑" panose="020B0503020204020204" pitchFamily="34" charset="-122"/>
              <a:ea typeface="微软雅黑" panose="020B0503020204020204" pitchFamily="34" charset="-122"/>
              <a:cs typeface="Segoe UI" panose="020B0502040204020203" pitchFamily="34" charset="0"/>
            </a:endParaRPr>
          </a:p>
          <a:p>
            <a:pPr marR="0" lvl="0" algn="l" defTabSz="914400" rtl="0" eaLnBrk="1" fontAlgn="auto" latinLnBrk="0" hangingPunct="1">
              <a:lnSpc>
                <a:spcPct val="125000"/>
              </a:lnSpc>
              <a:spcBef>
                <a:spcPts val="0"/>
              </a:spcBef>
              <a:spcAft>
                <a:spcPts val="600"/>
              </a:spcAft>
              <a:buClrTx/>
              <a:buSzTx/>
              <a:tabLst/>
              <a:defRPr/>
            </a:pPr>
            <a:r>
              <a:rPr lang="zh-CN" altLang="en-US" sz="1400" dirty="0">
                <a:latin typeface="微软雅黑" panose="020B0503020204020204" pitchFamily="34" charset="-122"/>
                <a:ea typeface="微软雅黑" panose="020B0503020204020204" pitchFamily="34" charset="-122"/>
                <a:cs typeface="Segoe UI" panose="020B0502040204020203" pitchFamily="34" charset="0"/>
                <a:sym typeface="+mn-ea"/>
              </a:rPr>
              <a:t>       常用的激活函数：</a:t>
            </a:r>
          </a:p>
          <a:p>
            <a:pPr marL="0" marR="0" lvl="0" indent="0" algn="l" defTabSz="914400" rtl="0" eaLnBrk="1" fontAlgn="auto" latinLnBrk="0" hangingPunct="1">
              <a:lnSpc>
                <a:spcPct val="125000"/>
              </a:lnSpc>
              <a:spcBef>
                <a:spcPts val="0"/>
              </a:spcBef>
              <a:spcAft>
                <a:spcPts val="600"/>
              </a:spcAft>
              <a:buClrTx/>
              <a:buSzTx/>
              <a:buFont typeface="Wingdings" panose="05000000000000000000" charset="0"/>
              <a:buNone/>
              <a:tabLst/>
              <a:defRPr/>
            </a:pPr>
            <a:endParaRPr kumimoji="0" lang="zh-CN" altLang="en-US"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endParaRPr>
          </a:p>
        </p:txBody>
      </p:sp>
      <p:pic>
        <p:nvPicPr>
          <p:cNvPr id="20" name="图片 6"/>
          <p:cNvPicPr/>
          <p:nvPr/>
        </p:nvPicPr>
        <p:blipFill>
          <a:blip r:embed="rId5"/>
          <a:stretch>
            <a:fillRect/>
          </a:stretch>
        </p:blipFill>
        <p:spPr>
          <a:xfrm>
            <a:off x="6189029" y="3188430"/>
            <a:ext cx="4724400" cy="3352800"/>
          </a:xfrm>
          <a:prstGeom prst="rect">
            <a:avLst/>
          </a:prstGeom>
          <a:ln>
            <a:noFill/>
          </a:ln>
        </p:spPr>
      </p:pic>
      <p:sp>
        <p:nvSpPr>
          <p:cNvPr id="21" name="CustomShape 7"/>
          <p:cNvSpPr/>
          <p:nvPr/>
        </p:nvSpPr>
        <p:spPr>
          <a:xfrm>
            <a:off x="1431855" y="4446355"/>
            <a:ext cx="2222640" cy="764280"/>
          </a:xfrm>
          <a:prstGeom prst="rect">
            <a:avLst/>
          </a:prstGeom>
          <a:blipFill>
            <a:blip r:embed="rId6"/>
            <a:stretch>
              <a:fillRect/>
            </a:stretch>
          </a:blip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1" normalizeH="0" baseline="0" noProof="0">
                <a:ln>
                  <a:noFill/>
                </a:ln>
                <a:solidFill>
                  <a:srgbClr val="000000"/>
                </a:solidFill>
                <a:effectLst/>
                <a:uLnTx/>
                <a:uFill>
                  <a:solidFill>
                    <a:srgbClr val="FFFFFF"/>
                  </a:solidFill>
                </a:uFill>
                <a:latin typeface="Arial" panose="020B0604020202020204"/>
                <a:ea typeface="MS PGothic" panose="020B0600070205080204" charset="-128"/>
                <a:cs typeface="+mn-cs"/>
              </a:rPr>
              <a:t> </a:t>
            </a:r>
            <a:endParaRPr kumimoji="0" lang="en-US" sz="1800" b="0" i="0" u="none" strike="noStrike" kern="1200" cap="none" spc="-1" normalizeH="0" baseline="0" noProof="0">
              <a:ln>
                <a:noFill/>
              </a:ln>
              <a:solidFill>
                <a:srgbClr val="000000"/>
              </a:solidFill>
              <a:effectLst/>
              <a:uLnTx/>
              <a:uFill>
                <a:solidFill>
                  <a:srgbClr val="FFFFFF"/>
                </a:solidFill>
              </a:uFill>
              <a:latin typeface="Arial" panose="020B0604020202020204"/>
              <a:ea typeface="+mn-ea"/>
              <a:cs typeface="+mn-cs"/>
            </a:endParaRPr>
          </a:p>
        </p:txBody>
      </p:sp>
      <p:sp>
        <p:nvSpPr>
          <p:cNvPr id="22" name="CustomShape 8"/>
          <p:cNvSpPr/>
          <p:nvPr/>
        </p:nvSpPr>
        <p:spPr>
          <a:xfrm>
            <a:off x="1524416" y="4016673"/>
            <a:ext cx="1294920" cy="57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latin typeface="微软雅黑" panose="020B0503020204020204" pitchFamily="34" charset="-122"/>
                <a:ea typeface="微软雅黑" panose="020B0503020204020204" pitchFamily="34" charset="-122"/>
                <a:cs typeface="Segoe UI" panose="020B0502040204020203" pitchFamily="34" charset="0"/>
              </a:rPr>
              <a:t>f：激活函数</a:t>
            </a:r>
            <a:endParaRPr lang="en-US" sz="1400"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23" name="文本框 22"/>
          <p:cNvSpPr txBox="1"/>
          <p:nvPr/>
        </p:nvSpPr>
        <p:spPr>
          <a:xfrm>
            <a:off x="7348583" y="2590015"/>
            <a:ext cx="1905000"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微软雅黑" panose="020B0503020204020204" pitchFamily="34" charset="-122"/>
                <a:ea typeface="微软雅黑" panose="020B0503020204020204" pitchFamily="34" charset="-122"/>
                <a:cs typeface="Segoe UI" panose="020B0502040204020203" pitchFamily="34" charset="0"/>
              </a:rPr>
              <a:t>M-P</a:t>
            </a: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神经元模型</a:t>
            </a:r>
          </a:p>
        </p:txBody>
      </p:sp>
      <p:pic>
        <p:nvPicPr>
          <p:cNvPr id="16" name="图片 15"/>
          <p:cNvPicPr>
            <a:picLocks noChangeAspect="1"/>
          </p:cNvPicPr>
          <p:nvPr/>
        </p:nvPicPr>
        <p:blipFill rotWithShape="1">
          <a:blip r:embed="rId7" cstate="print">
            <a:extLst>
              <a:ext uri="{28A0092B-C50C-407E-A947-70E740481C1C}">
                <a14:useLocalDpi xmlns:a14="http://schemas.microsoft.com/office/drawing/2010/main" val="0"/>
              </a:ext>
            </a:extLst>
          </a:blip>
          <a:srcRect l="34328" t="26124" r="33459" b="25562"/>
          <a:stretch/>
        </p:blipFill>
        <p:spPr>
          <a:xfrm>
            <a:off x="1079668" y="3278358"/>
            <a:ext cx="170595" cy="170595"/>
          </a:xfrm>
          <a:prstGeom prst="rect">
            <a:avLst/>
          </a:prstGeom>
        </p:spPr>
      </p:pic>
      <p:pic>
        <p:nvPicPr>
          <p:cNvPr id="17" name="图片 16"/>
          <p:cNvPicPr>
            <a:picLocks noChangeAspect="1"/>
          </p:cNvPicPr>
          <p:nvPr/>
        </p:nvPicPr>
        <p:blipFill rotWithShape="1">
          <a:blip r:embed="rId7" cstate="print">
            <a:extLst>
              <a:ext uri="{28A0092B-C50C-407E-A947-70E740481C1C}">
                <a14:useLocalDpi xmlns:a14="http://schemas.microsoft.com/office/drawing/2010/main" val="0"/>
              </a:ext>
            </a:extLst>
          </a:blip>
          <a:srcRect l="34328" t="26124" r="33459" b="25562"/>
          <a:stretch/>
        </p:blipFill>
        <p:spPr>
          <a:xfrm>
            <a:off x="1079668" y="3674441"/>
            <a:ext cx="170595" cy="170595"/>
          </a:xfrm>
          <a:prstGeom prst="rect">
            <a:avLst/>
          </a:prstGeom>
        </p:spPr>
      </p:pic>
    </p:spTree>
    <p:extLst>
      <p:ext uri="{BB962C8B-B14F-4D97-AF65-F5344CB8AC3E}">
        <p14:creationId xmlns:p14="http://schemas.microsoft.com/office/powerpoint/2010/main" val="211632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p:bldP spid="2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4550348" cy="954107"/>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卷积神经网络的结构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1988188" y="4169026"/>
            <a:ext cx="8229600" cy="1211870"/>
          </a:xfrm>
          <a:prstGeom prst="rect">
            <a:avLst/>
          </a:prstGeom>
          <a:noFill/>
        </p:spPr>
        <p:txBody>
          <a:bodyPr wrap="square" rtlCol="0">
            <a:spAutoFit/>
          </a:bodyPr>
          <a:lstStyle/>
          <a:p>
            <a:pPr marR="0" lvl="0" algn="l" defTabSz="914400" rtl="0" eaLnBrk="1" fontAlgn="auto" latinLnBrk="0" hangingPunct="1">
              <a:lnSpc>
                <a:spcPct val="125000"/>
              </a:lnSpc>
              <a:spcBef>
                <a:spcPts val="0"/>
              </a:spcBef>
              <a:spcAft>
                <a:spcPts val="0"/>
              </a:spcAft>
              <a:buClrTx/>
              <a:buSzTx/>
              <a:tabLst/>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rPr>
              <a:t> </a:t>
            </a: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Segoe UI" panose="020B0502040204020203" pitchFamily="34" charset="0"/>
              </a:rPr>
              <a:t>连接方式：该层神经元对前一层中所有数据是全部连接的。</a:t>
            </a:r>
            <a:endParaRPr kumimoji="0" lang="en-US" altLang="zh-CN"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Segoe UI" panose="020B0502040204020203" pitchFamily="34" charset="0"/>
            </a:endParaRPr>
          </a:p>
          <a:p>
            <a:pPr marR="0" lvl="0" algn="l" defTabSz="914400" rtl="0" eaLnBrk="1" fontAlgn="auto" latinLnBrk="0" hangingPunct="1">
              <a:lnSpc>
                <a:spcPct val="125000"/>
              </a:lnSpc>
              <a:spcBef>
                <a:spcPts val="0"/>
              </a:spcBef>
              <a:spcAft>
                <a:spcPts val="0"/>
              </a:spcAft>
              <a:buClrTx/>
              <a:buSzTx/>
              <a:tabLst/>
              <a:defRPr/>
            </a:pPr>
            <a:r>
              <a:rPr kumimoji="0" lang="zh-CN" altLang="en-US" sz="14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Segoe UI" panose="020B0502040204020203" pitchFamily="34" charset="0"/>
              </a:rPr>
              <a:t> 最后一层全连接中，</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Segoe UI" panose="020B0502040204020203" pitchFamily="34" charset="0"/>
              </a:rPr>
              <a:t>在神经元的输出端使用合适的损失函数，就能让单个神经元变成一个线性分类器。即最后一层全连接层的作用为分类器</a:t>
            </a:r>
            <a:endParaRPr kumimoji="0" lang="zh-CN" altLang="en-US" sz="1400" b="0" i="0" u="none" strike="noStrike" kern="1200" cap="none" spc="0" normalizeH="0" baseline="0" noProof="0" dirty="0">
              <a:ln>
                <a:noFill/>
              </a:ln>
              <a:solidFill>
                <a:srgbClr val="711351"/>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a:p>
            <a:pPr marL="342900" marR="0" lvl="0" indent="-342900" algn="l" defTabSz="914400" rtl="0" eaLnBrk="1" fontAlgn="auto" latinLnBrk="0" hangingPunct="1">
              <a:lnSpc>
                <a:spcPct val="125000"/>
              </a:lnSpc>
              <a:spcBef>
                <a:spcPts val="0"/>
              </a:spcBef>
              <a:spcAft>
                <a:spcPts val="0"/>
              </a:spcAft>
              <a:buClrTx/>
              <a:buSzTx/>
              <a:buFont typeface="Wingdings" panose="05000000000000000000" pitchFamily="2" charset="2"/>
              <a:buChar char="Ø"/>
              <a:tabLst/>
              <a:defRPr/>
            </a:pPr>
            <a:endParaRPr kumimoji="0" lang="zh-CN" altLang="en-US" sz="1620" b="0" i="0" u="none" strike="noStrike" kern="1200" cap="none" spc="0" normalizeH="0" baseline="0" noProof="0" dirty="0">
              <a:ln>
                <a:noFill/>
              </a:ln>
              <a:solidFill>
                <a:srgbClr val="711351"/>
              </a:solidFill>
              <a:effectLst/>
              <a:uLnTx/>
              <a:uFillTx/>
              <a:latin typeface="Segoe UI" panose="020B0502040204020203" pitchFamily="34" charset="0"/>
              <a:ea typeface="宋体" panose="02010600030101010101" pitchFamily="2" charset="-122"/>
              <a:cs typeface="Segoe UI" panose="020B0502040204020203" pitchFamily="34" charset="0"/>
            </a:endParaRPr>
          </a:p>
        </p:txBody>
      </p:sp>
      <p:grpSp>
        <p:nvGrpSpPr>
          <p:cNvPr id="15" name="组合 14"/>
          <p:cNvGrpSpPr/>
          <p:nvPr/>
        </p:nvGrpSpPr>
        <p:grpSpPr>
          <a:xfrm>
            <a:off x="2436125" y="1824125"/>
            <a:ext cx="5638800" cy="1845310"/>
            <a:chOff x="3900" y="1516"/>
            <a:chExt cx="8880" cy="2906"/>
          </a:xfrm>
        </p:grpSpPr>
        <p:pic>
          <p:nvPicPr>
            <p:cNvPr id="16" name="内容占位符 1"/>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3900" y="1516"/>
              <a:ext cx="8881" cy="2907"/>
            </a:xfrm>
            <a:prstGeom prst="rect">
              <a:avLst/>
            </a:prstGeom>
          </p:spPr>
        </p:pic>
        <p:sp>
          <p:nvSpPr>
            <p:cNvPr id="17" name="矩形 16"/>
            <p:cNvSpPr/>
            <p:nvPr/>
          </p:nvSpPr>
          <p:spPr>
            <a:xfrm>
              <a:off x="9822" y="1967"/>
              <a:ext cx="2378" cy="18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18" name="文本框 17"/>
          <p:cNvSpPr txBox="1"/>
          <p:nvPr/>
        </p:nvSpPr>
        <p:spPr>
          <a:xfrm>
            <a:off x="935419" y="1172584"/>
            <a:ext cx="2445295" cy="441916"/>
          </a:xfrm>
          <a:prstGeom prst="rect">
            <a:avLst/>
          </a:prstGeom>
          <a:noFill/>
        </p:spPr>
        <p:txBody>
          <a:bodyPr wrap="square" rtlCol="0">
            <a:spAutoFit/>
          </a:bodyPr>
          <a:lstStyle/>
          <a:p>
            <a:pPr lvl="1">
              <a:lnSpc>
                <a:spcPct val="125000"/>
              </a:lnSpc>
              <a:spcAft>
                <a:spcPts val="600"/>
              </a:spcAft>
              <a:defRPr/>
            </a:pPr>
            <a:r>
              <a:rPr lang="zh-CN" altLang="en-US"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全连接层</a:t>
            </a:r>
          </a:p>
        </p:txBody>
      </p:sp>
      <p:pic>
        <p:nvPicPr>
          <p:cNvPr id="23" name="图片 22"/>
          <p:cNvPicPr>
            <a:picLocks noChangeAspect="1"/>
          </p:cNvPicPr>
          <p:nvPr/>
        </p:nvPicPr>
        <p:blipFill rotWithShape="1">
          <a:blip r:embed="rId5" cstate="print">
            <a:extLst>
              <a:ext uri="{28A0092B-C50C-407E-A947-70E740481C1C}">
                <a14:useLocalDpi xmlns:a14="http://schemas.microsoft.com/office/drawing/2010/main" val="0"/>
              </a:ext>
            </a:extLst>
          </a:blip>
          <a:srcRect l="34328" t="26124" r="33459" b="25562"/>
          <a:stretch/>
        </p:blipFill>
        <p:spPr>
          <a:xfrm>
            <a:off x="1902890" y="4568030"/>
            <a:ext cx="170595" cy="170595"/>
          </a:xfrm>
          <a:prstGeom prst="rect">
            <a:avLst/>
          </a:prstGeom>
        </p:spPr>
      </p:pic>
      <p:pic>
        <p:nvPicPr>
          <p:cNvPr id="24" name="图片 23"/>
          <p:cNvPicPr>
            <a:picLocks noChangeAspect="1"/>
          </p:cNvPicPr>
          <p:nvPr/>
        </p:nvPicPr>
        <p:blipFill rotWithShape="1">
          <a:blip r:embed="rId5" cstate="print">
            <a:extLst>
              <a:ext uri="{28A0092B-C50C-407E-A947-70E740481C1C}">
                <a14:useLocalDpi xmlns:a14="http://schemas.microsoft.com/office/drawing/2010/main" val="0"/>
              </a:ext>
            </a:extLst>
          </a:blip>
          <a:srcRect l="34328" t="26124" r="33459" b="25562"/>
          <a:stretch/>
        </p:blipFill>
        <p:spPr>
          <a:xfrm>
            <a:off x="1902890" y="4240809"/>
            <a:ext cx="170595" cy="170595"/>
          </a:xfrm>
          <a:prstGeom prst="rect">
            <a:avLst/>
          </a:prstGeom>
        </p:spPr>
      </p:pic>
    </p:spTree>
    <p:extLst>
      <p:ext uri="{BB962C8B-B14F-4D97-AF65-F5344CB8AC3E}">
        <p14:creationId xmlns:p14="http://schemas.microsoft.com/office/powerpoint/2010/main" val="81673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灯片编号占位符 3">
            <a:extLst>
              <a:ext uri="{FF2B5EF4-FFF2-40B4-BE49-F238E27FC236}">
                <a16:creationId xmlns:a16="http://schemas.microsoft.com/office/drawing/2014/main" id="{57EF1A72-4D30-4778-AC48-31A54AC3CDD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BC438C3D-9F92-47BC-AF8F-AED74C6A1813}" type="slidenum">
              <a:rPr lang="ja-JP" altLang="en-US" sz="1800">
                <a:solidFill>
                  <a:srgbClr val="A50021"/>
                </a:solidFill>
                <a:ea typeface="ＭＳ Ｐゴシック" panose="020B0600070205080204" pitchFamily="34" charset="-128"/>
              </a:rPr>
              <a:pPr eaLnBrk="1" hangingPunct="1"/>
              <a:t>122</a:t>
            </a:fld>
            <a:endParaRPr lang="en-US" altLang="ja-JP" sz="1800">
              <a:solidFill>
                <a:srgbClr val="A50021"/>
              </a:solidFill>
              <a:ea typeface="ＭＳ Ｐゴシック" panose="020B0600070205080204" pitchFamily="34" charset="-128"/>
            </a:endParaRPr>
          </a:p>
        </p:txBody>
      </p:sp>
      <p:sp>
        <p:nvSpPr>
          <p:cNvPr id="147459" name="灯片编号占位符 1">
            <a:extLst>
              <a:ext uri="{FF2B5EF4-FFF2-40B4-BE49-F238E27FC236}">
                <a16:creationId xmlns:a16="http://schemas.microsoft.com/office/drawing/2014/main" id="{004588E5-D80F-4738-8166-8BF7B0F207A2}"/>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165E1FCE-3599-4678-9596-FCC44B9BBA05}" type="slidenum">
              <a:rPr lang="ja-JP" altLang="en-US" sz="1800">
                <a:solidFill>
                  <a:srgbClr val="A50021"/>
                </a:solidFill>
                <a:ea typeface="ＭＳ Ｐゴシック" panose="020B0600070205080204" pitchFamily="34" charset="-128"/>
              </a:rPr>
              <a:pPr algn="r" eaLnBrk="1" hangingPunct="1"/>
              <a:t>122</a:t>
            </a:fld>
            <a:endParaRPr lang="en-US" altLang="ja-JP" sz="1800">
              <a:solidFill>
                <a:srgbClr val="A50021"/>
              </a:solidFill>
              <a:ea typeface="ＭＳ Ｐゴシック" panose="020B0600070205080204" pitchFamily="34" charset="-128"/>
            </a:endParaRPr>
          </a:p>
        </p:txBody>
      </p:sp>
      <p:sp>
        <p:nvSpPr>
          <p:cNvPr id="147461" name="TextBox 1">
            <a:extLst>
              <a:ext uri="{FF2B5EF4-FFF2-40B4-BE49-F238E27FC236}">
                <a16:creationId xmlns:a16="http://schemas.microsoft.com/office/drawing/2014/main" id="{06E5D96B-B703-49BB-AA55-DBC84587465A}"/>
              </a:ext>
            </a:extLst>
          </p:cNvPr>
          <p:cNvSpPr txBox="1">
            <a:spLocks noChangeArrowheads="1"/>
          </p:cNvSpPr>
          <p:nvPr/>
        </p:nvSpPr>
        <p:spPr bwMode="auto">
          <a:xfrm>
            <a:off x="1524000" y="1219201"/>
            <a:ext cx="9156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zh-CN" altLang="en-US" sz="2400" b="1"/>
              <a:t>卷积神经网络的</a:t>
            </a:r>
            <a:r>
              <a:rPr lang="en-US" altLang="zh-CN" sz="2400" b="1">
                <a:solidFill>
                  <a:srgbClr val="0000CC"/>
                </a:solidFill>
              </a:rPr>
              <a:t>4</a:t>
            </a:r>
            <a:r>
              <a:rPr lang="zh-CN" altLang="en-US" sz="2400" b="1">
                <a:solidFill>
                  <a:srgbClr val="0000CC"/>
                </a:solidFill>
              </a:rPr>
              <a:t>个关键技术</a:t>
            </a:r>
            <a:r>
              <a:rPr lang="zh-CN" altLang="en-US" sz="2400" b="1"/>
              <a:t>：</a:t>
            </a:r>
          </a:p>
        </p:txBody>
      </p:sp>
      <p:sp>
        <p:nvSpPr>
          <p:cNvPr id="147462" name="TextBox 6">
            <a:extLst>
              <a:ext uri="{FF2B5EF4-FFF2-40B4-BE49-F238E27FC236}">
                <a16:creationId xmlns:a16="http://schemas.microsoft.com/office/drawing/2014/main" id="{78F3BF5A-A738-4B9F-A12B-0146789E8032}"/>
              </a:ext>
            </a:extLst>
          </p:cNvPr>
          <p:cNvSpPr txBox="1">
            <a:spLocks noChangeArrowheads="1"/>
          </p:cNvSpPr>
          <p:nvPr/>
        </p:nvSpPr>
        <p:spPr bwMode="auto">
          <a:xfrm>
            <a:off x="2438400" y="2133601"/>
            <a:ext cx="7467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0000FF"/>
              </a:buClr>
              <a:buFont typeface="Wingdings" panose="05000000000000000000" pitchFamily="2" charset="2"/>
              <a:buChar char="Ø"/>
            </a:pPr>
            <a:r>
              <a:rPr lang="zh-CN" altLang="en-US" sz="2400" b="1"/>
              <a:t>局部连接（</a:t>
            </a:r>
            <a:r>
              <a:rPr lang="en-US" altLang="zh-CN" sz="2400" b="1"/>
              <a:t>8.7.2</a:t>
            </a:r>
            <a:r>
              <a:rPr lang="zh-CN" altLang="en-US" sz="2400" b="1"/>
              <a:t>）</a:t>
            </a:r>
            <a:endParaRPr lang="en-US" altLang="zh-CN" sz="2400" b="1"/>
          </a:p>
          <a:p>
            <a:pPr eaLnBrk="1" hangingPunct="1">
              <a:lnSpc>
                <a:spcPct val="150000"/>
              </a:lnSpc>
              <a:buClr>
                <a:srgbClr val="0000FF"/>
              </a:buClr>
              <a:buFont typeface="Wingdings" panose="05000000000000000000" pitchFamily="2" charset="2"/>
              <a:buChar char="Ø"/>
            </a:pPr>
            <a:r>
              <a:rPr lang="zh-CN" altLang="en-US" sz="2400" b="1"/>
              <a:t>权值共享（</a:t>
            </a:r>
            <a:r>
              <a:rPr lang="en-US" altLang="zh-CN" sz="2400" b="1"/>
              <a:t>8.7.3</a:t>
            </a:r>
            <a:r>
              <a:rPr lang="zh-CN" altLang="en-US" sz="2400" b="1"/>
              <a:t>）</a:t>
            </a:r>
            <a:endParaRPr lang="en-US" altLang="zh-CN" sz="2400" b="1"/>
          </a:p>
          <a:p>
            <a:pPr eaLnBrk="1" hangingPunct="1">
              <a:lnSpc>
                <a:spcPct val="150000"/>
              </a:lnSpc>
              <a:buClr>
                <a:srgbClr val="0000FF"/>
              </a:buClr>
              <a:buFont typeface="Wingdings" panose="05000000000000000000" pitchFamily="2" charset="2"/>
              <a:buChar char="Ø"/>
            </a:pPr>
            <a:r>
              <a:rPr lang="zh-CN" altLang="en-US" sz="2400" b="1"/>
              <a:t>多卷积核（</a:t>
            </a:r>
            <a:r>
              <a:rPr lang="en-US" altLang="zh-CN" sz="2400" b="1"/>
              <a:t>8.7.4</a:t>
            </a:r>
            <a:r>
              <a:rPr lang="zh-CN" altLang="en-US" sz="2400" b="1"/>
              <a:t>）</a:t>
            </a:r>
            <a:endParaRPr lang="en-US" altLang="zh-CN" sz="2400" b="1"/>
          </a:p>
          <a:p>
            <a:pPr eaLnBrk="1" hangingPunct="1">
              <a:lnSpc>
                <a:spcPct val="150000"/>
              </a:lnSpc>
              <a:buClr>
                <a:srgbClr val="0000FF"/>
              </a:buClr>
              <a:buFont typeface="Wingdings" panose="05000000000000000000" pitchFamily="2" charset="2"/>
              <a:buChar char="Ø"/>
            </a:pPr>
            <a:r>
              <a:rPr lang="zh-CN" altLang="en-US" sz="2400" b="1"/>
              <a:t>池化（</a:t>
            </a:r>
            <a:r>
              <a:rPr lang="en-US" altLang="zh-CN" sz="2400" b="1"/>
              <a:t>8.7.5</a:t>
            </a:r>
            <a:r>
              <a:rPr lang="zh-CN" altLang="en-US" sz="2400" b="1"/>
              <a:t>）</a:t>
            </a:r>
            <a:endParaRPr lang="en-US" altLang="zh-CN" sz="2400" b="1"/>
          </a:p>
        </p:txBody>
      </p:sp>
      <p:cxnSp>
        <p:nvCxnSpPr>
          <p:cNvPr id="9" name="直接连接符 8">
            <a:extLst>
              <a:ext uri="{FF2B5EF4-FFF2-40B4-BE49-F238E27FC236}">
                <a16:creationId xmlns:a16="http://schemas.microsoft.com/office/drawing/2014/main" id="{BDE4DE82-92AF-439E-B25C-3E0D4B478D58}"/>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F339B9E3-B228-493B-B7A9-D537FE3F8FC8}"/>
              </a:ext>
            </a:extLst>
          </p:cNvPr>
          <p:cNvSpPr txBox="1"/>
          <p:nvPr/>
        </p:nvSpPr>
        <p:spPr>
          <a:xfrm>
            <a:off x="382137" y="371366"/>
            <a:ext cx="4550348" cy="954107"/>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卷积神经网络的结构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灯片编号占位符 3">
            <a:extLst>
              <a:ext uri="{FF2B5EF4-FFF2-40B4-BE49-F238E27FC236}">
                <a16:creationId xmlns:a16="http://schemas.microsoft.com/office/drawing/2014/main" id="{083D19D5-60C7-42A5-B02F-AAEFCF4B58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12048D57-39D9-4253-89E0-1B08E14E8A3D}" type="slidenum">
              <a:rPr lang="ja-JP" altLang="en-US" sz="1800">
                <a:solidFill>
                  <a:srgbClr val="A50021"/>
                </a:solidFill>
                <a:ea typeface="ＭＳ Ｐゴシック" panose="020B0600070205080204" pitchFamily="34" charset="-128"/>
              </a:rPr>
              <a:pPr eaLnBrk="1" hangingPunct="1"/>
              <a:t>123</a:t>
            </a:fld>
            <a:endParaRPr lang="en-US" altLang="ja-JP" sz="1800">
              <a:solidFill>
                <a:srgbClr val="A50021"/>
              </a:solidFill>
              <a:ea typeface="ＭＳ Ｐゴシック" panose="020B0600070205080204" pitchFamily="34" charset="-128"/>
            </a:endParaRPr>
          </a:p>
        </p:txBody>
      </p:sp>
      <p:sp>
        <p:nvSpPr>
          <p:cNvPr id="148483" name="灯片编号占位符 1">
            <a:extLst>
              <a:ext uri="{FF2B5EF4-FFF2-40B4-BE49-F238E27FC236}">
                <a16:creationId xmlns:a16="http://schemas.microsoft.com/office/drawing/2014/main" id="{0B227B41-D927-4C74-890B-A28ABE9E23A5}"/>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68F8C36B-033D-43E3-8209-4656F4683C8E}" type="slidenum">
              <a:rPr lang="ja-JP" altLang="en-US" sz="1800">
                <a:solidFill>
                  <a:srgbClr val="A50021"/>
                </a:solidFill>
                <a:ea typeface="ＭＳ Ｐゴシック" panose="020B0600070205080204" pitchFamily="34" charset="-128"/>
              </a:rPr>
              <a:pPr algn="r" eaLnBrk="1" hangingPunct="1"/>
              <a:t>123</a:t>
            </a:fld>
            <a:endParaRPr lang="en-US" altLang="ja-JP" sz="1800">
              <a:solidFill>
                <a:srgbClr val="A50021"/>
              </a:solidFill>
              <a:ea typeface="ＭＳ Ｐゴシック" panose="020B0600070205080204" pitchFamily="34" charset="-128"/>
            </a:endParaRPr>
          </a:p>
        </p:txBody>
      </p:sp>
      <p:sp>
        <p:nvSpPr>
          <p:cNvPr id="3" name="矩形 2">
            <a:extLst>
              <a:ext uri="{FF2B5EF4-FFF2-40B4-BE49-F238E27FC236}">
                <a16:creationId xmlns:a16="http://schemas.microsoft.com/office/drawing/2014/main" id="{F77FD49F-7336-4B77-BA21-5808ED093F4D}"/>
              </a:ext>
            </a:extLst>
          </p:cNvPr>
          <p:cNvSpPr/>
          <p:nvPr/>
        </p:nvSpPr>
        <p:spPr>
          <a:xfrm>
            <a:off x="1676400" y="990600"/>
            <a:ext cx="87630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8486" name="TextBox 3">
            <a:extLst>
              <a:ext uri="{FF2B5EF4-FFF2-40B4-BE49-F238E27FC236}">
                <a16:creationId xmlns:a16="http://schemas.microsoft.com/office/drawing/2014/main" id="{7ED9F40F-7082-4C26-B196-F161A656E62C}"/>
              </a:ext>
            </a:extLst>
          </p:cNvPr>
          <p:cNvSpPr txBox="1">
            <a:spLocks noChangeArrowheads="1"/>
          </p:cNvSpPr>
          <p:nvPr/>
        </p:nvSpPr>
        <p:spPr bwMode="auto">
          <a:xfrm>
            <a:off x="1828800" y="48006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0000FF"/>
              </a:buClr>
              <a:buFont typeface="Wingdings" panose="05000000000000000000" pitchFamily="2" charset="2"/>
              <a:buChar char="Ø"/>
            </a:pPr>
            <a:r>
              <a:rPr lang="zh-CN" altLang="en-US" sz="2400" b="1"/>
              <a:t>视觉皮层中</a:t>
            </a:r>
            <a:r>
              <a:rPr lang="zh-CN" altLang="zh-CN" sz="2400" b="1"/>
              <a:t>每个神经元不是对全局图像进行感知，而</a:t>
            </a:r>
            <a:r>
              <a:rPr lang="zh-CN" altLang="zh-CN" sz="2400" b="1">
                <a:solidFill>
                  <a:srgbClr val="0000CC"/>
                </a:solidFill>
              </a:rPr>
              <a:t>只对局部进行感知，然后在更高层将局部的信息综合起来得到全局信息</a:t>
            </a:r>
            <a:r>
              <a:rPr lang="zh-CN" altLang="zh-CN" sz="2400" b="1"/>
              <a:t>。</a:t>
            </a:r>
            <a:endParaRPr lang="zh-CN" altLang="en-US" sz="2400" b="1"/>
          </a:p>
        </p:txBody>
      </p:sp>
      <p:pic>
        <p:nvPicPr>
          <p:cNvPr id="166916" name="Picture 4">
            <a:extLst>
              <a:ext uri="{FF2B5EF4-FFF2-40B4-BE49-F238E27FC236}">
                <a16:creationId xmlns:a16="http://schemas.microsoft.com/office/drawing/2014/main" id="{28F04AE8-2DED-4D79-A34F-B8A4009DB523}"/>
              </a:ext>
            </a:extLst>
          </p:cNvPr>
          <p:cNvPicPr>
            <a:picLocks noChangeAspect="1" noChangeArrowheads="1"/>
          </p:cNvPicPr>
          <p:nvPr/>
        </p:nvPicPr>
        <p:blipFill>
          <a:blip r:embed="rId3"/>
          <a:srcRect/>
          <a:stretch>
            <a:fillRect/>
          </a:stretch>
        </p:blipFill>
        <p:spPr bwMode="auto">
          <a:xfrm>
            <a:off x="1979614" y="1600201"/>
            <a:ext cx="7926387" cy="2830513"/>
          </a:xfrm>
          <a:prstGeom prst="rect">
            <a:avLst/>
          </a:prstGeom>
          <a:noFill/>
          <a:ln>
            <a:noFill/>
          </a:ln>
          <a:effectLst>
            <a:prstShdw prst="shdw17" dist="17961" dir="2700000">
              <a:schemeClr val="accent1">
                <a:gamma/>
                <a:shade val="60000"/>
                <a:invGamma/>
              </a:schemeClr>
            </a:prstShdw>
          </a:effectLst>
          <a:extLst/>
        </p:spPr>
      </p:pic>
      <p:cxnSp>
        <p:nvCxnSpPr>
          <p:cNvPr id="10" name="直接连接符 9">
            <a:extLst>
              <a:ext uri="{FF2B5EF4-FFF2-40B4-BE49-F238E27FC236}">
                <a16:creationId xmlns:a16="http://schemas.microsoft.com/office/drawing/2014/main" id="{EACFBA8A-5A98-41EF-8A05-B9E8FD93D83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01ECCA0-0490-444B-83DA-5AF8807DDF19}"/>
              </a:ext>
            </a:extLst>
          </p:cNvPr>
          <p:cNvSpPr txBox="1"/>
          <p:nvPr/>
        </p:nvSpPr>
        <p:spPr>
          <a:xfrm>
            <a:off x="382137" y="371366"/>
            <a:ext cx="4550348" cy="954107"/>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卷积神经网络的局部连接</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3">
            <a:extLst>
              <a:ext uri="{FF2B5EF4-FFF2-40B4-BE49-F238E27FC236}">
                <a16:creationId xmlns:a16="http://schemas.microsoft.com/office/drawing/2014/main" id="{AB853E3B-116E-4D5E-8F30-1391AD989D9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ED8E1DCF-9D51-4FD0-880F-9D8E23732C66}" type="slidenum">
              <a:rPr lang="ja-JP" altLang="en-US" sz="1800">
                <a:solidFill>
                  <a:srgbClr val="A50021"/>
                </a:solidFill>
                <a:ea typeface="ＭＳ Ｐゴシック" panose="020B0600070205080204" pitchFamily="34" charset="-128"/>
              </a:rPr>
              <a:pPr eaLnBrk="1" hangingPunct="1"/>
              <a:t>124</a:t>
            </a:fld>
            <a:endParaRPr lang="en-US" altLang="ja-JP" sz="1800">
              <a:solidFill>
                <a:srgbClr val="A50021"/>
              </a:solidFill>
              <a:ea typeface="ＭＳ Ｐゴシック" panose="020B0600070205080204" pitchFamily="34" charset="-128"/>
            </a:endParaRPr>
          </a:p>
        </p:txBody>
      </p:sp>
      <p:sp>
        <p:nvSpPr>
          <p:cNvPr id="149507" name="灯片编号占位符 1">
            <a:extLst>
              <a:ext uri="{FF2B5EF4-FFF2-40B4-BE49-F238E27FC236}">
                <a16:creationId xmlns:a16="http://schemas.microsoft.com/office/drawing/2014/main" id="{34EFB7F0-5492-47E6-B186-CC7D891DCA5B}"/>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8CC471C4-EC83-4C9F-880A-3968DB7526FD}" type="slidenum">
              <a:rPr lang="ja-JP" altLang="en-US" sz="1800">
                <a:solidFill>
                  <a:srgbClr val="A50021"/>
                </a:solidFill>
                <a:ea typeface="ＭＳ Ｐゴシック" panose="020B0600070205080204" pitchFamily="34" charset="-128"/>
              </a:rPr>
              <a:pPr algn="r" eaLnBrk="1" hangingPunct="1"/>
              <a:t>124</a:t>
            </a:fld>
            <a:endParaRPr lang="en-US" altLang="ja-JP" sz="1800">
              <a:solidFill>
                <a:srgbClr val="A50021"/>
              </a:solidFill>
              <a:ea typeface="ＭＳ Ｐゴシック" panose="020B0600070205080204" pitchFamily="34" charset="-128"/>
            </a:endParaRPr>
          </a:p>
        </p:txBody>
      </p:sp>
      <p:sp>
        <p:nvSpPr>
          <p:cNvPr id="3" name="矩形 2">
            <a:extLst>
              <a:ext uri="{FF2B5EF4-FFF2-40B4-BE49-F238E27FC236}">
                <a16:creationId xmlns:a16="http://schemas.microsoft.com/office/drawing/2014/main" id="{24327BA6-1708-49F8-BB82-39806A5BE05D}"/>
              </a:ext>
            </a:extLst>
          </p:cNvPr>
          <p:cNvSpPr/>
          <p:nvPr/>
        </p:nvSpPr>
        <p:spPr>
          <a:xfrm>
            <a:off x="1676400" y="1035050"/>
            <a:ext cx="8839200" cy="556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9510" name="TextBox 3">
            <a:extLst>
              <a:ext uri="{FF2B5EF4-FFF2-40B4-BE49-F238E27FC236}">
                <a16:creationId xmlns:a16="http://schemas.microsoft.com/office/drawing/2014/main" id="{F3435C94-7C34-4426-A6E3-929F07354FBF}"/>
              </a:ext>
            </a:extLst>
          </p:cNvPr>
          <p:cNvSpPr txBox="1">
            <a:spLocks noChangeArrowheads="1"/>
          </p:cNvSpPr>
          <p:nvPr/>
        </p:nvSpPr>
        <p:spPr bwMode="auto">
          <a:xfrm>
            <a:off x="1790700" y="4538664"/>
            <a:ext cx="86106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0000FF"/>
              </a:buClr>
              <a:buFont typeface="Wingdings" panose="05000000000000000000" pitchFamily="2" charset="2"/>
              <a:buChar char="Ø"/>
            </a:pPr>
            <a:r>
              <a:rPr lang="zh-CN" altLang="zh-CN" sz="2400" b="1"/>
              <a:t>隐含层的每一个神经元如果只和</a:t>
            </a:r>
            <a:r>
              <a:rPr lang="en-US" altLang="zh-CN" sz="2400" b="1"/>
              <a:t>10x10</a:t>
            </a:r>
            <a:r>
              <a:rPr lang="zh-CN" altLang="zh-CN" sz="2400" b="1"/>
              <a:t>个像素连接，也就是说每一个神经元存在</a:t>
            </a:r>
            <a:r>
              <a:rPr lang="en-US" altLang="zh-CN" sz="2400" b="1"/>
              <a:t>10x10=100</a:t>
            </a:r>
            <a:r>
              <a:rPr lang="zh-CN" altLang="zh-CN" sz="2400" b="1"/>
              <a:t>个连接权值参数。如果将每个神经元的参数设置成相同，</a:t>
            </a:r>
            <a:r>
              <a:rPr lang="zh-CN" altLang="en-US" sz="2400" b="1"/>
              <a:t>那么，</a:t>
            </a:r>
            <a:r>
              <a:rPr lang="zh-CN" altLang="zh-CN" sz="2400" b="1"/>
              <a:t>不管隐层的神经元个数有多少，两层间的连接都只有</a:t>
            </a:r>
            <a:r>
              <a:rPr lang="en-US" altLang="zh-CN" sz="2400" b="1"/>
              <a:t>100</a:t>
            </a:r>
            <a:r>
              <a:rPr lang="zh-CN" altLang="zh-CN" sz="2400" b="1"/>
              <a:t>个参数，这就是卷积神经网络的</a:t>
            </a:r>
            <a:r>
              <a:rPr lang="zh-CN" altLang="zh-CN" sz="2400" b="1">
                <a:solidFill>
                  <a:srgbClr val="0000CC"/>
                </a:solidFill>
              </a:rPr>
              <a:t>权值共享</a:t>
            </a:r>
            <a:r>
              <a:rPr lang="zh-CN" altLang="zh-CN" sz="2400" b="1"/>
              <a:t>。</a:t>
            </a:r>
            <a:endParaRPr lang="en-US" altLang="zh-CN" sz="2400" b="1"/>
          </a:p>
        </p:txBody>
      </p:sp>
      <p:pic>
        <p:nvPicPr>
          <p:cNvPr id="149511" name="Picture 3">
            <a:extLst>
              <a:ext uri="{FF2B5EF4-FFF2-40B4-BE49-F238E27FC236}">
                <a16:creationId xmlns:a16="http://schemas.microsoft.com/office/drawing/2014/main" id="{F5C6B864-7545-42A2-9CD7-97CAB07E9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424" t="14183" r="47517" b="4709"/>
          <a:stretch>
            <a:fillRect/>
          </a:stretch>
        </p:blipFill>
        <p:spPr bwMode="auto">
          <a:xfrm>
            <a:off x="1981200" y="1371600"/>
            <a:ext cx="37465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2" name="Picture 4">
            <a:extLst>
              <a:ext uri="{FF2B5EF4-FFF2-40B4-BE49-F238E27FC236}">
                <a16:creationId xmlns:a16="http://schemas.microsoft.com/office/drawing/2014/main" id="{8280CA0D-7E7D-4F03-B29E-CBD1BF3B45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4955" t="10582" r="479" b="3214"/>
          <a:stretch>
            <a:fillRect/>
          </a:stretch>
        </p:blipFill>
        <p:spPr bwMode="auto">
          <a:xfrm>
            <a:off x="6967538" y="1346200"/>
            <a:ext cx="3548062"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右箭头 5">
            <a:extLst>
              <a:ext uri="{FF2B5EF4-FFF2-40B4-BE49-F238E27FC236}">
                <a16:creationId xmlns:a16="http://schemas.microsoft.com/office/drawing/2014/main" id="{B9F0781B-34B3-4DF3-8194-2CABB5CB4253}"/>
              </a:ext>
            </a:extLst>
          </p:cNvPr>
          <p:cNvSpPr/>
          <p:nvPr/>
        </p:nvSpPr>
        <p:spPr>
          <a:xfrm>
            <a:off x="5334000" y="2581276"/>
            <a:ext cx="1633538" cy="314325"/>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0" name="直接连接符 9">
            <a:extLst>
              <a:ext uri="{FF2B5EF4-FFF2-40B4-BE49-F238E27FC236}">
                <a16:creationId xmlns:a16="http://schemas.microsoft.com/office/drawing/2014/main" id="{35BADA48-07AC-4332-B258-4A4E00BD1F1C}"/>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4ACCE9B-AA01-4615-AF53-69F488C5FB3B}"/>
              </a:ext>
            </a:extLst>
          </p:cNvPr>
          <p:cNvSpPr txBox="1"/>
          <p:nvPr/>
        </p:nvSpPr>
        <p:spPr>
          <a:xfrm>
            <a:off x="382137" y="371366"/>
            <a:ext cx="4550348" cy="523220"/>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卷积神经网络的权值共享</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3">
            <a:extLst>
              <a:ext uri="{FF2B5EF4-FFF2-40B4-BE49-F238E27FC236}">
                <a16:creationId xmlns:a16="http://schemas.microsoft.com/office/drawing/2014/main" id="{879C5274-D2C2-431C-AAA2-CAB1B3CE289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1336BF6-6D25-44D4-840B-00F1B4A468C3}" type="slidenum">
              <a:rPr lang="ja-JP" altLang="en-US" sz="1800">
                <a:solidFill>
                  <a:srgbClr val="A50021"/>
                </a:solidFill>
                <a:ea typeface="ＭＳ Ｐゴシック" panose="020B0600070205080204" pitchFamily="34" charset="-128"/>
              </a:rPr>
              <a:pPr eaLnBrk="1" hangingPunct="1"/>
              <a:t>125</a:t>
            </a:fld>
            <a:endParaRPr lang="en-US" altLang="ja-JP" sz="1800">
              <a:solidFill>
                <a:srgbClr val="A50021"/>
              </a:solidFill>
              <a:ea typeface="ＭＳ Ｐゴシック" panose="020B0600070205080204" pitchFamily="34" charset="-128"/>
            </a:endParaRPr>
          </a:p>
        </p:txBody>
      </p:sp>
      <p:sp>
        <p:nvSpPr>
          <p:cNvPr id="150531" name="灯片编号占位符 1">
            <a:extLst>
              <a:ext uri="{FF2B5EF4-FFF2-40B4-BE49-F238E27FC236}">
                <a16:creationId xmlns:a16="http://schemas.microsoft.com/office/drawing/2014/main" id="{3332B61C-FBAA-4836-8BA0-488111A2C685}"/>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B077F6BB-9A67-4711-BF41-1EFD274F9191}" type="slidenum">
              <a:rPr lang="ja-JP" altLang="en-US" sz="1800">
                <a:solidFill>
                  <a:srgbClr val="A50021"/>
                </a:solidFill>
                <a:ea typeface="ＭＳ Ｐゴシック" panose="020B0600070205080204" pitchFamily="34" charset="-128"/>
              </a:rPr>
              <a:pPr algn="r" eaLnBrk="1" hangingPunct="1"/>
              <a:t>125</a:t>
            </a:fld>
            <a:endParaRPr lang="en-US" altLang="ja-JP" sz="1800">
              <a:solidFill>
                <a:srgbClr val="A50021"/>
              </a:solidFill>
              <a:ea typeface="ＭＳ Ｐゴシック" panose="020B0600070205080204" pitchFamily="34" charset="-128"/>
            </a:endParaRPr>
          </a:p>
        </p:txBody>
      </p:sp>
      <p:sp>
        <p:nvSpPr>
          <p:cNvPr id="3" name="矩形 2">
            <a:extLst>
              <a:ext uri="{FF2B5EF4-FFF2-40B4-BE49-F238E27FC236}">
                <a16:creationId xmlns:a16="http://schemas.microsoft.com/office/drawing/2014/main" id="{C79F6773-23BE-4CD2-A943-7EA0101C10D2}"/>
              </a:ext>
            </a:extLst>
          </p:cNvPr>
          <p:cNvSpPr/>
          <p:nvPr/>
        </p:nvSpPr>
        <p:spPr>
          <a:xfrm>
            <a:off x="1752600" y="1752600"/>
            <a:ext cx="8724900" cy="434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TextBox 3">
            <a:extLst>
              <a:ext uri="{FF2B5EF4-FFF2-40B4-BE49-F238E27FC236}">
                <a16:creationId xmlns:a16="http://schemas.microsoft.com/office/drawing/2014/main" id="{DE1431A6-05AB-4B31-B20C-B78C9898000C}"/>
              </a:ext>
            </a:extLst>
          </p:cNvPr>
          <p:cNvSpPr txBox="1"/>
          <p:nvPr/>
        </p:nvSpPr>
        <p:spPr>
          <a:xfrm>
            <a:off x="1828800" y="2133601"/>
            <a:ext cx="8610600" cy="2308225"/>
          </a:xfrm>
          <a:prstGeom prst="rect">
            <a:avLst/>
          </a:prstGeom>
          <a:noFill/>
        </p:spPr>
        <p:txBody>
          <a:bodyPr>
            <a:spAutoFit/>
          </a:bodyPr>
          <a:lstStyle/>
          <a:p>
            <a:pPr marL="342900" indent="-342900">
              <a:buClr>
                <a:srgbClr val="0000FF"/>
              </a:buClr>
              <a:buFont typeface="Wingdings" pitchFamily="2" charset="2"/>
              <a:buChar char="Ø"/>
              <a:defRPr/>
            </a:pPr>
            <a:r>
              <a:rPr lang="zh-CN" altLang="en-US" sz="2400" b="1" dirty="0">
                <a:solidFill>
                  <a:srgbClr val="0000CC"/>
                </a:solidFill>
                <a:latin typeface="Arial" charset="0"/>
                <a:ea typeface="宋体" charset="-122"/>
              </a:rPr>
              <a:t>局部连接</a:t>
            </a:r>
            <a:r>
              <a:rPr lang="zh-CN" altLang="en-US" sz="2400" b="1" dirty="0">
                <a:latin typeface="Arial" charset="0"/>
                <a:ea typeface="宋体" charset="-122"/>
              </a:rPr>
              <a:t>：每个神经元无需对全局图像进行感知，而只需对局部进行感知，然后在更高层将局部的信息综合起来得到全局信息。</a:t>
            </a:r>
          </a:p>
          <a:p>
            <a:pPr>
              <a:buClr>
                <a:srgbClr val="0000FF"/>
              </a:buClr>
              <a:defRPr/>
            </a:pPr>
            <a:endParaRPr lang="zh-CN" altLang="en-US" sz="2400" b="1" dirty="0">
              <a:latin typeface="Arial" charset="0"/>
              <a:ea typeface="宋体" charset="-122"/>
            </a:endParaRPr>
          </a:p>
          <a:p>
            <a:pPr marL="342900" indent="-342900">
              <a:buClr>
                <a:srgbClr val="0000FF"/>
              </a:buClr>
              <a:buFont typeface="Wingdings" pitchFamily="2" charset="2"/>
              <a:buChar char="Ø"/>
              <a:defRPr/>
            </a:pPr>
            <a:r>
              <a:rPr lang="zh-CN" altLang="en-US" sz="2400" b="1" dirty="0">
                <a:solidFill>
                  <a:srgbClr val="0000CC"/>
                </a:solidFill>
                <a:latin typeface="Arial" charset="0"/>
                <a:ea typeface="宋体" charset="-122"/>
              </a:rPr>
              <a:t>权值共享</a:t>
            </a:r>
            <a:r>
              <a:rPr lang="zh-CN" altLang="en-US" sz="2400" b="1" dirty="0">
                <a:latin typeface="Arial" charset="0"/>
                <a:ea typeface="宋体" charset="-122"/>
              </a:rPr>
              <a:t>：每个神经元参数设为相同，即权值共享，也即每个神经元用同一个卷积核去卷积图像。</a:t>
            </a:r>
          </a:p>
        </p:txBody>
      </p:sp>
      <p:sp>
        <p:nvSpPr>
          <p:cNvPr id="150535" name="TextBox 9">
            <a:extLst>
              <a:ext uri="{FF2B5EF4-FFF2-40B4-BE49-F238E27FC236}">
                <a16:creationId xmlns:a16="http://schemas.microsoft.com/office/drawing/2014/main" id="{4BCC9BFA-2DB2-49A4-B0AA-1043818E3891}"/>
              </a:ext>
            </a:extLst>
          </p:cNvPr>
          <p:cNvSpPr txBox="1">
            <a:spLocks noChangeArrowheads="1"/>
          </p:cNvSpPr>
          <p:nvPr/>
        </p:nvSpPr>
        <p:spPr bwMode="auto">
          <a:xfrm>
            <a:off x="1524000" y="1066801"/>
            <a:ext cx="9156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zh-CN" altLang="en-US" sz="2400" b="1"/>
              <a:t>减少参数的方法：</a:t>
            </a:r>
          </a:p>
          <a:p>
            <a:pPr eaLnBrk="1" hangingPunct="1">
              <a:buClr>
                <a:srgbClr val="C00000"/>
              </a:buClr>
              <a:buFont typeface="Wingdings" panose="05000000000000000000" pitchFamily="2" charset="2"/>
              <a:buChar char="p"/>
            </a:pPr>
            <a:endParaRPr lang="zh-CN" altLang="en-US" sz="2400" b="1"/>
          </a:p>
        </p:txBody>
      </p:sp>
      <p:cxnSp>
        <p:nvCxnSpPr>
          <p:cNvPr id="8" name="直接连接符 7">
            <a:extLst>
              <a:ext uri="{FF2B5EF4-FFF2-40B4-BE49-F238E27FC236}">
                <a16:creationId xmlns:a16="http://schemas.microsoft.com/office/drawing/2014/main" id="{309B716A-F3D8-4348-A1AF-4850B54186DD}"/>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A6BBF31E-B1ED-4869-9D68-E83C8530F477}"/>
              </a:ext>
            </a:extLst>
          </p:cNvPr>
          <p:cNvSpPr txBox="1"/>
          <p:nvPr/>
        </p:nvSpPr>
        <p:spPr>
          <a:xfrm>
            <a:off x="382137" y="371366"/>
            <a:ext cx="4550348" cy="523220"/>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卷积神经网络的权值共享</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灯片编号占位符 3">
            <a:extLst>
              <a:ext uri="{FF2B5EF4-FFF2-40B4-BE49-F238E27FC236}">
                <a16:creationId xmlns:a16="http://schemas.microsoft.com/office/drawing/2014/main" id="{9D9246A2-1243-43FF-9032-EF147118A34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DBD42A5-6A09-467F-9F85-7BD26C1A74E7}" type="slidenum">
              <a:rPr lang="ja-JP" altLang="en-US" sz="1800">
                <a:solidFill>
                  <a:srgbClr val="A50021"/>
                </a:solidFill>
                <a:ea typeface="ＭＳ Ｐゴシック" panose="020B0600070205080204" pitchFamily="34" charset="-128"/>
              </a:rPr>
              <a:pPr eaLnBrk="1" hangingPunct="1"/>
              <a:t>126</a:t>
            </a:fld>
            <a:endParaRPr lang="en-US" altLang="ja-JP" sz="1800">
              <a:solidFill>
                <a:srgbClr val="A50021"/>
              </a:solidFill>
              <a:ea typeface="ＭＳ Ｐゴシック" panose="020B0600070205080204" pitchFamily="34" charset="-128"/>
            </a:endParaRPr>
          </a:p>
        </p:txBody>
      </p:sp>
      <p:sp>
        <p:nvSpPr>
          <p:cNvPr id="151555" name="灯片编号占位符 1">
            <a:extLst>
              <a:ext uri="{FF2B5EF4-FFF2-40B4-BE49-F238E27FC236}">
                <a16:creationId xmlns:a16="http://schemas.microsoft.com/office/drawing/2014/main" id="{8D1CB2D6-DDEE-4DD2-B54B-DB2BF9ECD726}"/>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724DEAEB-DD07-4B1A-AB4B-1BF4640EF4A8}" type="slidenum">
              <a:rPr lang="ja-JP" altLang="en-US" sz="1800">
                <a:solidFill>
                  <a:srgbClr val="A50021"/>
                </a:solidFill>
                <a:ea typeface="ＭＳ Ｐゴシック" panose="020B0600070205080204" pitchFamily="34" charset="-128"/>
              </a:rPr>
              <a:pPr algn="r" eaLnBrk="1" hangingPunct="1"/>
              <a:t>126</a:t>
            </a:fld>
            <a:endParaRPr lang="en-US" altLang="ja-JP" sz="1800">
              <a:solidFill>
                <a:srgbClr val="A50021"/>
              </a:solidFill>
              <a:ea typeface="ＭＳ Ｐゴシック" panose="020B0600070205080204" pitchFamily="34" charset="-128"/>
            </a:endParaRPr>
          </a:p>
        </p:txBody>
      </p:sp>
      <p:sp>
        <p:nvSpPr>
          <p:cNvPr id="2" name="TextBox 1">
            <a:extLst>
              <a:ext uri="{FF2B5EF4-FFF2-40B4-BE49-F238E27FC236}">
                <a16:creationId xmlns:a16="http://schemas.microsoft.com/office/drawing/2014/main" id="{1831CD15-C962-491C-8ABE-5AF56EA30703}"/>
              </a:ext>
            </a:extLst>
          </p:cNvPr>
          <p:cNvSpPr txBox="1"/>
          <p:nvPr/>
        </p:nvSpPr>
        <p:spPr>
          <a:xfrm>
            <a:off x="1524000" y="1219201"/>
            <a:ext cx="9156700" cy="2678113"/>
          </a:xfrm>
          <a:prstGeom prst="rect">
            <a:avLst/>
          </a:prstGeom>
          <a:noFill/>
        </p:spPr>
        <p:txBody>
          <a:bodyPr>
            <a:spAutoFit/>
          </a:bodyPr>
          <a:lstStyle/>
          <a:p>
            <a:pPr marL="342900" indent="-342900">
              <a:buClr>
                <a:srgbClr val="0000FF"/>
              </a:buClr>
              <a:buFont typeface="Wingdings" pitchFamily="2" charset="2"/>
              <a:buChar char="Ø"/>
              <a:defRPr/>
            </a:pPr>
            <a:r>
              <a:rPr lang="zh-CN" altLang="en-US" sz="2400" b="1" dirty="0">
                <a:latin typeface="Arial" charset="0"/>
                <a:ea typeface="宋体" charset="-122"/>
              </a:rPr>
              <a:t>下图中不同的颜色表示不同的卷积核，每个卷积核都会将图像生成为另一幅特征映射图（即：</a:t>
            </a:r>
            <a:r>
              <a:rPr lang="zh-CN" altLang="en-US" sz="2400" b="1" dirty="0">
                <a:solidFill>
                  <a:srgbClr val="0000CC"/>
                </a:solidFill>
                <a:latin typeface="Arial" charset="0"/>
                <a:ea typeface="宋体" charset="-122"/>
              </a:rPr>
              <a:t>一个卷积核提取一种特征</a:t>
            </a:r>
            <a:r>
              <a:rPr lang="zh-CN" altLang="en-US" sz="2400" b="1" dirty="0">
                <a:latin typeface="Arial" charset="0"/>
                <a:ea typeface="宋体" charset="-122"/>
              </a:rPr>
              <a:t>）。</a:t>
            </a:r>
            <a:endParaRPr lang="en-US" altLang="zh-CN" sz="2400" b="1" dirty="0">
              <a:latin typeface="Arial" charset="0"/>
              <a:ea typeface="宋体" charset="-122"/>
            </a:endParaRPr>
          </a:p>
          <a:p>
            <a:pPr marL="342900" indent="-342900">
              <a:buClr>
                <a:srgbClr val="0000FF"/>
              </a:buClr>
              <a:buFont typeface="Wingdings" pitchFamily="2" charset="2"/>
              <a:buChar char="Ø"/>
              <a:defRPr/>
            </a:pPr>
            <a:r>
              <a:rPr lang="zh-CN" altLang="en-US" sz="2400" b="1" dirty="0">
                <a:latin typeface="Arial" charset="0"/>
                <a:ea typeface="宋体" charset="-122"/>
              </a:rPr>
              <a:t>为了使特征提取更充分，我们可以添加</a:t>
            </a:r>
            <a:r>
              <a:rPr lang="zh-CN" altLang="en-US" sz="2400" b="1" dirty="0">
                <a:solidFill>
                  <a:srgbClr val="0000CC"/>
                </a:solidFill>
                <a:latin typeface="Arial" charset="0"/>
                <a:ea typeface="宋体" charset="-122"/>
              </a:rPr>
              <a:t>多个卷积核</a:t>
            </a:r>
            <a:r>
              <a:rPr lang="zh-CN" altLang="en-US" sz="2400" b="1" dirty="0">
                <a:latin typeface="Arial" charset="0"/>
                <a:ea typeface="宋体" charset="-122"/>
              </a:rPr>
              <a:t>（滤波器）以提取不同的特征。</a:t>
            </a:r>
            <a:endParaRPr lang="en-US" altLang="zh-CN" sz="2400" b="1" dirty="0">
              <a:latin typeface="Arial" charset="0"/>
              <a:ea typeface="宋体" charset="-122"/>
            </a:endParaRPr>
          </a:p>
          <a:p>
            <a:pPr>
              <a:buClr>
                <a:srgbClr val="C00000"/>
              </a:buClr>
              <a:defRPr/>
            </a:pPr>
            <a:r>
              <a:rPr lang="zh-CN" altLang="en-US" sz="2400" b="1" dirty="0">
                <a:latin typeface="Arial" charset="0"/>
                <a:ea typeface="宋体" charset="-122"/>
              </a:rPr>
              <a:t> </a:t>
            </a:r>
          </a:p>
          <a:p>
            <a:pPr>
              <a:buClr>
                <a:srgbClr val="C00000"/>
              </a:buClr>
              <a:defRPr/>
            </a:pPr>
            <a:r>
              <a:rPr lang="zh-CN" altLang="en-US" sz="2400" b="1" dirty="0">
                <a:latin typeface="Arial" charset="0"/>
                <a:ea typeface="宋体" charset="-122"/>
              </a:rPr>
              <a:t> </a:t>
            </a:r>
          </a:p>
          <a:p>
            <a:pPr>
              <a:buClr>
                <a:srgbClr val="C00000"/>
              </a:buClr>
              <a:defRPr/>
            </a:pPr>
            <a:endParaRPr lang="zh-CN" altLang="en-US" sz="2400" b="1" dirty="0">
              <a:latin typeface="Arial" charset="0"/>
              <a:ea typeface="宋体" charset="-122"/>
            </a:endParaRPr>
          </a:p>
        </p:txBody>
      </p:sp>
      <p:pic>
        <p:nvPicPr>
          <p:cNvPr id="168965" name="Picture 5">
            <a:extLst>
              <a:ext uri="{FF2B5EF4-FFF2-40B4-BE49-F238E27FC236}">
                <a16:creationId xmlns:a16="http://schemas.microsoft.com/office/drawing/2014/main" id="{E3F79E6D-8B56-4D80-B044-7E849956DE12}"/>
              </a:ext>
            </a:extLst>
          </p:cNvPr>
          <p:cNvPicPr>
            <a:picLocks noChangeAspect="1" noChangeArrowheads="1"/>
          </p:cNvPicPr>
          <p:nvPr/>
        </p:nvPicPr>
        <p:blipFill>
          <a:blip r:embed="rId3"/>
          <a:srcRect/>
          <a:stretch>
            <a:fillRect/>
          </a:stretch>
        </p:blipFill>
        <p:spPr bwMode="auto">
          <a:xfrm>
            <a:off x="1524000" y="3124200"/>
            <a:ext cx="4040188" cy="3124200"/>
          </a:xfrm>
          <a:prstGeom prst="rect">
            <a:avLst/>
          </a:prstGeom>
          <a:noFill/>
          <a:ln>
            <a:noFill/>
          </a:ln>
          <a:effectLst>
            <a:prstShdw prst="shdw17" dist="17961" dir="2700000">
              <a:schemeClr val="accent1">
                <a:gamma/>
                <a:shade val="60000"/>
                <a:invGamma/>
              </a:schemeClr>
            </a:prstShdw>
          </a:effectLst>
          <a:extLst/>
        </p:spPr>
      </p:pic>
      <p:sp>
        <p:nvSpPr>
          <p:cNvPr id="3" name="TextBox 2">
            <a:extLst>
              <a:ext uri="{FF2B5EF4-FFF2-40B4-BE49-F238E27FC236}">
                <a16:creationId xmlns:a16="http://schemas.microsoft.com/office/drawing/2014/main" id="{64FD880B-BB52-4CE5-BCFF-508161FBD6E1}"/>
              </a:ext>
            </a:extLst>
          </p:cNvPr>
          <p:cNvSpPr txBox="1"/>
          <p:nvPr/>
        </p:nvSpPr>
        <p:spPr>
          <a:xfrm>
            <a:off x="5638800" y="3048001"/>
            <a:ext cx="5029200" cy="3046413"/>
          </a:xfrm>
          <a:prstGeom prst="rect">
            <a:avLst/>
          </a:prstGeom>
          <a:noFill/>
        </p:spPr>
        <p:txBody>
          <a:bodyPr>
            <a:spAutoFit/>
          </a:bodyPr>
          <a:lstStyle/>
          <a:p>
            <a:pPr marL="342900" indent="-342900">
              <a:buClr>
                <a:srgbClr val="C00000"/>
              </a:buClr>
              <a:buFont typeface="Wingdings" pitchFamily="2" charset="2"/>
              <a:buChar char="ü"/>
              <a:defRPr/>
            </a:pPr>
            <a:r>
              <a:rPr lang="zh-CN" altLang="en-US" sz="2400" b="1" dirty="0">
                <a:latin typeface="Arial" charset="0"/>
                <a:ea typeface="宋体" charset="-122"/>
              </a:rPr>
              <a:t>每层隐层神经元的个数按卷积核的数量翻倍。</a:t>
            </a:r>
            <a:endParaRPr lang="en-US" altLang="zh-CN" sz="2400" b="1" dirty="0">
              <a:latin typeface="Arial" charset="0"/>
              <a:ea typeface="宋体" charset="-122"/>
            </a:endParaRPr>
          </a:p>
          <a:p>
            <a:pPr marL="342900" indent="-342900">
              <a:buClr>
                <a:srgbClr val="C00000"/>
              </a:buClr>
              <a:buFont typeface="Wingdings" pitchFamily="2" charset="2"/>
              <a:buChar char="ü"/>
              <a:defRPr/>
            </a:pPr>
            <a:r>
              <a:rPr lang="zh-CN" altLang="en-US" sz="2400" b="1" dirty="0">
                <a:latin typeface="Arial" charset="0"/>
                <a:ea typeface="宋体" charset="-122"/>
              </a:rPr>
              <a:t>每层隐层参数个数仅与特征区域大小、卷积核的多少有关。</a:t>
            </a:r>
          </a:p>
          <a:p>
            <a:pPr>
              <a:defRPr/>
            </a:pPr>
            <a:r>
              <a:rPr lang="zh-CN" altLang="en-US" sz="2400" b="1" dirty="0">
                <a:latin typeface="Arial" charset="0"/>
                <a:ea typeface="宋体" charset="-122"/>
              </a:rPr>
              <a:t>    例如：隐含层的每个神经元都连接</a:t>
            </a:r>
            <a:r>
              <a:rPr lang="en-US" altLang="zh-CN" sz="2400" b="1" dirty="0">
                <a:latin typeface="Arial" charset="0"/>
                <a:ea typeface="宋体" charset="-122"/>
              </a:rPr>
              <a:t>10x10</a:t>
            </a:r>
            <a:r>
              <a:rPr lang="zh-CN" altLang="en-US" sz="2400" b="1" dirty="0">
                <a:latin typeface="Arial" charset="0"/>
                <a:ea typeface="宋体" charset="-122"/>
              </a:rPr>
              <a:t>像素图像区域，同时有</a:t>
            </a:r>
            <a:r>
              <a:rPr lang="en-US" altLang="zh-CN" sz="2400" b="1" dirty="0">
                <a:latin typeface="Arial" charset="0"/>
                <a:ea typeface="宋体" charset="-122"/>
              </a:rPr>
              <a:t>100</a:t>
            </a:r>
            <a:r>
              <a:rPr lang="zh-CN" altLang="en-US" sz="2400" b="1" dirty="0">
                <a:latin typeface="Arial" charset="0"/>
                <a:ea typeface="宋体" charset="-122"/>
              </a:rPr>
              <a:t>种卷积核（滤波器）。则参数总个数为：（</a:t>
            </a:r>
            <a:r>
              <a:rPr lang="en-US" altLang="zh-CN" sz="2400" b="1" dirty="0">
                <a:latin typeface="Arial" charset="0"/>
                <a:ea typeface="宋体" charset="-122"/>
              </a:rPr>
              <a:t>10x10</a:t>
            </a:r>
            <a:r>
              <a:rPr lang="en-US" altLang="zh-CN" sz="2400" b="1" dirty="0">
                <a:solidFill>
                  <a:srgbClr val="0000CC"/>
                </a:solidFill>
                <a:latin typeface="Arial" charset="0"/>
                <a:ea typeface="宋体" charset="-122"/>
              </a:rPr>
              <a:t>+1</a:t>
            </a:r>
            <a:r>
              <a:rPr lang="zh-CN" altLang="en-US" sz="2400" b="1" dirty="0">
                <a:latin typeface="Arial" charset="0"/>
                <a:ea typeface="宋体" charset="-122"/>
              </a:rPr>
              <a:t>）</a:t>
            </a:r>
            <a:r>
              <a:rPr lang="en-US" altLang="zh-CN" sz="2400" b="1" dirty="0">
                <a:latin typeface="Arial" charset="0"/>
                <a:ea typeface="宋体" charset="-122"/>
              </a:rPr>
              <a:t>x100=10100</a:t>
            </a:r>
            <a:r>
              <a:rPr lang="zh-CN" altLang="en-US" sz="2400" b="1" dirty="0">
                <a:latin typeface="Arial" charset="0"/>
                <a:ea typeface="宋体" charset="-122"/>
              </a:rPr>
              <a:t>个</a:t>
            </a:r>
          </a:p>
        </p:txBody>
      </p:sp>
      <p:cxnSp>
        <p:nvCxnSpPr>
          <p:cNvPr id="8" name="直接连接符 7">
            <a:extLst>
              <a:ext uri="{FF2B5EF4-FFF2-40B4-BE49-F238E27FC236}">
                <a16:creationId xmlns:a16="http://schemas.microsoft.com/office/drawing/2014/main" id="{05222646-FAD7-48AE-A262-74C8D99E3C9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311B9AE-203D-48B5-9997-A99F89799906}"/>
              </a:ext>
            </a:extLst>
          </p:cNvPr>
          <p:cNvSpPr txBox="1"/>
          <p:nvPr/>
        </p:nvSpPr>
        <p:spPr>
          <a:xfrm>
            <a:off x="382137" y="371366"/>
            <a:ext cx="4550348" cy="523220"/>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卷积神经网络的多卷积核</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FD52197-5D63-45FA-BD03-47A681BCC49A}"/>
              </a:ext>
            </a:extLst>
          </p:cNvPr>
          <p:cNvSpPr/>
          <p:nvPr/>
        </p:nvSpPr>
        <p:spPr>
          <a:xfrm>
            <a:off x="1752600" y="990600"/>
            <a:ext cx="8686800" cy="541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603" name="灯片编号占位符 3">
            <a:extLst>
              <a:ext uri="{FF2B5EF4-FFF2-40B4-BE49-F238E27FC236}">
                <a16:creationId xmlns:a16="http://schemas.microsoft.com/office/drawing/2014/main" id="{327B2155-DDFB-4943-A561-143C7B765E9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2108E8F1-6E5A-40F0-9006-5165264C6AF4}" type="slidenum">
              <a:rPr lang="ja-JP" altLang="en-US" sz="1800">
                <a:solidFill>
                  <a:srgbClr val="A50021"/>
                </a:solidFill>
                <a:ea typeface="ＭＳ Ｐゴシック" panose="020B0600070205080204" pitchFamily="34" charset="-128"/>
              </a:rPr>
              <a:pPr eaLnBrk="1" hangingPunct="1"/>
              <a:t>127</a:t>
            </a:fld>
            <a:endParaRPr lang="en-US" altLang="ja-JP" sz="1800">
              <a:solidFill>
                <a:srgbClr val="A50021"/>
              </a:solidFill>
              <a:ea typeface="ＭＳ Ｐゴシック" panose="020B0600070205080204" pitchFamily="34" charset="-128"/>
            </a:endParaRPr>
          </a:p>
        </p:txBody>
      </p:sp>
      <p:sp>
        <p:nvSpPr>
          <p:cNvPr id="153604" name="灯片编号占位符 1">
            <a:extLst>
              <a:ext uri="{FF2B5EF4-FFF2-40B4-BE49-F238E27FC236}">
                <a16:creationId xmlns:a16="http://schemas.microsoft.com/office/drawing/2014/main" id="{809A5501-1025-40E3-89AA-9C2FE41BBB8E}"/>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B90A969A-0F8D-4B3D-AEFE-C684DA5FF3CF}" type="slidenum">
              <a:rPr lang="ja-JP" altLang="en-US" sz="1800">
                <a:solidFill>
                  <a:srgbClr val="A50021"/>
                </a:solidFill>
                <a:ea typeface="ＭＳ Ｐゴシック" panose="020B0600070205080204" pitchFamily="34" charset="-128"/>
              </a:rPr>
              <a:pPr algn="r" eaLnBrk="1" hangingPunct="1"/>
              <a:t>127</a:t>
            </a:fld>
            <a:endParaRPr lang="en-US" altLang="ja-JP" sz="1800">
              <a:solidFill>
                <a:srgbClr val="A50021"/>
              </a:solidFill>
              <a:ea typeface="ＭＳ Ｐゴシック" panose="020B0600070205080204" pitchFamily="34" charset="-128"/>
            </a:endParaRPr>
          </a:p>
        </p:txBody>
      </p:sp>
      <p:sp>
        <p:nvSpPr>
          <p:cNvPr id="153606" name="TextBox 6">
            <a:extLst>
              <a:ext uri="{FF2B5EF4-FFF2-40B4-BE49-F238E27FC236}">
                <a16:creationId xmlns:a16="http://schemas.microsoft.com/office/drawing/2014/main" id="{C011FD25-5C31-4957-B598-47DE72FF3AE7}"/>
              </a:ext>
            </a:extLst>
          </p:cNvPr>
          <p:cNvSpPr txBox="1">
            <a:spLocks noChangeArrowheads="1"/>
          </p:cNvSpPr>
          <p:nvPr/>
        </p:nvSpPr>
        <p:spPr bwMode="auto">
          <a:xfrm>
            <a:off x="1752600" y="1025525"/>
            <a:ext cx="86868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0000FF"/>
              </a:buClr>
              <a:buFont typeface="Wingdings" panose="05000000000000000000" pitchFamily="2" charset="2"/>
              <a:buChar char="Ø"/>
            </a:pPr>
            <a:r>
              <a:rPr lang="zh-CN" altLang="en-US" sz="2000" b="1"/>
              <a:t>目前</a:t>
            </a:r>
            <a:r>
              <a:rPr lang="en-US" altLang="zh-CN" sz="2000" b="1"/>
              <a:t>CNN</a:t>
            </a:r>
            <a:r>
              <a:rPr lang="zh-CN" altLang="zh-CN" sz="2000" b="1"/>
              <a:t>架构有</a:t>
            </a:r>
            <a:r>
              <a:rPr lang="en-US" altLang="zh-CN" sz="2000" b="1"/>
              <a:t>10-20</a:t>
            </a:r>
            <a:r>
              <a:rPr lang="zh-CN" altLang="zh-CN" sz="2000" b="1"/>
              <a:t>层采用</a:t>
            </a:r>
            <a:r>
              <a:rPr lang="en-US" altLang="zh-CN" sz="2000" b="1">
                <a:solidFill>
                  <a:srgbClr val="C00000"/>
                </a:solidFill>
              </a:rPr>
              <a:t>ReLU</a:t>
            </a:r>
            <a:r>
              <a:rPr lang="zh-CN" altLang="zh-CN" sz="2000" b="1">
                <a:solidFill>
                  <a:srgbClr val="C00000"/>
                </a:solidFill>
              </a:rPr>
              <a:t>激活函数</a:t>
            </a:r>
            <a:r>
              <a:rPr lang="zh-CN" altLang="zh-CN" sz="2000" b="1"/>
              <a:t>、上百万个权值以及几十亿个连接。</a:t>
            </a:r>
            <a:r>
              <a:rPr lang="zh-CN" altLang="en-US" sz="2000" b="1"/>
              <a:t>硬件、软件以及算法并行的进步，使得训练时间大大压缩。</a:t>
            </a:r>
            <a:endParaRPr lang="en-US" altLang="zh-CN" sz="2000" b="1"/>
          </a:p>
          <a:p>
            <a:pPr eaLnBrk="1" hangingPunct="1">
              <a:lnSpc>
                <a:spcPct val="150000"/>
              </a:lnSpc>
              <a:buClr>
                <a:srgbClr val="0000FF"/>
              </a:buClr>
              <a:buFont typeface="Wingdings" panose="05000000000000000000" pitchFamily="2" charset="2"/>
              <a:buChar char="Ø"/>
            </a:pPr>
            <a:r>
              <a:rPr lang="en-US" altLang="zh-CN" sz="2000" b="1"/>
              <a:t>CNN</a:t>
            </a:r>
            <a:r>
              <a:rPr lang="zh-CN" altLang="zh-CN" sz="2000" b="1"/>
              <a:t>容易在</a:t>
            </a:r>
            <a:r>
              <a:rPr lang="zh-CN" altLang="zh-CN" sz="2000" b="1">
                <a:solidFill>
                  <a:srgbClr val="C00000"/>
                </a:solidFill>
              </a:rPr>
              <a:t>芯片或者现场可编程门阵列</a:t>
            </a:r>
            <a:r>
              <a:rPr lang="zh-CN" altLang="zh-CN" sz="2000" b="1"/>
              <a:t>（</a:t>
            </a:r>
            <a:r>
              <a:rPr lang="en-US" altLang="zh-CN" sz="2000" b="1"/>
              <a:t>FPGA</a:t>
            </a:r>
            <a:r>
              <a:rPr lang="zh-CN" altLang="zh-CN" sz="2000" b="1"/>
              <a:t>）中实现，许多公司</a:t>
            </a:r>
            <a:r>
              <a:rPr lang="zh-CN" altLang="en-US" sz="2000" b="1"/>
              <a:t>如</a:t>
            </a:r>
            <a:r>
              <a:rPr lang="en-US" altLang="zh-CN" sz="2000" b="1"/>
              <a:t>NVIDA</a:t>
            </a:r>
            <a:r>
              <a:rPr lang="zh-CN" altLang="en-US" sz="2000" b="1"/>
              <a:t>、</a:t>
            </a:r>
            <a:r>
              <a:rPr lang="en-US" altLang="zh-CN" sz="2000" b="1"/>
              <a:t>Mobileye</a:t>
            </a:r>
            <a:r>
              <a:rPr lang="zh-CN" altLang="en-US" sz="2000" b="1"/>
              <a:t>、</a:t>
            </a:r>
            <a:r>
              <a:rPr lang="en-US" altLang="zh-CN" sz="2000" b="1"/>
              <a:t> Intel</a:t>
            </a:r>
            <a:r>
              <a:rPr lang="zh-CN" altLang="en-US" sz="2000" b="1"/>
              <a:t>、</a:t>
            </a:r>
            <a:r>
              <a:rPr lang="en-US" altLang="zh-CN" sz="2000" b="1"/>
              <a:t> Qualcomm</a:t>
            </a:r>
            <a:r>
              <a:rPr lang="zh-CN" altLang="en-US" sz="2000" b="1"/>
              <a:t>以及</a:t>
            </a:r>
            <a:r>
              <a:rPr lang="en-US" altLang="zh-CN" sz="2000" b="1"/>
              <a:t>Samsung</a:t>
            </a:r>
            <a:r>
              <a:rPr lang="zh-CN" altLang="en-US" sz="2000" b="1"/>
              <a:t>，都在</a:t>
            </a:r>
            <a:r>
              <a:rPr lang="zh-CN" altLang="zh-CN" sz="2000" b="1"/>
              <a:t>开发</a:t>
            </a:r>
            <a:r>
              <a:rPr lang="en-US" altLang="zh-CN" sz="2000" b="1"/>
              <a:t>CNN</a:t>
            </a:r>
            <a:r>
              <a:rPr lang="zh-CN" altLang="zh-CN" sz="2000" b="1"/>
              <a:t>芯片，以使智能机、相机、机器人以及自动驾驶汽车中的</a:t>
            </a:r>
            <a:r>
              <a:rPr lang="zh-CN" altLang="zh-CN" sz="2000" b="1">
                <a:solidFill>
                  <a:srgbClr val="C00000"/>
                </a:solidFill>
              </a:rPr>
              <a:t>实时视觉系统</a:t>
            </a:r>
            <a:r>
              <a:rPr lang="zh-CN" altLang="zh-CN" sz="2000" b="1"/>
              <a:t>成为可能。</a:t>
            </a:r>
            <a:endParaRPr lang="en-US" altLang="zh-CN" sz="2000" b="1"/>
          </a:p>
          <a:p>
            <a:pPr eaLnBrk="1" hangingPunct="1">
              <a:lnSpc>
                <a:spcPct val="150000"/>
              </a:lnSpc>
              <a:buClr>
                <a:srgbClr val="0000FF"/>
              </a:buClr>
              <a:buFont typeface="Wingdings" panose="05000000000000000000" pitchFamily="2" charset="2"/>
              <a:buChar char="Ø"/>
            </a:pPr>
            <a:r>
              <a:rPr lang="en-US" altLang="zh-CN" sz="2000" b="1"/>
              <a:t>20</a:t>
            </a:r>
            <a:r>
              <a:rPr lang="zh-CN" altLang="en-US" sz="2000" b="1"/>
              <a:t>世纪</a:t>
            </a:r>
            <a:r>
              <a:rPr lang="en-US" altLang="zh-CN" sz="2000" b="1"/>
              <a:t>90</a:t>
            </a:r>
            <a:r>
              <a:rPr lang="zh-CN" altLang="en-US" sz="2000" b="1"/>
              <a:t>年代末，这个系统用于美国超过</a:t>
            </a:r>
            <a:r>
              <a:rPr lang="en-US" altLang="zh-CN" sz="2000" b="1"/>
              <a:t>10%</a:t>
            </a:r>
            <a:r>
              <a:rPr lang="zh-CN" altLang="en-US" sz="2000" b="1"/>
              <a:t>的</a:t>
            </a:r>
            <a:r>
              <a:rPr lang="zh-CN" altLang="en-US" sz="2000" b="1">
                <a:solidFill>
                  <a:srgbClr val="C00000"/>
                </a:solidFill>
              </a:rPr>
              <a:t>支票阅读</a:t>
            </a:r>
            <a:r>
              <a:rPr lang="zh-CN" altLang="en-US" sz="2000" b="1"/>
              <a:t>上。</a:t>
            </a:r>
            <a:endParaRPr lang="en-US" altLang="zh-CN" sz="2000" b="1"/>
          </a:p>
          <a:p>
            <a:pPr eaLnBrk="1" hangingPunct="1">
              <a:lnSpc>
                <a:spcPct val="150000"/>
              </a:lnSpc>
              <a:buClr>
                <a:srgbClr val="0000FF"/>
              </a:buClr>
              <a:buFont typeface="Wingdings" panose="05000000000000000000" pitchFamily="2" charset="2"/>
              <a:buChar char="Ø"/>
            </a:pPr>
            <a:r>
              <a:rPr lang="en-US" altLang="zh-CN" sz="2000" b="1"/>
              <a:t>21</a:t>
            </a:r>
            <a:r>
              <a:rPr lang="zh-CN" altLang="zh-CN" sz="2000" b="1"/>
              <a:t>世纪开始，</a:t>
            </a:r>
            <a:r>
              <a:rPr lang="en-US" altLang="zh-CN" sz="2000" b="1"/>
              <a:t>CNN</a:t>
            </a:r>
            <a:r>
              <a:rPr lang="zh-CN" altLang="zh-CN" sz="2000" b="1"/>
              <a:t>就被成功的大量用于检测、分割、物体识别以及图像的各个领域。近年来，卷积神经网络的一个重大成功应用是</a:t>
            </a:r>
            <a:r>
              <a:rPr lang="zh-CN" altLang="zh-CN" sz="2000" b="1">
                <a:solidFill>
                  <a:srgbClr val="C00000"/>
                </a:solidFill>
              </a:rPr>
              <a:t>人脸识别</a:t>
            </a:r>
            <a:r>
              <a:rPr lang="zh-CN" altLang="zh-CN" sz="2000" b="1"/>
              <a:t>。</a:t>
            </a:r>
            <a:endParaRPr lang="en-US" altLang="zh-CN" sz="2000" b="1"/>
          </a:p>
          <a:p>
            <a:pPr eaLnBrk="1" hangingPunct="1">
              <a:lnSpc>
                <a:spcPct val="150000"/>
              </a:lnSpc>
              <a:buClr>
                <a:srgbClr val="0000FF"/>
              </a:buClr>
              <a:buFont typeface="Wingdings" panose="05000000000000000000" pitchFamily="2" charset="2"/>
              <a:buChar char="Ø"/>
            </a:pPr>
            <a:r>
              <a:rPr lang="zh-CN" altLang="en-US" sz="2000" b="1"/>
              <a:t>图像可以在像素级进行打标签，可以应用在</a:t>
            </a:r>
            <a:r>
              <a:rPr lang="zh-CN" altLang="en-US" sz="2000" b="1">
                <a:solidFill>
                  <a:srgbClr val="C00000"/>
                </a:solidFill>
              </a:rPr>
              <a:t>自动电话接听机器人、汽车自动驾驶</a:t>
            </a:r>
            <a:r>
              <a:rPr lang="zh-CN" altLang="en-US" sz="2000" b="1"/>
              <a:t>等技术中。</a:t>
            </a:r>
            <a:endParaRPr lang="en-US" altLang="zh-CN" sz="2000" b="1"/>
          </a:p>
          <a:p>
            <a:pPr eaLnBrk="1" hangingPunct="1">
              <a:lnSpc>
                <a:spcPct val="150000"/>
              </a:lnSpc>
              <a:buClr>
                <a:srgbClr val="0000FF"/>
              </a:buClr>
              <a:buFont typeface="Wingdings" panose="05000000000000000000" pitchFamily="2" charset="2"/>
              <a:buChar char="Ø"/>
            </a:pPr>
            <a:r>
              <a:rPr lang="en-US" altLang="zh-CN" sz="2000" b="1"/>
              <a:t>CNN</a:t>
            </a:r>
            <a:r>
              <a:rPr lang="zh-CN" altLang="en-US" sz="2000" b="1"/>
              <a:t>用于</a:t>
            </a:r>
            <a:r>
              <a:rPr lang="zh-CN" altLang="en-US" sz="2000" b="1">
                <a:solidFill>
                  <a:srgbClr val="C00000"/>
                </a:solidFill>
              </a:rPr>
              <a:t>自然语言的理解</a:t>
            </a:r>
            <a:r>
              <a:rPr lang="zh-CN" altLang="en-US" sz="2000" b="1"/>
              <a:t>以及</a:t>
            </a:r>
            <a:r>
              <a:rPr lang="zh-CN" altLang="en-US" sz="2000" b="1">
                <a:solidFill>
                  <a:srgbClr val="C00000"/>
                </a:solidFill>
              </a:rPr>
              <a:t>语音识别</a:t>
            </a:r>
            <a:r>
              <a:rPr lang="zh-CN" altLang="en-US" sz="2000" b="1"/>
              <a:t>中。</a:t>
            </a:r>
            <a:endParaRPr lang="en-US" altLang="zh-CN" sz="2000" b="1"/>
          </a:p>
        </p:txBody>
      </p:sp>
      <p:cxnSp>
        <p:nvCxnSpPr>
          <p:cNvPr id="7" name="直接连接符 6">
            <a:extLst>
              <a:ext uri="{FF2B5EF4-FFF2-40B4-BE49-F238E27FC236}">
                <a16:creationId xmlns:a16="http://schemas.microsoft.com/office/drawing/2014/main" id="{1B355B23-7954-45BF-A187-5831A3F825E4}"/>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147DF34-9E3C-4265-BF94-01DB8E9A9AD3}"/>
              </a:ext>
            </a:extLst>
          </p:cNvPr>
          <p:cNvSpPr txBox="1"/>
          <p:nvPr/>
        </p:nvSpPr>
        <p:spPr>
          <a:xfrm>
            <a:off x="382137" y="371366"/>
            <a:ext cx="4550348" cy="523220"/>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卷积神经网络的实现应用</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470FE5B-D25D-4417-B402-70156FAB22E1}"/>
              </a:ext>
            </a:extLst>
          </p:cNvPr>
          <p:cNvSpPr/>
          <p:nvPr/>
        </p:nvSpPr>
        <p:spPr>
          <a:xfrm>
            <a:off x="1752600" y="990600"/>
            <a:ext cx="8686800" cy="541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4627" name="灯片编号占位符 3">
            <a:extLst>
              <a:ext uri="{FF2B5EF4-FFF2-40B4-BE49-F238E27FC236}">
                <a16:creationId xmlns:a16="http://schemas.microsoft.com/office/drawing/2014/main" id="{D73E3F39-55D8-4A1B-B0C4-064538624A2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A55D0FF0-FDD1-485C-B3B2-CAC0615A2200}" type="slidenum">
              <a:rPr lang="ja-JP" altLang="en-US" sz="1800">
                <a:solidFill>
                  <a:srgbClr val="A50021"/>
                </a:solidFill>
                <a:ea typeface="ＭＳ Ｐゴシック" panose="020B0600070205080204" pitchFamily="34" charset="-128"/>
              </a:rPr>
              <a:pPr eaLnBrk="1" hangingPunct="1"/>
              <a:t>128</a:t>
            </a:fld>
            <a:endParaRPr lang="en-US" altLang="ja-JP" sz="1800">
              <a:solidFill>
                <a:srgbClr val="A50021"/>
              </a:solidFill>
              <a:ea typeface="ＭＳ Ｐゴシック" panose="020B0600070205080204" pitchFamily="34" charset="-128"/>
            </a:endParaRPr>
          </a:p>
        </p:txBody>
      </p:sp>
      <p:sp>
        <p:nvSpPr>
          <p:cNvPr id="154628" name="灯片编号占位符 1">
            <a:extLst>
              <a:ext uri="{FF2B5EF4-FFF2-40B4-BE49-F238E27FC236}">
                <a16:creationId xmlns:a16="http://schemas.microsoft.com/office/drawing/2014/main" id="{42B48940-661A-4908-BA5D-022C8C3449D2}"/>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C29FD817-AE21-4410-90F6-552A25FCFD54}" type="slidenum">
              <a:rPr lang="ja-JP" altLang="en-US" sz="1800">
                <a:solidFill>
                  <a:srgbClr val="A50021"/>
                </a:solidFill>
                <a:ea typeface="ＭＳ Ｐゴシック" panose="020B0600070205080204" pitchFamily="34" charset="-128"/>
              </a:rPr>
              <a:pPr algn="r" eaLnBrk="1" hangingPunct="1"/>
              <a:t>128</a:t>
            </a:fld>
            <a:endParaRPr lang="en-US" altLang="ja-JP" sz="1800">
              <a:solidFill>
                <a:srgbClr val="A50021"/>
              </a:solidFill>
              <a:ea typeface="ＭＳ Ｐゴシック" panose="020B0600070205080204" pitchFamily="34" charset="-128"/>
            </a:endParaRPr>
          </a:p>
        </p:txBody>
      </p:sp>
      <p:sp>
        <p:nvSpPr>
          <p:cNvPr id="154630" name="TextBox 6">
            <a:extLst>
              <a:ext uri="{FF2B5EF4-FFF2-40B4-BE49-F238E27FC236}">
                <a16:creationId xmlns:a16="http://schemas.microsoft.com/office/drawing/2014/main" id="{CAB5A0E2-37FD-4AC9-ACAC-9C3C4EE07FDF}"/>
              </a:ext>
            </a:extLst>
          </p:cNvPr>
          <p:cNvSpPr txBox="1">
            <a:spLocks noChangeArrowheads="1"/>
          </p:cNvSpPr>
          <p:nvPr/>
        </p:nvSpPr>
        <p:spPr bwMode="auto">
          <a:xfrm>
            <a:off x="1752600" y="1025526"/>
            <a:ext cx="8686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0000FF"/>
              </a:buClr>
              <a:buFont typeface="Wingdings" panose="05000000000000000000" pitchFamily="2" charset="2"/>
              <a:buChar char="Ø"/>
            </a:pPr>
            <a:r>
              <a:rPr lang="zh-CN" altLang="en-US" sz="2400" b="1" dirty="0"/>
              <a:t>一种典型的用来识别数字的卷积网络是</a:t>
            </a:r>
            <a:r>
              <a:rPr lang="en-US" altLang="zh-CN" sz="2400" b="1" dirty="0">
                <a:solidFill>
                  <a:srgbClr val="0000CC"/>
                </a:solidFill>
                <a:hlinkClick r:id="rId2" action="ppaction://hlinkfile"/>
              </a:rPr>
              <a:t>LeNet-5</a:t>
            </a:r>
            <a:r>
              <a:rPr lang="zh-CN" altLang="en-US" sz="2400" b="1" dirty="0"/>
              <a:t>。美国大多数银行当年用它识别支票上面的手写数字，达到了商用地步，说明该算法具有很高的准确性。</a:t>
            </a:r>
            <a:endParaRPr lang="en-US" altLang="zh-CN" sz="2400" b="1" dirty="0"/>
          </a:p>
          <a:p>
            <a:pPr eaLnBrk="1" hangingPunct="1">
              <a:lnSpc>
                <a:spcPct val="150000"/>
              </a:lnSpc>
              <a:buClr>
                <a:srgbClr val="0000FF"/>
              </a:buClr>
              <a:buFont typeface="Wingdings" panose="05000000000000000000" pitchFamily="2" charset="2"/>
              <a:buChar char="Ø"/>
            </a:pPr>
            <a:endParaRPr lang="en-US" altLang="zh-CN" sz="2400" b="1" dirty="0"/>
          </a:p>
          <a:p>
            <a:pPr eaLnBrk="1" hangingPunct="1">
              <a:lnSpc>
                <a:spcPct val="150000"/>
              </a:lnSpc>
              <a:buClr>
                <a:srgbClr val="0000FF"/>
              </a:buClr>
              <a:buFont typeface="Wingdings" panose="05000000000000000000" pitchFamily="2" charset="2"/>
              <a:buChar char="Ø"/>
            </a:pPr>
            <a:endParaRPr lang="en-US" altLang="zh-CN" sz="2400" b="1" dirty="0"/>
          </a:p>
          <a:p>
            <a:pPr eaLnBrk="1" hangingPunct="1">
              <a:lnSpc>
                <a:spcPct val="150000"/>
              </a:lnSpc>
              <a:buClr>
                <a:srgbClr val="0000FF"/>
              </a:buClr>
              <a:buFont typeface="Wingdings" panose="05000000000000000000" pitchFamily="2" charset="2"/>
              <a:buChar char="Ø"/>
            </a:pPr>
            <a:endParaRPr lang="en-US" altLang="zh-CN" sz="2400" b="1" dirty="0"/>
          </a:p>
          <a:p>
            <a:pPr eaLnBrk="1" hangingPunct="1">
              <a:lnSpc>
                <a:spcPct val="150000"/>
              </a:lnSpc>
              <a:buClr>
                <a:srgbClr val="0000FF"/>
              </a:buClr>
              <a:buFont typeface="Wingdings" panose="05000000000000000000" pitchFamily="2" charset="2"/>
              <a:buChar char="Ø"/>
            </a:pPr>
            <a:endParaRPr lang="en-US" altLang="zh-CN" sz="2400" b="1" dirty="0"/>
          </a:p>
          <a:p>
            <a:pPr eaLnBrk="1" hangingPunct="1">
              <a:lnSpc>
                <a:spcPct val="150000"/>
              </a:lnSpc>
              <a:buClr>
                <a:srgbClr val="0000FF"/>
              </a:buClr>
              <a:buFont typeface="Wingdings" panose="05000000000000000000" pitchFamily="2" charset="2"/>
              <a:buChar char="Ø"/>
            </a:pPr>
            <a:endParaRPr lang="en-US" altLang="zh-CN" sz="2400" b="1" dirty="0"/>
          </a:p>
        </p:txBody>
      </p:sp>
      <p:pic>
        <p:nvPicPr>
          <p:cNvPr id="154631" name="Picture 2">
            <a:extLst>
              <a:ext uri="{FF2B5EF4-FFF2-40B4-BE49-F238E27FC236}">
                <a16:creationId xmlns:a16="http://schemas.microsoft.com/office/drawing/2014/main" id="{6A62FAFF-424F-43D5-AD3C-D1F76FFAB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703514"/>
            <a:ext cx="3968262" cy="3577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a:extLst>
              <a:ext uri="{FF2B5EF4-FFF2-40B4-BE49-F238E27FC236}">
                <a16:creationId xmlns:a16="http://schemas.microsoft.com/office/drawing/2014/main" id="{AB15EE33-6A77-4CF1-9F0F-A2C7FA6713F7}"/>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0C794F3-2EA5-46B0-B7FA-63A4BBE9ABA4}"/>
              </a:ext>
            </a:extLst>
          </p:cNvPr>
          <p:cNvSpPr txBox="1"/>
          <p:nvPr/>
        </p:nvSpPr>
        <p:spPr>
          <a:xfrm>
            <a:off x="382137" y="371366"/>
            <a:ext cx="5350448" cy="523220"/>
          </a:xfrm>
          <a:prstGeom prst="rect">
            <a:avLst/>
          </a:prstGeom>
          <a:noFill/>
        </p:spPr>
        <p:txBody>
          <a:bodyPr wrap="square" rtlCol="0">
            <a:spAutoFit/>
          </a:bodyPr>
          <a:lstStyle/>
          <a:p>
            <a:pPr>
              <a:defRPr/>
            </a:pP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CNN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在手写数字识别中的应用</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BDE58BA-1010-4BBE-99DF-FB0E63B42D20}"/>
              </a:ext>
            </a:extLst>
          </p:cNvPr>
          <p:cNvSpPr/>
          <p:nvPr/>
        </p:nvSpPr>
        <p:spPr>
          <a:xfrm>
            <a:off x="1752600" y="990600"/>
            <a:ext cx="8686800" cy="541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5651" name="灯片编号占位符 3">
            <a:extLst>
              <a:ext uri="{FF2B5EF4-FFF2-40B4-BE49-F238E27FC236}">
                <a16:creationId xmlns:a16="http://schemas.microsoft.com/office/drawing/2014/main" id="{58C3461F-4ADD-4409-939E-9B9AE682F2D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5ACCC142-5B46-4315-AF0F-358F02C1B3DF}" type="slidenum">
              <a:rPr lang="ja-JP" altLang="en-US" sz="1800">
                <a:solidFill>
                  <a:srgbClr val="A50021"/>
                </a:solidFill>
                <a:ea typeface="ＭＳ Ｐゴシック" panose="020B0600070205080204" pitchFamily="34" charset="-128"/>
              </a:rPr>
              <a:pPr eaLnBrk="1" hangingPunct="1"/>
              <a:t>129</a:t>
            </a:fld>
            <a:endParaRPr lang="en-US" altLang="ja-JP" sz="1800">
              <a:solidFill>
                <a:srgbClr val="A50021"/>
              </a:solidFill>
              <a:ea typeface="ＭＳ Ｐゴシック" panose="020B0600070205080204" pitchFamily="34" charset="-128"/>
            </a:endParaRPr>
          </a:p>
        </p:txBody>
      </p:sp>
      <p:sp>
        <p:nvSpPr>
          <p:cNvPr id="155652" name="灯片编号占位符 1">
            <a:extLst>
              <a:ext uri="{FF2B5EF4-FFF2-40B4-BE49-F238E27FC236}">
                <a16:creationId xmlns:a16="http://schemas.microsoft.com/office/drawing/2014/main" id="{205A90F4-0457-48EC-88DA-A8F4C4E7D73D}"/>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FA40CA5D-985D-43B2-AB2B-19D33F645724}" type="slidenum">
              <a:rPr lang="ja-JP" altLang="en-US" sz="1800">
                <a:solidFill>
                  <a:srgbClr val="A50021"/>
                </a:solidFill>
                <a:ea typeface="ＭＳ Ｐゴシック" panose="020B0600070205080204" pitchFamily="34" charset="-128"/>
              </a:rPr>
              <a:pPr algn="r" eaLnBrk="1" hangingPunct="1"/>
              <a:t>129</a:t>
            </a:fld>
            <a:endParaRPr lang="en-US" altLang="ja-JP" sz="1800">
              <a:solidFill>
                <a:srgbClr val="A50021"/>
              </a:solidFill>
              <a:ea typeface="ＭＳ Ｐゴシック" panose="020B0600070205080204" pitchFamily="34" charset="-128"/>
            </a:endParaRPr>
          </a:p>
        </p:txBody>
      </p:sp>
      <p:sp>
        <p:nvSpPr>
          <p:cNvPr id="155654" name="TextBox 6">
            <a:extLst>
              <a:ext uri="{FF2B5EF4-FFF2-40B4-BE49-F238E27FC236}">
                <a16:creationId xmlns:a16="http://schemas.microsoft.com/office/drawing/2014/main" id="{B402A2EA-8569-4803-8341-3A6BD4557E59}"/>
              </a:ext>
            </a:extLst>
          </p:cNvPr>
          <p:cNvSpPr txBox="1">
            <a:spLocks noChangeArrowheads="1"/>
          </p:cNvSpPr>
          <p:nvPr/>
        </p:nvSpPr>
        <p:spPr bwMode="auto">
          <a:xfrm>
            <a:off x="1752600" y="1066801"/>
            <a:ext cx="8686800"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0000FF"/>
              </a:buClr>
              <a:buFont typeface="Wingdings" panose="05000000000000000000" pitchFamily="2" charset="2"/>
              <a:buChar char="Ø"/>
            </a:pPr>
            <a:r>
              <a:rPr lang="en-US" altLang="zh-CN" sz="2400" b="1"/>
              <a:t>LeNet-5</a:t>
            </a:r>
            <a:r>
              <a:rPr lang="zh-CN" altLang="zh-CN" sz="2400" b="1"/>
              <a:t>是一个数字手写系统，不包含输入层，共有</a:t>
            </a:r>
            <a:r>
              <a:rPr lang="en-US" altLang="zh-CN" sz="2400" b="1"/>
              <a:t>7</a:t>
            </a:r>
            <a:r>
              <a:rPr lang="zh-CN" altLang="zh-CN" sz="2400" b="1"/>
              <a:t>层，每层都包含可训练参数（连接权重）。输入图像为</a:t>
            </a:r>
            <a:r>
              <a:rPr lang="en-US" altLang="zh-CN" sz="2400" b="1"/>
              <a:t>32*32</a:t>
            </a:r>
            <a:r>
              <a:rPr lang="zh-CN" altLang="zh-CN" sz="2400" b="1"/>
              <a:t>大小。</a:t>
            </a:r>
            <a:endParaRPr lang="en-US" altLang="zh-CN" sz="2400" b="1"/>
          </a:p>
        </p:txBody>
      </p:sp>
      <p:pic>
        <p:nvPicPr>
          <p:cNvPr id="179202" name="Picture 2">
            <a:extLst>
              <a:ext uri="{FF2B5EF4-FFF2-40B4-BE49-F238E27FC236}">
                <a16:creationId xmlns:a16="http://schemas.microsoft.com/office/drawing/2014/main" id="{FA1592CD-C934-40E1-B835-1C0BA416E734}"/>
              </a:ext>
            </a:extLst>
          </p:cNvPr>
          <p:cNvPicPr>
            <a:picLocks noChangeAspect="1" noChangeArrowheads="1"/>
          </p:cNvPicPr>
          <p:nvPr/>
        </p:nvPicPr>
        <p:blipFill>
          <a:blip r:embed="rId3"/>
          <a:srcRect/>
          <a:stretch>
            <a:fillRect/>
          </a:stretch>
        </p:blipFill>
        <p:spPr bwMode="auto">
          <a:xfrm>
            <a:off x="1722438" y="2514600"/>
            <a:ext cx="8799512" cy="3657600"/>
          </a:xfrm>
          <a:prstGeom prst="rect">
            <a:avLst/>
          </a:prstGeom>
          <a:noFill/>
          <a:ln>
            <a:noFill/>
          </a:ln>
          <a:effectLst>
            <a:prstShdw prst="shdw17" dist="17961" dir="2700000">
              <a:schemeClr val="accent1">
                <a:gamma/>
                <a:shade val="60000"/>
                <a:invGamma/>
              </a:schemeClr>
            </a:prstShdw>
          </a:effectLst>
          <a:extLst/>
        </p:spPr>
      </p:pic>
      <p:cxnSp>
        <p:nvCxnSpPr>
          <p:cNvPr id="8" name="直接连接符 7">
            <a:extLst>
              <a:ext uri="{FF2B5EF4-FFF2-40B4-BE49-F238E27FC236}">
                <a16:creationId xmlns:a16="http://schemas.microsoft.com/office/drawing/2014/main" id="{CC3EA669-B83A-430C-8706-C24A297E168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9E1E3A3-35BF-4DF1-993B-DFB59EEAF20E}"/>
              </a:ext>
            </a:extLst>
          </p:cNvPr>
          <p:cNvSpPr txBox="1"/>
          <p:nvPr/>
        </p:nvSpPr>
        <p:spPr>
          <a:xfrm>
            <a:off x="382137" y="371366"/>
            <a:ext cx="5350448" cy="523220"/>
          </a:xfrm>
          <a:prstGeom prst="rect">
            <a:avLst/>
          </a:prstGeom>
          <a:noFill/>
        </p:spPr>
        <p:txBody>
          <a:bodyPr wrap="square" rtlCol="0">
            <a:spAutoFit/>
          </a:bodyPr>
          <a:lstStyle/>
          <a:p>
            <a:pPr>
              <a:defRPr/>
            </a:pP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CNN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在手写数字识别中的应用</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3524845" cy="52322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生物神经元模型</a:t>
            </a:r>
          </a:p>
        </p:txBody>
      </p:sp>
      <p:sp>
        <p:nvSpPr>
          <p:cNvPr id="31" name="Rectangle 3"/>
          <p:cNvSpPr>
            <a:spLocks noChangeArrowheads="1"/>
          </p:cNvSpPr>
          <p:nvPr/>
        </p:nvSpPr>
        <p:spPr bwMode="auto">
          <a:xfrm>
            <a:off x="1588515" y="1385291"/>
            <a:ext cx="403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Blip>
                <a:blip r:embed="rId4"/>
              </a:buBlip>
              <a:defRPr sz="32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5"/>
              </a:buBlip>
              <a:defRPr sz="28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6"/>
              </a:buBlip>
              <a:defRPr sz="24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7"/>
              </a:buBlip>
              <a:defRPr sz="2000">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20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9pPr>
          </a:lstStyle>
          <a:p>
            <a:pPr fontAlgn="base">
              <a:spcAft>
                <a:spcPct val="0"/>
              </a:spcAft>
            </a:pPr>
            <a:r>
              <a:rPr lang="en-US" altLang="zh-CN" sz="2800" dirty="0">
                <a:solidFill>
                  <a:srgbClr val="000000"/>
                </a:solidFill>
                <a:latin typeface="Times New Roman" panose="02020603050405020304" pitchFamily="18" charset="0"/>
              </a:rPr>
              <a:t>Cell structures</a:t>
            </a:r>
          </a:p>
          <a:p>
            <a:pPr lvl="1" fontAlgn="base">
              <a:spcAft>
                <a:spcPct val="0"/>
              </a:spcAft>
            </a:pPr>
            <a:r>
              <a:rPr lang="en-US" altLang="zh-CN" sz="2400" dirty="0">
                <a:solidFill>
                  <a:srgbClr val="000000"/>
                </a:solidFill>
                <a:latin typeface="Times New Roman" panose="02020603050405020304" pitchFamily="18" charset="0"/>
              </a:rPr>
              <a:t>Cell body</a:t>
            </a:r>
          </a:p>
          <a:p>
            <a:pPr lvl="1" fontAlgn="base">
              <a:spcAft>
                <a:spcPct val="0"/>
              </a:spcAft>
            </a:pPr>
            <a:r>
              <a:rPr lang="en-US" altLang="zh-CN" sz="2400" dirty="0">
                <a:solidFill>
                  <a:srgbClr val="000000"/>
                </a:solidFill>
                <a:latin typeface="Times New Roman" panose="02020603050405020304" pitchFamily="18" charset="0"/>
              </a:rPr>
              <a:t>Dendrites(</a:t>
            </a:r>
            <a:r>
              <a:rPr lang="zh-CN" altLang="en-US" sz="2400" dirty="0">
                <a:solidFill>
                  <a:srgbClr val="000000"/>
                </a:solidFill>
                <a:latin typeface="Times New Roman" panose="02020603050405020304" pitchFamily="18" charset="0"/>
              </a:rPr>
              <a:t>树突</a:t>
            </a:r>
            <a:r>
              <a:rPr lang="en-US" altLang="zh-CN" sz="2400" dirty="0">
                <a:solidFill>
                  <a:srgbClr val="000000"/>
                </a:solidFill>
                <a:latin typeface="Times New Roman" panose="02020603050405020304" pitchFamily="18" charset="0"/>
              </a:rPr>
              <a:t>)</a:t>
            </a:r>
          </a:p>
          <a:p>
            <a:pPr lvl="1" fontAlgn="base">
              <a:spcAft>
                <a:spcPct val="0"/>
              </a:spcAft>
            </a:pPr>
            <a:r>
              <a:rPr lang="en-US" altLang="zh-CN" sz="2400" dirty="0">
                <a:solidFill>
                  <a:srgbClr val="000000"/>
                </a:solidFill>
                <a:latin typeface="Times New Roman" panose="02020603050405020304" pitchFamily="18" charset="0"/>
              </a:rPr>
              <a:t>Axon(</a:t>
            </a:r>
            <a:r>
              <a:rPr lang="zh-CN" altLang="en-US" sz="2400" dirty="0">
                <a:solidFill>
                  <a:srgbClr val="000000"/>
                </a:solidFill>
                <a:latin typeface="Times New Roman" panose="02020603050405020304" pitchFamily="18" charset="0"/>
              </a:rPr>
              <a:t>轴突</a:t>
            </a:r>
            <a:r>
              <a:rPr lang="en-US" altLang="zh-CN" sz="2400" dirty="0">
                <a:solidFill>
                  <a:srgbClr val="000000"/>
                </a:solidFill>
                <a:latin typeface="Times New Roman" panose="02020603050405020304" pitchFamily="18" charset="0"/>
              </a:rPr>
              <a:t>)</a:t>
            </a:r>
          </a:p>
          <a:p>
            <a:pPr lvl="1" fontAlgn="base">
              <a:spcAft>
                <a:spcPct val="0"/>
              </a:spcAft>
            </a:pPr>
            <a:r>
              <a:rPr lang="en-US" altLang="zh-CN" sz="2400" dirty="0">
                <a:solidFill>
                  <a:srgbClr val="000000"/>
                </a:solidFill>
                <a:latin typeface="Times New Roman" panose="02020603050405020304" pitchFamily="18" charset="0"/>
              </a:rPr>
              <a:t>Synapse(</a:t>
            </a:r>
            <a:r>
              <a:rPr lang="zh-CN" altLang="en-US" sz="2400" dirty="0">
                <a:solidFill>
                  <a:srgbClr val="000000"/>
                </a:solidFill>
                <a:latin typeface="Times New Roman" panose="02020603050405020304" pitchFamily="18" charset="0"/>
              </a:rPr>
              <a:t>突触</a:t>
            </a:r>
            <a:r>
              <a:rPr lang="en-US" altLang="zh-CN" sz="2400" dirty="0">
                <a:solidFill>
                  <a:srgbClr val="000000"/>
                </a:solidFill>
                <a:latin typeface="Times New Roman" panose="02020603050405020304" pitchFamily="18" charset="0"/>
              </a:rPr>
              <a:t>)</a:t>
            </a:r>
          </a:p>
        </p:txBody>
      </p:sp>
      <p:pic>
        <p:nvPicPr>
          <p:cNvPr id="32" name="Picture 4" descr="neuron_lar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9240" y="1145578"/>
            <a:ext cx="3763962" cy="504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ine 5"/>
          <p:cNvSpPr>
            <a:spLocks noChangeShapeType="1"/>
          </p:cNvSpPr>
          <p:nvPr/>
        </p:nvSpPr>
        <p:spPr bwMode="auto">
          <a:xfrm flipV="1">
            <a:off x="3695127" y="2161578"/>
            <a:ext cx="3575050" cy="15875"/>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eaLnBrk="0" fontAlgn="base" hangingPunct="0">
              <a:spcBef>
                <a:spcPct val="0"/>
              </a:spcBef>
              <a:spcAft>
                <a:spcPct val="0"/>
              </a:spcAft>
            </a:pPr>
            <a:endParaRPr lang="zh-CN" altLang="en-US" sz="2800" b="1">
              <a:solidFill>
                <a:srgbClr val="FF0000"/>
              </a:solidFill>
              <a:latin typeface="Arial Black" panose="020B0A04020102020204" pitchFamily="34" charset="0"/>
              <a:ea typeface="宋体" panose="02010600030101010101" pitchFamily="2" charset="-122"/>
            </a:endParaRPr>
          </a:p>
        </p:txBody>
      </p:sp>
      <p:sp>
        <p:nvSpPr>
          <p:cNvPr id="34" name="Line 6"/>
          <p:cNvSpPr>
            <a:spLocks noChangeShapeType="1"/>
          </p:cNvSpPr>
          <p:nvPr/>
        </p:nvSpPr>
        <p:spPr bwMode="auto">
          <a:xfrm>
            <a:off x="4487290" y="2537816"/>
            <a:ext cx="1881187" cy="2222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eaLnBrk="0" fontAlgn="base" hangingPunct="0">
              <a:spcBef>
                <a:spcPct val="0"/>
              </a:spcBef>
              <a:spcAft>
                <a:spcPct val="0"/>
              </a:spcAft>
            </a:pPr>
            <a:endParaRPr lang="zh-CN" altLang="en-US" sz="2800" b="1">
              <a:solidFill>
                <a:srgbClr val="FF0000"/>
              </a:solidFill>
              <a:latin typeface="Arial Black" panose="020B0A04020102020204" pitchFamily="34" charset="0"/>
              <a:ea typeface="宋体" panose="02010600030101010101" pitchFamily="2" charset="-122"/>
            </a:endParaRPr>
          </a:p>
        </p:txBody>
      </p:sp>
      <p:sp>
        <p:nvSpPr>
          <p:cNvPr id="35" name="Line 7"/>
          <p:cNvSpPr>
            <a:spLocks noChangeShapeType="1"/>
          </p:cNvSpPr>
          <p:nvPr/>
        </p:nvSpPr>
        <p:spPr bwMode="auto">
          <a:xfrm flipV="1">
            <a:off x="5623940" y="2382241"/>
            <a:ext cx="877887" cy="2682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eaLnBrk="0" fontAlgn="base" hangingPunct="0">
              <a:spcBef>
                <a:spcPct val="0"/>
              </a:spcBef>
              <a:spcAft>
                <a:spcPct val="0"/>
              </a:spcAft>
            </a:pPr>
            <a:endParaRPr lang="zh-CN" altLang="en-US" sz="2800" b="1">
              <a:solidFill>
                <a:srgbClr val="FF0000"/>
              </a:solidFill>
              <a:latin typeface="Arial Black" panose="020B0A04020102020204" pitchFamily="34" charset="0"/>
              <a:ea typeface="宋体" panose="02010600030101010101" pitchFamily="2" charset="-122"/>
            </a:endParaRPr>
          </a:p>
        </p:txBody>
      </p:sp>
      <p:sp>
        <p:nvSpPr>
          <p:cNvPr id="36" name="Line 8"/>
          <p:cNvSpPr>
            <a:spLocks noChangeShapeType="1"/>
          </p:cNvSpPr>
          <p:nvPr/>
        </p:nvSpPr>
        <p:spPr bwMode="auto">
          <a:xfrm>
            <a:off x="3984052" y="3041053"/>
            <a:ext cx="5224463" cy="144463"/>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eaLnBrk="0" fontAlgn="base" hangingPunct="0">
              <a:spcBef>
                <a:spcPct val="0"/>
              </a:spcBef>
              <a:spcAft>
                <a:spcPct val="0"/>
              </a:spcAft>
            </a:pPr>
            <a:endParaRPr lang="zh-CN" altLang="en-US" sz="2800" b="1">
              <a:solidFill>
                <a:srgbClr val="FF0000"/>
              </a:solidFill>
              <a:latin typeface="Arial Black" panose="020B0A04020102020204" pitchFamily="34" charset="0"/>
              <a:ea typeface="宋体" panose="02010600030101010101" pitchFamily="2" charset="-122"/>
            </a:endParaRPr>
          </a:p>
        </p:txBody>
      </p:sp>
      <p:sp>
        <p:nvSpPr>
          <p:cNvPr id="37" name="Line 9"/>
          <p:cNvSpPr>
            <a:spLocks noChangeShapeType="1"/>
          </p:cNvSpPr>
          <p:nvPr/>
        </p:nvSpPr>
        <p:spPr bwMode="auto">
          <a:xfrm>
            <a:off x="5568377" y="3474441"/>
            <a:ext cx="933450" cy="8572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eaLnBrk="0" fontAlgn="base" hangingPunct="0">
              <a:spcBef>
                <a:spcPct val="0"/>
              </a:spcBef>
              <a:spcAft>
                <a:spcPct val="0"/>
              </a:spcAft>
            </a:pPr>
            <a:endParaRPr lang="zh-CN" altLang="en-US" sz="2800" b="1">
              <a:solidFill>
                <a:srgbClr val="FF0000"/>
              </a:solidFill>
              <a:latin typeface="Arial Black" panose="020B0A04020102020204" pitchFamily="34" charset="0"/>
              <a:ea typeface="宋体" panose="02010600030101010101" pitchFamily="2" charset="-122"/>
            </a:endParaRPr>
          </a:p>
        </p:txBody>
      </p:sp>
      <p:sp>
        <p:nvSpPr>
          <p:cNvPr id="38" name="Rectangle 10"/>
          <p:cNvSpPr>
            <a:spLocks noChangeArrowheads="1"/>
          </p:cNvSpPr>
          <p:nvPr/>
        </p:nvSpPr>
        <p:spPr bwMode="auto">
          <a:xfrm>
            <a:off x="1588515" y="3679228"/>
            <a:ext cx="4648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6213" indent="-176213">
              <a:spcBef>
                <a:spcPct val="20000"/>
              </a:spcBef>
              <a:buBlip>
                <a:blip r:embed="rId4"/>
              </a:buBlip>
              <a:defRPr sz="32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5"/>
              </a:buBlip>
              <a:defRPr sz="28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6"/>
              </a:buBlip>
              <a:defRPr sz="24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7"/>
              </a:buBlip>
              <a:defRPr sz="2000">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20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9pPr>
          </a:lstStyle>
          <a:p>
            <a:pPr marL="176213" marR="0" lvl="0" indent="-176213" defTabSz="914400" eaLnBrk="1" fontAlgn="auto" latinLnBrk="0" hangingPunct="1">
              <a:lnSpc>
                <a:spcPct val="100000"/>
              </a:lnSpc>
              <a:spcBef>
                <a:spcPct val="20000"/>
              </a:spcBef>
              <a:spcAft>
                <a:spcPts val="0"/>
              </a:spcAft>
              <a:buClrTx/>
              <a:buSzTx/>
              <a:buFontTx/>
              <a:buBlip>
                <a:blip r:embed="rId4"/>
              </a:buBlip>
              <a:tabLst/>
              <a:defRPr/>
            </a:pPr>
            <a:r>
              <a:rPr kumimoji="0" lang="zh-CN" altLang="pt-PT" sz="2400" b="0" i="0" u="none" strike="noStrike" kern="0" cap="none" spc="0" normalizeH="0" baseline="0" noProof="0" dirty="0">
                <a:ln>
                  <a:noFill/>
                </a:ln>
                <a:solidFill>
                  <a:srgbClr val="000000"/>
                </a:solidFill>
                <a:effectLst/>
                <a:uLnTx/>
                <a:uFillTx/>
                <a:latin typeface="Berlin Sans FB" panose="020E0602020502020306" pitchFamily="34" charset="0"/>
                <a:ea typeface="幼圆" panose="02010509060101010101" pitchFamily="49" charset="-122"/>
              </a:rPr>
              <a:t>10</a:t>
            </a:r>
            <a:r>
              <a:rPr kumimoji="0" lang="pt-PT" altLang="zh-CN" sz="2400" b="0" i="0" u="none" strike="noStrike" kern="0" cap="none" spc="0" normalizeH="0" baseline="30000" noProof="0" dirty="0">
                <a:ln>
                  <a:noFill/>
                </a:ln>
                <a:solidFill>
                  <a:srgbClr val="000000"/>
                </a:solidFill>
                <a:effectLst/>
                <a:uLnTx/>
                <a:uFillTx/>
                <a:latin typeface="Berlin Sans FB" panose="020E0602020502020306" pitchFamily="34" charset="0"/>
                <a:ea typeface="幼圆" panose="02010509060101010101" pitchFamily="49" charset="-122"/>
              </a:rPr>
              <a:t>11</a:t>
            </a:r>
            <a:r>
              <a:rPr kumimoji="0" lang="pt-PT" altLang="zh-CN" sz="2400" b="0" i="0" u="none" strike="noStrike" kern="0" cap="none" spc="0" normalizeH="0" baseline="0" noProof="0" dirty="0">
                <a:ln>
                  <a:noFill/>
                </a:ln>
                <a:solidFill>
                  <a:srgbClr val="000000"/>
                </a:solidFill>
                <a:effectLst/>
                <a:uLnTx/>
                <a:uFillTx/>
                <a:latin typeface="Berlin Sans FB" panose="020E0602020502020306" pitchFamily="34" charset="0"/>
                <a:ea typeface="幼圆" panose="02010509060101010101" pitchFamily="49" charset="-122"/>
              </a:rPr>
              <a:t> - </a:t>
            </a:r>
            <a:r>
              <a:rPr kumimoji="0" lang="zh-CN" altLang="pt-PT" sz="2400" b="0" i="0" u="none" strike="noStrike" kern="0" cap="none" spc="0" normalizeH="0" baseline="0" noProof="0" dirty="0">
                <a:ln>
                  <a:noFill/>
                </a:ln>
                <a:solidFill>
                  <a:srgbClr val="000000"/>
                </a:solidFill>
                <a:effectLst/>
                <a:uLnTx/>
                <a:uFillTx/>
                <a:latin typeface="Berlin Sans FB" panose="020E0602020502020306" pitchFamily="34" charset="0"/>
                <a:ea typeface="幼圆" panose="02010509060101010101" pitchFamily="49" charset="-122"/>
              </a:rPr>
              <a:t>10</a:t>
            </a:r>
            <a:r>
              <a:rPr kumimoji="0" lang="pt-PT" altLang="zh-CN" sz="2400" b="0" i="0" u="none" strike="noStrike" kern="0" cap="none" spc="0" normalizeH="0" baseline="30000" noProof="0" dirty="0">
                <a:ln>
                  <a:noFill/>
                </a:ln>
                <a:solidFill>
                  <a:srgbClr val="000000"/>
                </a:solidFill>
                <a:effectLst/>
                <a:uLnTx/>
                <a:uFillTx/>
                <a:latin typeface="Berlin Sans FB" panose="020E0602020502020306" pitchFamily="34" charset="0"/>
                <a:ea typeface="幼圆" panose="02010509060101010101" pitchFamily="49" charset="-122"/>
              </a:rPr>
              <a:t>12</a:t>
            </a:r>
            <a:r>
              <a:rPr kumimoji="0" lang="pt-PT" altLang="zh-CN" sz="2400" b="0" i="0" u="none" strike="noStrike" kern="0" cap="none" spc="0" normalizeH="0" baseline="0" noProof="0" dirty="0">
                <a:ln>
                  <a:noFill/>
                </a:ln>
                <a:solidFill>
                  <a:srgbClr val="000000"/>
                </a:solidFill>
                <a:effectLst/>
                <a:uLnTx/>
                <a:uFillTx/>
                <a:latin typeface="Berlin Sans FB" panose="020E0602020502020306" pitchFamily="34" charset="0"/>
                <a:ea typeface="幼圆" panose="02010509060101010101" pitchFamily="49" charset="-122"/>
              </a:rPr>
              <a:t> neurons in human brain</a:t>
            </a:r>
          </a:p>
          <a:p>
            <a:pPr marL="176213" marR="0" lvl="0" indent="-176213" defTabSz="914400" eaLnBrk="1" fontAlgn="auto" latinLnBrk="0" hangingPunct="1">
              <a:lnSpc>
                <a:spcPct val="100000"/>
              </a:lnSpc>
              <a:spcBef>
                <a:spcPct val="20000"/>
              </a:spcBef>
              <a:spcAft>
                <a:spcPts val="0"/>
              </a:spcAft>
              <a:buClrTx/>
              <a:buSzTx/>
              <a:buFontTx/>
              <a:buBlip>
                <a:blip r:embed="rId4"/>
              </a:buBlip>
              <a:tabLst/>
              <a:defRPr/>
            </a:pPr>
            <a:r>
              <a:rPr kumimoji="0" lang="pt-PT" altLang="zh-CN" sz="2400" b="0" i="0" u="none" strike="noStrike" kern="0" cap="none" spc="0" normalizeH="0" baseline="0" noProof="0" dirty="0">
                <a:ln>
                  <a:noFill/>
                </a:ln>
                <a:solidFill>
                  <a:srgbClr val="000000"/>
                </a:solidFill>
                <a:effectLst/>
                <a:uLnTx/>
                <a:uFillTx/>
                <a:latin typeface="Berlin Sans FB" panose="020E0602020502020306" pitchFamily="34" charset="0"/>
                <a:ea typeface="幼圆" panose="02010509060101010101" pitchFamily="49" charset="-122"/>
              </a:rPr>
              <a:t>Each neuron connected to 10</a:t>
            </a:r>
            <a:r>
              <a:rPr kumimoji="0" lang="pt-PT" altLang="zh-CN" sz="2400" b="0" i="0" u="none" strike="noStrike" kern="0" cap="none" spc="0" normalizeH="0" baseline="30000" noProof="0" dirty="0">
                <a:ln>
                  <a:noFill/>
                </a:ln>
                <a:solidFill>
                  <a:srgbClr val="000000"/>
                </a:solidFill>
                <a:effectLst/>
                <a:uLnTx/>
                <a:uFillTx/>
                <a:latin typeface="Berlin Sans FB" panose="020E0602020502020306" pitchFamily="34" charset="0"/>
                <a:ea typeface="幼圆" panose="02010509060101010101" pitchFamily="49" charset="-122"/>
              </a:rPr>
              <a:t>4</a:t>
            </a:r>
            <a:r>
              <a:rPr kumimoji="0" lang="pt-PT" altLang="zh-CN" sz="2400" b="0" i="0" u="none" strike="noStrike" kern="0" cap="none" spc="0" normalizeH="0" baseline="0" noProof="0" dirty="0">
                <a:ln>
                  <a:noFill/>
                </a:ln>
                <a:solidFill>
                  <a:srgbClr val="000000"/>
                </a:solidFill>
                <a:effectLst/>
                <a:uLnTx/>
                <a:uFillTx/>
                <a:latin typeface="Berlin Sans FB" panose="020E0602020502020306" pitchFamily="34" charset="0"/>
                <a:ea typeface="幼圆" panose="02010509060101010101" pitchFamily="49" charset="-122"/>
              </a:rPr>
              <a:t> others on average</a:t>
            </a:r>
          </a:p>
        </p:txBody>
      </p:sp>
    </p:spTree>
    <p:extLst>
      <p:ext uri="{BB962C8B-B14F-4D97-AF65-F5344CB8AC3E}">
        <p14:creationId xmlns:p14="http://schemas.microsoft.com/office/powerpoint/2010/main" val="10860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D5F6E4F-D0E5-4B78-850E-79BCDB21C4ED}"/>
              </a:ext>
            </a:extLst>
          </p:cNvPr>
          <p:cNvSpPr/>
          <p:nvPr/>
        </p:nvSpPr>
        <p:spPr>
          <a:xfrm>
            <a:off x="1752600" y="1981200"/>
            <a:ext cx="8686800" cy="441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6675" name="灯片编号占位符 3">
            <a:extLst>
              <a:ext uri="{FF2B5EF4-FFF2-40B4-BE49-F238E27FC236}">
                <a16:creationId xmlns:a16="http://schemas.microsoft.com/office/drawing/2014/main" id="{9F4844B0-5EDA-48EC-9DC7-6623D58E32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F17C971B-A03E-419F-AA51-370F7866CF4B}" type="slidenum">
              <a:rPr lang="ja-JP" altLang="en-US" sz="1800">
                <a:solidFill>
                  <a:srgbClr val="A50021"/>
                </a:solidFill>
                <a:ea typeface="ＭＳ Ｐゴシック" panose="020B0600070205080204" pitchFamily="34" charset="-128"/>
              </a:rPr>
              <a:pPr eaLnBrk="1" hangingPunct="1"/>
              <a:t>130</a:t>
            </a:fld>
            <a:endParaRPr lang="en-US" altLang="ja-JP" sz="1800">
              <a:solidFill>
                <a:srgbClr val="A50021"/>
              </a:solidFill>
              <a:ea typeface="ＭＳ Ｐゴシック" panose="020B0600070205080204" pitchFamily="34" charset="-128"/>
            </a:endParaRPr>
          </a:p>
        </p:txBody>
      </p:sp>
      <p:sp>
        <p:nvSpPr>
          <p:cNvPr id="156676" name="灯片编号占位符 1">
            <a:extLst>
              <a:ext uri="{FF2B5EF4-FFF2-40B4-BE49-F238E27FC236}">
                <a16:creationId xmlns:a16="http://schemas.microsoft.com/office/drawing/2014/main" id="{147CA6C2-8B84-46CC-AF5F-C66CD7F81793}"/>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44B32A81-7AD8-4FA8-AEB0-6F83E639C483}" type="slidenum">
              <a:rPr lang="ja-JP" altLang="en-US" sz="1800">
                <a:solidFill>
                  <a:srgbClr val="A50021"/>
                </a:solidFill>
                <a:ea typeface="ＭＳ Ｐゴシック" panose="020B0600070205080204" pitchFamily="34" charset="-128"/>
              </a:rPr>
              <a:pPr algn="r" eaLnBrk="1" hangingPunct="1"/>
              <a:t>130</a:t>
            </a:fld>
            <a:endParaRPr lang="en-US" altLang="ja-JP" sz="1800">
              <a:solidFill>
                <a:srgbClr val="A50021"/>
              </a:solidFill>
              <a:ea typeface="ＭＳ Ｐゴシック" panose="020B0600070205080204" pitchFamily="34" charset="-128"/>
            </a:endParaRPr>
          </a:p>
        </p:txBody>
      </p:sp>
      <p:sp>
        <p:nvSpPr>
          <p:cNvPr id="156678" name="TextBox 6">
            <a:extLst>
              <a:ext uri="{FF2B5EF4-FFF2-40B4-BE49-F238E27FC236}">
                <a16:creationId xmlns:a16="http://schemas.microsoft.com/office/drawing/2014/main" id="{F38A9F5E-F542-40C7-A1B4-C84170B39EAE}"/>
              </a:ext>
            </a:extLst>
          </p:cNvPr>
          <p:cNvSpPr txBox="1">
            <a:spLocks noChangeArrowheads="1"/>
          </p:cNvSpPr>
          <p:nvPr/>
        </p:nvSpPr>
        <p:spPr bwMode="auto">
          <a:xfrm>
            <a:off x="1752600" y="1905000"/>
            <a:ext cx="86868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0000FF"/>
              </a:buClr>
              <a:buFont typeface="Wingdings" panose="05000000000000000000" pitchFamily="2" charset="2"/>
              <a:buChar char="Ø"/>
            </a:pPr>
            <a:r>
              <a:rPr lang="zh-CN" altLang="en-US" sz="2400" b="1">
                <a:solidFill>
                  <a:srgbClr val="0000CC"/>
                </a:solidFill>
              </a:rPr>
              <a:t>隐式</a:t>
            </a:r>
            <a:r>
              <a:rPr lang="zh-CN" altLang="en-US" sz="2400" b="1"/>
              <a:t>地从训练数据中进行学习，避免了显式的特征抽取；</a:t>
            </a:r>
          </a:p>
          <a:p>
            <a:pPr eaLnBrk="1" hangingPunct="1">
              <a:lnSpc>
                <a:spcPct val="150000"/>
              </a:lnSpc>
              <a:buClr>
                <a:srgbClr val="0000FF"/>
              </a:buClr>
              <a:buFont typeface="Wingdings" panose="05000000000000000000" pitchFamily="2" charset="2"/>
              <a:buChar char="Ø"/>
            </a:pPr>
            <a:r>
              <a:rPr lang="zh-CN" altLang="en-US" sz="2400" b="1"/>
              <a:t>同一特征映射面上的神经元共享权值，网络可以并行学习，</a:t>
            </a:r>
            <a:r>
              <a:rPr lang="zh-CN" altLang="en-US" sz="2400" b="1">
                <a:solidFill>
                  <a:srgbClr val="0000CC"/>
                </a:solidFill>
              </a:rPr>
              <a:t>降低了网络学习的复杂性</a:t>
            </a:r>
            <a:r>
              <a:rPr lang="zh-CN" altLang="en-US" sz="2400" b="1"/>
              <a:t>；</a:t>
            </a:r>
          </a:p>
          <a:p>
            <a:pPr eaLnBrk="1" hangingPunct="1">
              <a:lnSpc>
                <a:spcPct val="150000"/>
              </a:lnSpc>
              <a:buClr>
                <a:srgbClr val="0000FF"/>
              </a:buClr>
              <a:buFont typeface="Wingdings" panose="05000000000000000000" pitchFamily="2" charset="2"/>
              <a:buChar char="Ø"/>
            </a:pPr>
            <a:r>
              <a:rPr lang="zh-CN" altLang="en-US" sz="2400" b="1"/>
              <a:t>采用时间或者空间的下采样结构，可以获得某种程度的</a:t>
            </a:r>
            <a:r>
              <a:rPr lang="zh-CN" altLang="en-US" sz="2400" b="1">
                <a:solidFill>
                  <a:srgbClr val="0000CC"/>
                </a:solidFill>
              </a:rPr>
              <a:t>位移、尺度、形变的鲁棒性</a:t>
            </a:r>
            <a:r>
              <a:rPr lang="zh-CN" altLang="en-US" sz="2400" b="1"/>
              <a:t>；</a:t>
            </a:r>
          </a:p>
          <a:p>
            <a:pPr eaLnBrk="1" hangingPunct="1">
              <a:lnSpc>
                <a:spcPct val="150000"/>
              </a:lnSpc>
              <a:buClr>
                <a:srgbClr val="0000FF"/>
              </a:buClr>
              <a:buFont typeface="Wingdings" panose="05000000000000000000" pitchFamily="2" charset="2"/>
              <a:buChar char="Ø"/>
            </a:pPr>
            <a:r>
              <a:rPr lang="zh-CN" altLang="en-US" sz="2400" b="1"/>
              <a:t>输入信息和网络拓扑结构能很好地吻合，在</a:t>
            </a:r>
            <a:r>
              <a:rPr lang="zh-CN" altLang="en-US" sz="2400" b="1">
                <a:solidFill>
                  <a:srgbClr val="0000CC"/>
                </a:solidFill>
              </a:rPr>
              <a:t>语音识别</a:t>
            </a:r>
            <a:r>
              <a:rPr lang="zh-CN" altLang="en-US" sz="2400" b="1"/>
              <a:t>和</a:t>
            </a:r>
            <a:r>
              <a:rPr lang="zh-CN" altLang="en-US" sz="2400" b="1">
                <a:solidFill>
                  <a:srgbClr val="0000CC"/>
                </a:solidFill>
              </a:rPr>
              <a:t>图像处理</a:t>
            </a:r>
            <a:r>
              <a:rPr lang="zh-CN" altLang="en-US" sz="2400" b="1"/>
              <a:t>方面有着独特优势。</a:t>
            </a:r>
            <a:endParaRPr lang="en-US" altLang="zh-CN" sz="2400" b="1"/>
          </a:p>
        </p:txBody>
      </p:sp>
      <p:sp>
        <p:nvSpPr>
          <p:cNvPr id="156679" name="TextBox 9">
            <a:extLst>
              <a:ext uri="{FF2B5EF4-FFF2-40B4-BE49-F238E27FC236}">
                <a16:creationId xmlns:a16="http://schemas.microsoft.com/office/drawing/2014/main" id="{3A3D8060-55FE-4508-B00A-26EB7F00E8BF}"/>
              </a:ext>
            </a:extLst>
          </p:cNvPr>
          <p:cNvSpPr txBox="1">
            <a:spLocks noChangeArrowheads="1"/>
          </p:cNvSpPr>
          <p:nvPr/>
        </p:nvSpPr>
        <p:spPr bwMode="auto">
          <a:xfrm>
            <a:off x="1524000" y="1150938"/>
            <a:ext cx="9156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en-US" altLang="zh-CN" sz="2400" b="1"/>
              <a:t>CNN</a:t>
            </a:r>
            <a:r>
              <a:rPr lang="zh-CN" altLang="en-US" sz="2400" b="1"/>
              <a:t>的优点：</a:t>
            </a:r>
          </a:p>
          <a:p>
            <a:pPr eaLnBrk="1" hangingPunct="1">
              <a:buClr>
                <a:srgbClr val="C00000"/>
              </a:buClr>
              <a:buFont typeface="Wingdings" panose="05000000000000000000" pitchFamily="2" charset="2"/>
              <a:buChar char="p"/>
            </a:pPr>
            <a:endParaRPr lang="zh-CN" altLang="en-US" sz="2400" b="1"/>
          </a:p>
        </p:txBody>
      </p:sp>
      <p:cxnSp>
        <p:nvCxnSpPr>
          <p:cNvPr id="8" name="直接连接符 7">
            <a:extLst>
              <a:ext uri="{FF2B5EF4-FFF2-40B4-BE49-F238E27FC236}">
                <a16:creationId xmlns:a16="http://schemas.microsoft.com/office/drawing/2014/main" id="{13DEB845-F4D0-4C05-A0AC-194E4B13C73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CFCE2C9-F95A-4F43-8197-1BD3A949D3AD}"/>
              </a:ext>
            </a:extLst>
          </p:cNvPr>
          <p:cNvSpPr txBox="1"/>
          <p:nvPr/>
        </p:nvSpPr>
        <p:spPr>
          <a:xfrm>
            <a:off x="382137" y="371366"/>
            <a:ext cx="5350448" cy="523220"/>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卷积神经网络优缺点</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41DE03F-CE42-4875-9595-B8D4707A8C0C}"/>
              </a:ext>
            </a:extLst>
          </p:cNvPr>
          <p:cNvSpPr/>
          <p:nvPr/>
        </p:nvSpPr>
        <p:spPr>
          <a:xfrm>
            <a:off x="1752600" y="1981200"/>
            <a:ext cx="8686800" cy="441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7699" name="灯片编号占位符 3">
            <a:extLst>
              <a:ext uri="{FF2B5EF4-FFF2-40B4-BE49-F238E27FC236}">
                <a16:creationId xmlns:a16="http://schemas.microsoft.com/office/drawing/2014/main" id="{DE9AD05A-83E4-4AE9-BA9D-6D712EFEB67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7FB70264-8D6D-433C-854A-4E8657F33511}" type="slidenum">
              <a:rPr lang="ja-JP" altLang="en-US" sz="1800">
                <a:solidFill>
                  <a:srgbClr val="A50021"/>
                </a:solidFill>
                <a:ea typeface="ＭＳ Ｐゴシック" panose="020B0600070205080204" pitchFamily="34" charset="-128"/>
              </a:rPr>
              <a:pPr eaLnBrk="1" hangingPunct="1"/>
              <a:t>131</a:t>
            </a:fld>
            <a:endParaRPr lang="en-US" altLang="ja-JP" sz="1800">
              <a:solidFill>
                <a:srgbClr val="A50021"/>
              </a:solidFill>
              <a:ea typeface="ＭＳ Ｐゴシック" panose="020B0600070205080204" pitchFamily="34" charset="-128"/>
            </a:endParaRPr>
          </a:p>
        </p:txBody>
      </p:sp>
      <p:sp>
        <p:nvSpPr>
          <p:cNvPr id="157700" name="灯片编号占位符 1">
            <a:extLst>
              <a:ext uri="{FF2B5EF4-FFF2-40B4-BE49-F238E27FC236}">
                <a16:creationId xmlns:a16="http://schemas.microsoft.com/office/drawing/2014/main" id="{BDBF0210-5050-46F3-BF70-889BD0EF9B00}"/>
              </a:ext>
            </a:extLst>
          </p:cNvPr>
          <p:cNvSpPr txBox="1">
            <a:spLocks/>
          </p:cNvSpPr>
          <p:nvPr/>
        </p:nvSpPr>
        <p:spPr bwMode="auto">
          <a:xfrm>
            <a:off x="8458200" y="6477001"/>
            <a:ext cx="198120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r" eaLnBrk="1" hangingPunct="1"/>
            <a:fld id="{B7ED0D42-ED77-4E72-AA9A-D3F2160FED70}" type="slidenum">
              <a:rPr lang="ja-JP" altLang="en-US" sz="1800">
                <a:solidFill>
                  <a:srgbClr val="A50021"/>
                </a:solidFill>
                <a:ea typeface="ＭＳ Ｐゴシック" panose="020B0600070205080204" pitchFamily="34" charset="-128"/>
              </a:rPr>
              <a:pPr algn="r" eaLnBrk="1" hangingPunct="1"/>
              <a:t>131</a:t>
            </a:fld>
            <a:endParaRPr lang="en-US" altLang="ja-JP" sz="1800">
              <a:solidFill>
                <a:srgbClr val="A50021"/>
              </a:solidFill>
              <a:ea typeface="ＭＳ Ｐゴシック" panose="020B0600070205080204" pitchFamily="34" charset="-128"/>
            </a:endParaRPr>
          </a:p>
        </p:txBody>
      </p:sp>
      <p:sp>
        <p:nvSpPr>
          <p:cNvPr id="24582" name="TextBox 6">
            <a:extLst>
              <a:ext uri="{FF2B5EF4-FFF2-40B4-BE49-F238E27FC236}">
                <a16:creationId xmlns:a16="http://schemas.microsoft.com/office/drawing/2014/main" id="{48117A57-E545-4010-99C7-DB66900ED166}"/>
              </a:ext>
            </a:extLst>
          </p:cNvPr>
          <p:cNvSpPr txBox="1">
            <a:spLocks noChangeArrowheads="1"/>
          </p:cNvSpPr>
          <p:nvPr/>
        </p:nvSpPr>
        <p:spPr bwMode="auto">
          <a:xfrm>
            <a:off x="1752600" y="2120900"/>
            <a:ext cx="8686800" cy="3970338"/>
          </a:xfrm>
          <a:prstGeom prst="rect">
            <a:avLst/>
          </a:prstGeom>
          <a:noFill/>
          <a:ln>
            <a:noFill/>
          </a:ln>
          <a:extLst/>
        </p:spPr>
        <p:txBody>
          <a:bodyPr>
            <a:spAutoFit/>
          </a:bodyPr>
          <a:lstStyle>
            <a:lvl1pPr marL="342900" indent="-342900" eaLnBrk="0" hangingPunct="0">
              <a:defRPr sz="5400">
                <a:solidFill>
                  <a:schemeClr val="tx1"/>
                </a:solidFill>
                <a:latin typeface="Arial" charset="0"/>
                <a:ea typeface="宋体" charset="-122"/>
              </a:defRPr>
            </a:lvl1pPr>
            <a:lvl2pPr marL="742950" indent="-285750" eaLnBrk="0" hangingPunct="0">
              <a:defRPr sz="5400">
                <a:solidFill>
                  <a:schemeClr val="tx1"/>
                </a:solidFill>
                <a:latin typeface="Arial" charset="0"/>
                <a:ea typeface="宋体" charset="-122"/>
              </a:defRPr>
            </a:lvl2pPr>
            <a:lvl3pPr marL="1143000" indent="-228600" eaLnBrk="0" hangingPunct="0">
              <a:defRPr sz="5400">
                <a:solidFill>
                  <a:schemeClr val="tx1"/>
                </a:solidFill>
                <a:latin typeface="Arial" charset="0"/>
                <a:ea typeface="宋体" charset="-122"/>
              </a:defRPr>
            </a:lvl3pPr>
            <a:lvl4pPr marL="1600200" indent="-228600" eaLnBrk="0" hangingPunct="0">
              <a:defRPr sz="5400">
                <a:solidFill>
                  <a:schemeClr val="tx1"/>
                </a:solidFill>
                <a:latin typeface="Arial" charset="0"/>
                <a:ea typeface="宋体" charset="-122"/>
              </a:defRPr>
            </a:lvl4pPr>
            <a:lvl5pPr marL="2057400" indent="-228600" eaLnBrk="0" hangingPunct="0">
              <a:defRPr sz="5400">
                <a:solidFill>
                  <a:schemeClr val="tx1"/>
                </a:solidFill>
                <a:latin typeface="Arial" charset="0"/>
                <a:ea typeface="宋体" charset="-122"/>
              </a:defRPr>
            </a:lvl5pPr>
            <a:lvl6pPr marL="2514600" indent="-228600" eaLnBrk="0" fontAlgn="base" hangingPunct="0">
              <a:spcBef>
                <a:spcPct val="0"/>
              </a:spcBef>
              <a:spcAft>
                <a:spcPct val="0"/>
              </a:spcAft>
              <a:defRPr sz="5400">
                <a:solidFill>
                  <a:schemeClr val="tx1"/>
                </a:solidFill>
                <a:latin typeface="Arial" charset="0"/>
                <a:ea typeface="宋体" charset="-122"/>
              </a:defRPr>
            </a:lvl6pPr>
            <a:lvl7pPr marL="2971800" indent="-228600" eaLnBrk="0" fontAlgn="base" hangingPunct="0">
              <a:spcBef>
                <a:spcPct val="0"/>
              </a:spcBef>
              <a:spcAft>
                <a:spcPct val="0"/>
              </a:spcAft>
              <a:defRPr sz="5400">
                <a:solidFill>
                  <a:schemeClr val="tx1"/>
                </a:solidFill>
                <a:latin typeface="Arial" charset="0"/>
                <a:ea typeface="宋体" charset="-122"/>
              </a:defRPr>
            </a:lvl7pPr>
            <a:lvl8pPr marL="3429000" indent="-228600" eaLnBrk="0" fontAlgn="base" hangingPunct="0">
              <a:spcBef>
                <a:spcPct val="0"/>
              </a:spcBef>
              <a:spcAft>
                <a:spcPct val="0"/>
              </a:spcAft>
              <a:defRPr sz="5400">
                <a:solidFill>
                  <a:schemeClr val="tx1"/>
                </a:solidFill>
                <a:latin typeface="Arial" charset="0"/>
                <a:ea typeface="宋体" charset="-122"/>
              </a:defRPr>
            </a:lvl8pPr>
            <a:lvl9pPr marL="3886200" indent="-228600" eaLnBrk="0" fontAlgn="base" hangingPunct="0">
              <a:spcBef>
                <a:spcPct val="0"/>
              </a:spcBef>
              <a:spcAft>
                <a:spcPct val="0"/>
              </a:spcAft>
              <a:defRPr sz="5400">
                <a:solidFill>
                  <a:schemeClr val="tx1"/>
                </a:solidFill>
                <a:latin typeface="Arial" charset="0"/>
                <a:ea typeface="宋体" charset="-122"/>
              </a:defRPr>
            </a:lvl9pPr>
          </a:lstStyle>
          <a:p>
            <a:pPr eaLnBrk="1" hangingPunct="1">
              <a:lnSpc>
                <a:spcPct val="150000"/>
              </a:lnSpc>
              <a:buClr>
                <a:srgbClr val="0000FF"/>
              </a:buClr>
              <a:buFont typeface="Wingdings" pitchFamily="2" charset="2"/>
              <a:buChar char="Ø"/>
              <a:defRPr/>
            </a:pPr>
            <a:r>
              <a:rPr lang="en-US" altLang="zh-CN" sz="2400" b="1" dirty="0"/>
              <a:t>CNN</a:t>
            </a:r>
            <a:r>
              <a:rPr lang="zh-CN" altLang="en-US" sz="2400" b="1" dirty="0"/>
              <a:t>的结构参数，无论是卷积层、下采样层还是分类层，都有太多的</a:t>
            </a:r>
            <a:r>
              <a:rPr lang="zh-CN" altLang="en-US" sz="2400" b="1" dirty="0">
                <a:solidFill>
                  <a:srgbClr val="FF0000"/>
                </a:solidFill>
              </a:rPr>
              <a:t>随意性或试凑性</a:t>
            </a:r>
            <a:r>
              <a:rPr lang="zh-CN" altLang="en-US" sz="2400" b="1" dirty="0"/>
              <a:t>，且</a:t>
            </a:r>
            <a:r>
              <a:rPr lang="zh-CN" altLang="en-US" sz="2400" b="1" dirty="0">
                <a:solidFill>
                  <a:srgbClr val="FF0000"/>
                </a:solidFill>
              </a:rPr>
              <a:t>不能保证拓扑结构参数收敛</a:t>
            </a:r>
            <a:r>
              <a:rPr lang="zh-CN" altLang="en-US" sz="2400" b="1" dirty="0"/>
              <a:t>。</a:t>
            </a:r>
            <a:endParaRPr lang="en-US" altLang="zh-CN" sz="2400" b="1" dirty="0"/>
          </a:p>
          <a:p>
            <a:pPr eaLnBrk="1" hangingPunct="1">
              <a:lnSpc>
                <a:spcPct val="150000"/>
              </a:lnSpc>
              <a:buClr>
                <a:srgbClr val="0000FF"/>
              </a:buClr>
              <a:buFont typeface="Wingdings" pitchFamily="2" charset="2"/>
              <a:buChar char="Ø"/>
              <a:defRPr/>
            </a:pPr>
            <a:r>
              <a:rPr lang="zh-CN" altLang="en-US" sz="2400" b="1" dirty="0"/>
              <a:t>重点放在由细尺度特征到大尺度特征的层层提取，只有前馈</a:t>
            </a:r>
            <a:r>
              <a:rPr lang="zh-CN" altLang="en-US" sz="2400" b="1" dirty="0">
                <a:solidFill>
                  <a:srgbClr val="FF0000"/>
                </a:solidFill>
              </a:rPr>
              <a:t>没有反馈</a:t>
            </a:r>
            <a:r>
              <a:rPr lang="zh-CN" altLang="en-US" sz="2400" b="1" dirty="0"/>
              <a:t>。已有的认知不能帮助当前视觉感知和认知，没有体现选择性注意。</a:t>
            </a:r>
            <a:endParaRPr lang="en-US" altLang="zh-CN" sz="2400" b="1" dirty="0"/>
          </a:p>
          <a:p>
            <a:pPr eaLnBrk="1" hangingPunct="1">
              <a:lnSpc>
                <a:spcPct val="150000"/>
              </a:lnSpc>
              <a:buClr>
                <a:srgbClr val="0000FF"/>
              </a:buClr>
              <a:buFont typeface="Wingdings" pitchFamily="2" charset="2"/>
              <a:buChar char="Ø"/>
              <a:defRPr/>
            </a:pPr>
            <a:r>
              <a:rPr lang="zh-CN" altLang="en-US" sz="2400" b="1" dirty="0"/>
              <a:t>要求</a:t>
            </a:r>
            <a:r>
              <a:rPr lang="zh-CN" altLang="en-US" sz="2400" b="1" dirty="0">
                <a:solidFill>
                  <a:srgbClr val="FF0000"/>
                </a:solidFill>
              </a:rPr>
              <a:t>海量训练样本</a:t>
            </a:r>
            <a:r>
              <a:rPr lang="zh-CN" altLang="en-US" sz="2400" b="1" dirty="0"/>
              <a:t>，</a:t>
            </a:r>
            <a:r>
              <a:rPr lang="zh-CN" altLang="en-US" sz="2400" b="1" dirty="0">
                <a:solidFill>
                  <a:srgbClr val="FF0000"/>
                </a:solidFill>
              </a:rPr>
              <a:t>样本的均等性</a:t>
            </a:r>
            <a:r>
              <a:rPr lang="zh-CN" altLang="en-US" sz="2400" b="1" dirty="0"/>
              <a:t>没有反映认知的积累性。</a:t>
            </a:r>
          </a:p>
          <a:p>
            <a:pPr marL="0" indent="0" eaLnBrk="1" hangingPunct="1">
              <a:lnSpc>
                <a:spcPct val="150000"/>
              </a:lnSpc>
              <a:buClr>
                <a:srgbClr val="0000FF"/>
              </a:buClr>
              <a:defRPr/>
            </a:pPr>
            <a:endParaRPr lang="en-US" altLang="zh-CN" sz="2400" b="1" dirty="0"/>
          </a:p>
        </p:txBody>
      </p:sp>
      <p:sp>
        <p:nvSpPr>
          <p:cNvPr id="157703" name="TextBox 9">
            <a:extLst>
              <a:ext uri="{FF2B5EF4-FFF2-40B4-BE49-F238E27FC236}">
                <a16:creationId xmlns:a16="http://schemas.microsoft.com/office/drawing/2014/main" id="{E3468AF7-FDEC-4EAE-A2A6-F0C381AE5D0C}"/>
              </a:ext>
            </a:extLst>
          </p:cNvPr>
          <p:cNvSpPr txBox="1">
            <a:spLocks noChangeArrowheads="1"/>
          </p:cNvSpPr>
          <p:nvPr/>
        </p:nvSpPr>
        <p:spPr bwMode="auto">
          <a:xfrm>
            <a:off x="1524000" y="1150938"/>
            <a:ext cx="9156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85800" indent="-6858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C00000"/>
              </a:buClr>
              <a:buFont typeface="Wingdings" panose="05000000000000000000" pitchFamily="2" charset="2"/>
              <a:buChar char="p"/>
            </a:pPr>
            <a:r>
              <a:rPr lang="en-US" altLang="zh-CN" sz="2400" b="1"/>
              <a:t>CNN</a:t>
            </a:r>
            <a:r>
              <a:rPr lang="zh-CN" altLang="en-US" sz="2400" b="1"/>
              <a:t>的缺点：</a:t>
            </a:r>
          </a:p>
          <a:p>
            <a:pPr eaLnBrk="1" hangingPunct="1">
              <a:buClr>
                <a:srgbClr val="C00000"/>
              </a:buClr>
              <a:buFont typeface="Wingdings" panose="05000000000000000000" pitchFamily="2" charset="2"/>
              <a:buChar char="p"/>
            </a:pPr>
            <a:endParaRPr lang="zh-CN" altLang="en-US" sz="2400" b="1"/>
          </a:p>
        </p:txBody>
      </p:sp>
      <p:cxnSp>
        <p:nvCxnSpPr>
          <p:cNvPr id="8" name="直接连接符 7">
            <a:extLst>
              <a:ext uri="{FF2B5EF4-FFF2-40B4-BE49-F238E27FC236}">
                <a16:creationId xmlns:a16="http://schemas.microsoft.com/office/drawing/2014/main" id="{70B52629-21D2-40BB-9CE8-95879C72252E}"/>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BC5263D-8A78-4216-BBAF-A7272E486F64}"/>
              </a:ext>
            </a:extLst>
          </p:cNvPr>
          <p:cNvSpPr txBox="1"/>
          <p:nvPr/>
        </p:nvSpPr>
        <p:spPr>
          <a:xfrm>
            <a:off x="382137" y="371366"/>
            <a:ext cx="5350448" cy="523220"/>
          </a:xfrm>
          <a:prstGeom prst="rect">
            <a:avLst/>
          </a:prstGeom>
          <a:noFill/>
        </p:spPr>
        <p:txBody>
          <a:bodyPr wrap="square" rtlCol="0">
            <a:spAutoFit/>
          </a:bodyPr>
          <a:lstStyle/>
          <a:p>
            <a:pPr>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卷积神经网络优缺点</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493720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深度学习卷积神经网络</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内容占位符 2"/>
          <p:cNvSpPr>
            <a:spLocks noGrp="1"/>
          </p:cNvSpPr>
          <p:nvPr>
            <p:ph idx="1"/>
          </p:nvPr>
        </p:nvSpPr>
        <p:spPr>
          <a:xfrm>
            <a:off x="1315587" y="1278194"/>
            <a:ext cx="9755871" cy="1322314"/>
          </a:xfrm>
        </p:spPr>
        <p:txBody>
          <a:bodyPr>
            <a:normAutofit/>
          </a:bodyPr>
          <a:lstStyle/>
          <a:p>
            <a:pPr marL="0" indent="0">
              <a:buNone/>
            </a:pPr>
            <a:r>
              <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卷积神经网络最常见的形式就是将一些卷积层和激活层放在一起，其后紧跟池化层，重复如此直到图像在空间上被缩小到一个足够小的尺寸，然后过渡到全连接层。最后的全连接层得到输出，比如分类评分。</a:t>
            </a:r>
            <a:endParaRPr lang="en-US" altLang="zh-CN"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endParaRPr>
          </a:p>
          <a:p>
            <a:pPr marL="0" indent="0">
              <a:buNone/>
            </a:pPr>
            <a:endParaRPr lang="en-US" altLang="zh-CN"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endParaRPr>
          </a:p>
          <a:p>
            <a:pPr marL="0" indent="0">
              <a:buNone/>
            </a:pPr>
            <a:r>
              <a:rPr lang="zh-CN" altLang="en-US" sz="1400" dirty="0">
                <a:solidFill>
                  <a:prstClr val="black"/>
                </a:solidFill>
                <a:latin typeface="微软雅黑" panose="020B0503020204020204" pitchFamily="34" charset="-122"/>
                <a:ea typeface="微软雅黑" panose="020B0503020204020204" pitchFamily="34" charset="-122"/>
                <a:cs typeface="Segoe UI" panose="020B0502040204020203" pitchFamily="34" charset="0"/>
              </a:rPr>
              <a:t>案例学习</a:t>
            </a:r>
          </a:p>
        </p:txBody>
      </p:sp>
      <p:sp>
        <p:nvSpPr>
          <p:cNvPr id="15" name="内容占位符 2"/>
          <p:cNvSpPr txBox="1"/>
          <p:nvPr/>
        </p:nvSpPr>
        <p:spPr>
          <a:xfrm>
            <a:off x="1135719" y="2491580"/>
            <a:ext cx="9755871" cy="914400"/>
          </a:xfrm>
          <a:prstGeom prst="rect">
            <a:avLst/>
          </a:prstGeom>
          <a:ln>
            <a:solidFill>
              <a:schemeClr val="bg1"/>
            </a:solidFill>
          </a:ln>
        </p:spPr>
        <p:txBody>
          <a:bodyPr vert="horz" lIns="0" tIns="0" rIns="0" bIns="0" rtlCol="0">
            <a:noAutofit/>
          </a:bodyPr>
          <a:lstStyle>
            <a:lvl1pPr marL="342900" marR="0" indent="-342900" algn="l" defTabSz="914400" rtl="0" eaLnBrk="1" fontAlgn="auto" latinLnBrk="0" hangingPunct="1">
              <a:lnSpc>
                <a:spcPct val="125000"/>
              </a:lnSpc>
              <a:spcBef>
                <a:spcPts val="0"/>
              </a:spcBef>
              <a:spcAft>
                <a:spcPts val="600"/>
              </a:spcAft>
              <a:buClrTx/>
              <a:buSzTx/>
              <a:buFont typeface="Wingdings" panose="05000000000000000000" pitchFamily="2" charset="2"/>
              <a:buChar char="Ø"/>
              <a:defRPr lang="en-US" sz="2000" b="0" kern="1200" baseline="0">
                <a:solidFill>
                  <a:srgbClr val="711351"/>
                </a:solidFill>
                <a:effectLst/>
                <a:latin typeface="Segoe UI" panose="020B0502040204020203" pitchFamily="34" charset="0"/>
                <a:ea typeface="宋体" panose="02010600030101010101" pitchFamily="2" charset="-122"/>
                <a:cs typeface="Segoe UI" panose="020B0502040204020203" pitchFamily="34" charset="0"/>
              </a:defRPr>
            </a:lvl1pPr>
            <a:lvl2pPr marL="742950" marR="0" indent="-285750" algn="l" defTabSz="914400" rtl="0" eaLnBrk="1" fontAlgn="auto" latinLnBrk="0" hangingPunct="1">
              <a:lnSpc>
                <a:spcPct val="125000"/>
              </a:lnSpc>
              <a:spcBef>
                <a:spcPts val="0"/>
              </a:spcBef>
              <a:spcAft>
                <a:spcPts val="600"/>
              </a:spcAft>
              <a:buClrTx/>
              <a:buSzTx/>
              <a:buFont typeface="Wingdings" panose="05000000000000000000" pitchFamily="2" charset="2"/>
              <a:buChar char="Ø"/>
              <a:defRPr lang="en-US" sz="1800" b="0" kern="1200" baseline="0">
                <a:solidFill>
                  <a:srgbClr val="711351"/>
                </a:solidFill>
                <a:effectLst/>
                <a:latin typeface="Segoe UI" panose="020B0502040204020203" pitchFamily="34" charset="0"/>
                <a:ea typeface="宋体" panose="02010600030101010101" pitchFamily="2" charset="-122"/>
                <a:cs typeface="Segoe UI" panose="020B0502040204020203" pitchFamily="34" charset="0"/>
              </a:defRPr>
            </a:lvl2pPr>
            <a:lvl3pPr marL="1143000" indent="-228600" algn="l" defTabSz="914400" rtl="0" eaLnBrk="1" latinLnBrk="0" hangingPunct="1">
              <a:lnSpc>
                <a:spcPct val="100000"/>
              </a:lnSpc>
              <a:spcBef>
                <a:spcPts val="600"/>
              </a:spcBef>
              <a:buFont typeface="Wingdings" panose="05000000000000000000" pitchFamily="2" charset="2"/>
              <a:buChar char="Ø"/>
              <a:defRPr lang="en-US" sz="1600" b="0" kern="1200" baseline="0" dirty="0" smtClean="0">
                <a:solidFill>
                  <a:srgbClr val="800080"/>
                </a:solidFill>
                <a:effectLst>
                  <a:outerShdw blurRad="38100" dist="38100" dir="2700000" algn="tl">
                    <a:srgbClr val="C0C0C0"/>
                  </a:outerShdw>
                </a:effectLst>
                <a:latin typeface="Segoe UI" panose="020B0502040204020203" pitchFamily="34" charset="0"/>
                <a:ea typeface="宋体" panose="02010600030101010101" pitchFamily="2" charset="-122"/>
                <a:cs typeface="Segoe UI" panose="020B0502040204020203" pitchFamily="34" charset="0"/>
              </a:defRPr>
            </a:lvl3pPr>
            <a:lvl4pPr marL="1600200" indent="-228600" algn="l" defTabSz="914400" rtl="0" eaLnBrk="1" latinLnBrk="0" hangingPunct="1">
              <a:lnSpc>
                <a:spcPct val="100000"/>
              </a:lnSpc>
              <a:spcBef>
                <a:spcPts val="600"/>
              </a:spcBef>
              <a:buFont typeface="Wingdings" panose="05000000000000000000" pitchFamily="2" charset="2"/>
              <a:buChar char="Ø"/>
              <a:defRPr lang="en-US" sz="1400" b="0" kern="1200" baseline="0" dirty="0" smtClean="0">
                <a:solidFill>
                  <a:srgbClr val="800080"/>
                </a:solidFill>
                <a:effectLst>
                  <a:outerShdw blurRad="38100" dist="38100" dir="2700000" algn="tl">
                    <a:srgbClr val="C0C0C0"/>
                  </a:outerShdw>
                </a:effectLst>
                <a:latin typeface="Segoe UI" panose="020B0502040204020203" pitchFamily="34" charset="0"/>
                <a:ea typeface="宋体" panose="02010600030101010101" pitchFamily="2" charset="-122"/>
                <a:cs typeface="Segoe UI" panose="020B0502040204020203" pitchFamily="34" charset="0"/>
              </a:defRPr>
            </a:lvl4pPr>
            <a:lvl5pPr marL="2057400" indent="-228600" algn="l" defTabSz="914400" rtl="0" eaLnBrk="1" latinLnBrk="0" hangingPunct="1">
              <a:spcBef>
                <a:spcPct val="20000"/>
              </a:spcBef>
              <a:buFont typeface="Wingdings" panose="05000000000000000000" pitchFamily="2" charset="2"/>
              <a:buChar char="Ø"/>
              <a:defRPr lang="en-US" sz="2000" b="0" kern="1200" baseline="0" dirty="0">
                <a:solidFill>
                  <a:srgbClr val="800080"/>
                </a:solidFill>
                <a:effectLst>
                  <a:outerShdw blurRad="38100" dist="38100" dir="2700000" algn="tl">
                    <a:srgbClr val="C0C0C0"/>
                  </a:outerShdw>
                </a:effectLst>
                <a:latin typeface="Segoe UI" panose="020B0502040204020203" pitchFamily="34" charset="0"/>
                <a:ea typeface="黑体" panose="02010609060101010101" pitchFamily="49" charset="-122"/>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00050" marR="0" lvl="1" indent="0" algn="l" defTabSz="914400" rtl="0" eaLnBrk="1" fontAlgn="auto" latinLnBrk="0" hangingPunct="1">
              <a:lnSpc>
                <a:spcPct val="125000"/>
              </a:lnSpc>
              <a:spcBef>
                <a:spcPts val="0"/>
              </a:spcBef>
              <a:spcAft>
                <a:spcPts val="600"/>
              </a:spcAft>
              <a:buClrTx/>
              <a:buSzTx/>
              <a:buNone/>
              <a:tabLst/>
              <a:defRPr/>
            </a:pPr>
            <a:r>
              <a:rPr lang="en-US" altLang="zh-CN" sz="1400" b="1" dirty="0" err="1">
                <a:solidFill>
                  <a:schemeClr val="tx1"/>
                </a:solidFill>
                <a:latin typeface="微软雅黑" panose="020B0503020204020204" pitchFamily="34" charset="-122"/>
                <a:ea typeface="微软雅黑" panose="020B0503020204020204" pitchFamily="34" charset="-122"/>
              </a:rPr>
              <a:t>AlexNet</a:t>
            </a:r>
            <a:r>
              <a:rPr lang="zh-CN" altLang="en-US" sz="1400" b="1" dirty="0">
                <a:solidFill>
                  <a:schemeClr val="tx1"/>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具有历史意义的一个网络结构</a:t>
            </a:r>
            <a:r>
              <a:rPr lang="en-US" altLang="zh-CN" sz="1400" dirty="0">
                <a:solidFill>
                  <a:prstClr val="black"/>
                </a:solidFill>
                <a:latin typeface="微软雅黑" panose="020B0503020204020204" pitchFamily="34" charset="-122"/>
                <a:ea typeface="微软雅黑" panose="020B0503020204020204" pitchFamily="34" charset="-122"/>
              </a:rPr>
              <a:t>,2012</a:t>
            </a:r>
            <a:r>
              <a:rPr lang="zh-CN" altLang="en-US" sz="1400" dirty="0">
                <a:solidFill>
                  <a:prstClr val="black"/>
                </a:solidFill>
                <a:latin typeface="微软雅黑" panose="020B0503020204020204" pitchFamily="34" charset="-122"/>
                <a:ea typeface="微软雅黑" panose="020B0503020204020204" pitchFamily="34" charset="-122"/>
              </a:rPr>
              <a:t>年</a:t>
            </a:r>
            <a:r>
              <a:rPr lang="en-US" altLang="zh-CN" sz="1400" dirty="0">
                <a:solidFill>
                  <a:prstClr val="black"/>
                </a:solidFill>
                <a:latin typeface="微软雅黑" panose="020B0503020204020204" pitchFamily="34" charset="-122"/>
                <a:ea typeface="微软雅黑" panose="020B0503020204020204" pitchFamily="34" charset="-122"/>
              </a:rPr>
              <a:t>ImageNet</a:t>
            </a:r>
            <a:r>
              <a:rPr lang="zh-CN" altLang="en-US" sz="1400" dirty="0">
                <a:solidFill>
                  <a:prstClr val="black"/>
                </a:solidFill>
                <a:latin typeface="微软雅黑" panose="020B0503020204020204" pitchFamily="34" charset="-122"/>
                <a:ea typeface="微软雅黑" panose="020B0503020204020204" pitchFamily="34" charset="-122"/>
              </a:rPr>
              <a:t>图像分类竞赛中，</a:t>
            </a:r>
            <a:r>
              <a:rPr lang="en-US" altLang="zh-CN" sz="1400" dirty="0">
                <a:solidFill>
                  <a:prstClr val="black"/>
                </a:solidFill>
                <a:latin typeface="微软雅黑" panose="020B0503020204020204" pitchFamily="34" charset="-122"/>
                <a:ea typeface="微软雅黑" panose="020B0503020204020204" pitchFamily="34" charset="-122"/>
              </a:rPr>
              <a:t>top-5</a:t>
            </a:r>
            <a:r>
              <a:rPr lang="zh-CN" altLang="en-US" sz="1400" dirty="0">
                <a:solidFill>
                  <a:prstClr val="black"/>
                </a:solidFill>
                <a:latin typeface="微软雅黑" panose="020B0503020204020204" pitchFamily="34" charset="-122"/>
                <a:ea typeface="微软雅黑" panose="020B0503020204020204" pitchFamily="34" charset="-122"/>
              </a:rPr>
              <a:t>错误率比上一年的冠军下降了十个百分点，而且远远超过当年的第二名</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也正因此，深度学习沉寂多年后重回历史舞台。</a:t>
            </a: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587" y="3255048"/>
            <a:ext cx="9270336" cy="2419350"/>
          </a:xfrm>
          <a:prstGeom prst="rect">
            <a:avLst/>
          </a:prstGeom>
        </p:spPr>
      </p:pic>
      <p:sp>
        <p:nvSpPr>
          <p:cNvPr id="17" name="文本框 16"/>
          <p:cNvSpPr txBox="1"/>
          <p:nvPr/>
        </p:nvSpPr>
        <p:spPr>
          <a:xfrm>
            <a:off x="2961480" y="5778007"/>
            <a:ext cx="673095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两个</a:t>
            </a:r>
            <a:r>
              <a:rPr lang="en-US" altLang="zh-CN"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GPU</a:t>
            </a: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并行计算</a:t>
            </a:r>
            <a:endParaRPr lang="en-US" altLang="zh-CN"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（卷积</a:t>
            </a:r>
            <a:r>
              <a:rPr lang="en-US" altLang="zh-CN"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池化）*</a:t>
            </a:r>
            <a:r>
              <a:rPr lang="en-US" altLang="zh-CN"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2+</a:t>
            </a: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卷积*</a:t>
            </a:r>
            <a:r>
              <a:rPr lang="en-US" altLang="zh-CN"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3+</a:t>
            </a: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池化*</a:t>
            </a:r>
            <a:r>
              <a:rPr lang="en-US" altLang="zh-CN"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1+</a:t>
            </a: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全连接*</a:t>
            </a:r>
            <a:r>
              <a:rPr lang="en-US" altLang="zh-CN"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3</a:t>
            </a:r>
            <a:endPar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endParaRPr>
          </a:p>
        </p:txBody>
      </p:sp>
      <p:sp>
        <p:nvSpPr>
          <p:cNvPr id="5" name="矩形 4"/>
          <p:cNvSpPr/>
          <p:nvPr/>
        </p:nvSpPr>
        <p:spPr>
          <a:xfrm>
            <a:off x="8678584" y="438988"/>
            <a:ext cx="1539204" cy="369332"/>
          </a:xfrm>
          <a:prstGeom prst="rect">
            <a:avLst/>
          </a:prstGeom>
        </p:spPr>
        <p:txBody>
          <a:bodyPr wrap="none">
            <a:spAutoFit/>
          </a:bodyPr>
          <a:lstStyle/>
          <a:p>
            <a:r>
              <a:rPr lang="zh-CN" altLang="en-US" dirty="0"/>
              <a:t> </a:t>
            </a:r>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层的排列规律 </a:t>
            </a:r>
            <a:endParaRPr lang="zh-CN" altLang="en-US" sz="1600" dirty="0"/>
          </a:p>
        </p:txBody>
      </p:sp>
      <p:pic>
        <p:nvPicPr>
          <p:cNvPr id="20" name="图片 19"/>
          <p:cNvPicPr>
            <a:picLocks noChangeAspect="1"/>
          </p:cNvPicPr>
          <p:nvPr/>
        </p:nvPicPr>
        <p:blipFill rotWithShape="1">
          <a:blip r:embed="rId5" cstate="print">
            <a:extLst>
              <a:ext uri="{28A0092B-C50C-407E-A947-70E740481C1C}">
                <a14:useLocalDpi xmlns:a14="http://schemas.microsoft.com/office/drawing/2010/main" val="0"/>
              </a:ext>
            </a:extLst>
          </a:blip>
          <a:srcRect l="34328" t="26124" r="33459" b="25562"/>
          <a:stretch/>
        </p:blipFill>
        <p:spPr>
          <a:xfrm>
            <a:off x="1144992" y="1332508"/>
            <a:ext cx="170595" cy="170595"/>
          </a:xfrm>
          <a:prstGeom prst="rect">
            <a:avLst/>
          </a:prstGeom>
        </p:spPr>
      </p:pic>
      <p:pic>
        <p:nvPicPr>
          <p:cNvPr id="22" name="图片 21"/>
          <p:cNvPicPr>
            <a:picLocks noChangeAspect="1"/>
          </p:cNvPicPr>
          <p:nvPr/>
        </p:nvPicPr>
        <p:blipFill rotWithShape="1">
          <a:blip r:embed="rId5" cstate="print">
            <a:extLst>
              <a:ext uri="{28A0092B-C50C-407E-A947-70E740481C1C}">
                <a14:useLocalDpi xmlns:a14="http://schemas.microsoft.com/office/drawing/2010/main" val="0"/>
              </a:ext>
            </a:extLst>
          </a:blip>
          <a:srcRect l="34328" t="26124" r="33459" b="25562"/>
          <a:stretch/>
        </p:blipFill>
        <p:spPr>
          <a:xfrm>
            <a:off x="1164751" y="2157643"/>
            <a:ext cx="170595" cy="170595"/>
          </a:xfrm>
          <a:prstGeom prst="rect">
            <a:avLst/>
          </a:prstGeom>
        </p:spPr>
      </p:pic>
    </p:spTree>
    <p:extLst>
      <p:ext uri="{BB962C8B-B14F-4D97-AF65-F5344CB8AC3E}">
        <p14:creationId xmlns:p14="http://schemas.microsoft.com/office/powerpoint/2010/main" val="26826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8" name="内容占位符 4"/>
          <p:cNvSpPr>
            <a:spLocks noGrp="1"/>
          </p:cNvSpPr>
          <p:nvPr>
            <p:ph idx="1"/>
          </p:nvPr>
        </p:nvSpPr>
        <p:spPr>
          <a:xfrm>
            <a:off x="657224" y="964565"/>
            <a:ext cx="3400425" cy="351155"/>
          </a:xfrm>
        </p:spPr>
        <p:txBody>
          <a:bodyPr>
            <a:noAutofit/>
          </a:bodyPr>
          <a:lstStyle/>
          <a:p>
            <a:pPr marL="0" indent="0">
              <a:buNone/>
            </a:pP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历届</a:t>
            </a:r>
            <a:r>
              <a:rPr altLang="zh-CN" sz="1400" dirty="0">
                <a:latin typeface="微软雅黑" panose="020B0503020204020204" pitchFamily="34" charset="-122"/>
                <a:ea typeface="微软雅黑" panose="020B0503020204020204" pitchFamily="34" charset="-122"/>
                <a:cs typeface="Segoe UI" panose="020B0502040204020203" pitchFamily="34" charset="0"/>
              </a:rPr>
              <a:t>ILSVRC</a:t>
            </a: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的优秀网络结构</a:t>
            </a:r>
          </a:p>
        </p:txBody>
      </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1285" y="4294361"/>
            <a:ext cx="1789430" cy="1819275"/>
          </a:xfrm>
          <a:prstGeom prst="rect">
            <a:avLst/>
          </a:prstGeom>
        </p:spPr>
      </p:pic>
      <p:pic>
        <p:nvPicPr>
          <p:cNvPr id="20" name="图片 19"/>
          <p:cNvPicPr>
            <a:picLocks noChangeAspect="1"/>
          </p:cNvPicPr>
          <p:nvPr/>
        </p:nvPicPr>
        <p:blipFill>
          <a:blip r:embed="rId5"/>
          <a:stretch>
            <a:fillRect/>
          </a:stretch>
        </p:blipFill>
        <p:spPr>
          <a:xfrm>
            <a:off x="4242979" y="4339446"/>
            <a:ext cx="3531235" cy="1774190"/>
          </a:xfrm>
          <a:prstGeom prst="rect">
            <a:avLst/>
          </a:prstGeom>
        </p:spPr>
      </p:pic>
      <p:pic>
        <p:nvPicPr>
          <p:cNvPr id="22" name="图片 21"/>
          <p:cNvPicPr>
            <a:picLocks noChangeAspect="1"/>
          </p:cNvPicPr>
          <p:nvPr/>
        </p:nvPicPr>
        <p:blipFill>
          <a:blip r:embed="rId6"/>
          <a:stretch>
            <a:fillRect/>
          </a:stretch>
        </p:blipFill>
        <p:spPr>
          <a:xfrm>
            <a:off x="8488771" y="1121254"/>
            <a:ext cx="2061210" cy="4739005"/>
          </a:xfrm>
          <a:prstGeom prst="rect">
            <a:avLst/>
          </a:prstGeom>
        </p:spPr>
      </p:pic>
      <p:pic>
        <p:nvPicPr>
          <p:cNvPr id="23" name="图片 22"/>
          <p:cNvPicPr>
            <a:picLocks noChangeAspect="1"/>
          </p:cNvPicPr>
          <p:nvPr/>
        </p:nvPicPr>
        <p:blipFill>
          <a:blip r:embed="rId7"/>
          <a:stretch>
            <a:fillRect/>
          </a:stretch>
        </p:blipFill>
        <p:spPr>
          <a:xfrm>
            <a:off x="1986280" y="1405461"/>
            <a:ext cx="4126345" cy="2477622"/>
          </a:xfrm>
          <a:prstGeom prst="rect">
            <a:avLst/>
          </a:prstGeom>
        </p:spPr>
      </p:pic>
      <p:sp>
        <p:nvSpPr>
          <p:cNvPr id="3" name="矩形 2"/>
          <p:cNvSpPr/>
          <p:nvPr/>
        </p:nvSpPr>
        <p:spPr>
          <a:xfrm>
            <a:off x="8741102" y="463699"/>
            <a:ext cx="1476686" cy="338554"/>
          </a:xfrm>
          <a:prstGeom prst="rect">
            <a:avLst/>
          </a:prstGeom>
        </p:spPr>
        <p:txBody>
          <a:bodyPr wrap="none">
            <a:spAutoFit/>
          </a:bodyPr>
          <a:lstStyle/>
          <a:p>
            <a:r>
              <a:rPr lang="zh-CN" altLang="en-US" sz="1600" dirty="0">
                <a:solidFill>
                  <a:srgbClr val="7E0C6E"/>
                </a:solidFill>
                <a:latin typeface="微软雅黑" panose="020B0503020204020204" pitchFamily="34" charset="-122"/>
                <a:ea typeface="微软雅黑" panose="020B0503020204020204" pitchFamily="34" charset="-122"/>
                <a:cs typeface="Segoe UI" panose="020B0502040204020203" pitchFamily="34" charset="0"/>
              </a:rPr>
              <a:t>层的排列规律 </a:t>
            </a:r>
            <a:endParaRPr lang="zh-CN" altLang="en-US" sz="1600" dirty="0"/>
          </a:p>
        </p:txBody>
      </p:sp>
      <p:sp>
        <p:nvSpPr>
          <p:cNvPr id="14" name="文本框 13">
            <a:extLst>
              <a:ext uri="{FF2B5EF4-FFF2-40B4-BE49-F238E27FC236}">
                <a16:creationId xmlns:a16="http://schemas.microsoft.com/office/drawing/2014/main" id="{BAB3790B-E813-4A0C-B923-BEBFE9B884AE}"/>
              </a:ext>
            </a:extLst>
          </p:cNvPr>
          <p:cNvSpPr txBox="1"/>
          <p:nvPr/>
        </p:nvSpPr>
        <p:spPr>
          <a:xfrm>
            <a:off x="382137" y="371366"/>
            <a:ext cx="493720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深度学习卷积神经网络</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947861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320896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7E0C6E"/>
              </a:solidFill>
              <a:effectLst/>
              <a:uLnTx/>
              <a:uFillTx/>
              <a:latin typeface="黑体" panose="02010609060101010101" pitchFamily="49" charset="-122"/>
              <a:ea typeface="黑体" panose="02010609060101010101" pitchFamily="49" charset="-122"/>
              <a:cs typeface="+mn-cs"/>
            </a:endParaRPr>
          </a:p>
        </p:txBody>
      </p:sp>
      <p:sp>
        <p:nvSpPr>
          <p:cNvPr id="5" name="矩形 4"/>
          <p:cNvSpPr/>
          <p:nvPr/>
        </p:nvSpPr>
        <p:spPr>
          <a:xfrm>
            <a:off x="2596055" y="1524000"/>
            <a:ext cx="4593021" cy="462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7657" y="1665618"/>
            <a:ext cx="5104504" cy="1976924"/>
          </a:xfrm>
          <a:prstGeom prst="rect">
            <a:avLst/>
          </a:prstGeom>
        </p:spPr>
      </p:pic>
      <p:sp>
        <p:nvSpPr>
          <p:cNvPr id="18" name="文本框 17"/>
          <p:cNvSpPr txBox="1"/>
          <p:nvPr/>
        </p:nvSpPr>
        <p:spPr>
          <a:xfrm>
            <a:off x="618870" y="1809420"/>
            <a:ext cx="49522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latin typeface="微软雅黑" panose="020B0503020204020204" pitchFamily="34" charset="-122"/>
                <a:ea typeface="微软雅黑" panose="020B0503020204020204" pitchFamily="34" charset="-122"/>
                <a:cs typeface="Segoe UI" panose="020B0502040204020203" pitchFamily="34" charset="0"/>
              </a:rPr>
              <a:t>RNN</a:t>
            </a: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是一类以在网络中出现环为特点的网络模型，并且能存储着神经元这一时刻的输入与前一时刻输出的依赖关系。</a:t>
            </a:r>
            <a:endParaRPr lang="en-US" altLang="zh-CN" sz="1400" dirty="0">
              <a:latin typeface="微软雅黑" panose="020B0503020204020204" pitchFamily="34" charset="-122"/>
              <a:ea typeface="微软雅黑" panose="020B0503020204020204" pitchFamily="34"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latin typeface="微软雅黑" panose="020B0503020204020204" pitchFamily="34" charset="-122"/>
              <a:ea typeface="微软雅黑" panose="020B0503020204020204" pitchFamily="34" charset="-122"/>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latin typeface="微软雅黑" panose="020B0503020204020204" pitchFamily="34" charset="-122"/>
              <a:ea typeface="微软雅黑" panose="020B0503020204020204" pitchFamily="34" charset="-122"/>
              <a:cs typeface="Segoe UI" panose="020B0502040204020203" pitchFamily="34" charset="0"/>
            </a:endParaRPr>
          </a:p>
          <a:p>
            <a:r>
              <a:rPr lang="zh-CN" altLang="en-US" sz="1400" dirty="0">
                <a:latin typeface="微软雅黑" panose="020B0503020204020204" pitchFamily="34" charset="-122"/>
                <a:ea typeface="微软雅黑" panose="020B0503020204020204" pitchFamily="34" charset="-122"/>
                <a:cs typeface="Segoe UI" panose="020B0502040204020203" pitchFamily="34" charset="0"/>
              </a:rPr>
              <a:t>信号从一个神经元到另一个神经元。并不会马上消失，而是继续存活。</a:t>
            </a:r>
          </a:p>
        </p:txBody>
      </p:sp>
      <mc:AlternateContent xmlns:mc="http://schemas.openxmlformats.org/markup-compatibility/2006" xmlns:a14="http://schemas.microsoft.com/office/drawing/2010/main">
        <mc:Choice Requires="a14">
          <p:sp>
            <p:nvSpPr>
              <p:cNvPr id="21" name="文本框 20"/>
              <p:cNvSpPr txBox="1"/>
              <p:nvPr/>
            </p:nvSpPr>
            <p:spPr>
              <a:xfrm>
                <a:off x="5835367" y="3951424"/>
                <a:ext cx="6037066" cy="1384995"/>
              </a:xfrm>
              <a:prstGeom prst="rect">
                <a:avLst/>
              </a:prstGeom>
              <a:noFill/>
            </p:spPr>
            <p:txBody>
              <a:bodyPr wrap="square" rtlCol="0">
                <a:spAutoFit/>
              </a:bodyPr>
              <a:lstStyle/>
              <a:p>
                <a:pPr>
                  <a:defRPr/>
                </a:pP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𝑥</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sub>
                    </m:sSub>
                    <m:r>
                      <a:rPr lang="zh-CN" altLang="en-US" sz="1400">
                        <a:latin typeface="Cambria Math" panose="02040503050406030204" pitchFamily="18" charset="0"/>
                        <a:ea typeface="微软雅黑" panose="020B0503020204020204" pitchFamily="34" charset="-122"/>
                        <a:cs typeface="Segoe UI" panose="020B0502040204020203" pitchFamily="34" charset="0"/>
                      </a:rPr>
                      <m:t>是</m:t>
                    </m:r>
                  </m:oMath>
                </a14:m>
                <a:r>
                  <a:rPr lang="zh-CN" altLang="en-US" sz="1400" dirty="0">
                    <a:latin typeface="微软雅黑" panose="020B0503020204020204" pitchFamily="34" charset="-122"/>
                    <a:ea typeface="微软雅黑" panose="020B0503020204020204" pitchFamily="34" charset="-122"/>
                    <a:cs typeface="Segoe UI" panose="020B0502040204020203" pitchFamily="34" charset="0"/>
                  </a:rPr>
                  <a:t>时间</a:t>
                </a:r>
                <a:r>
                  <a:rPr lang="en-US" altLang="zh-CN" sz="1400" dirty="0">
                    <a:latin typeface="微软雅黑" panose="020B0503020204020204" pitchFamily="34" charset="-122"/>
                    <a:ea typeface="微软雅黑" panose="020B0503020204020204" pitchFamily="34" charset="-122"/>
                    <a:cs typeface="Segoe UI" panose="020B0502040204020203" pitchFamily="34" charset="0"/>
                  </a:rPr>
                  <a:t>t</a:t>
                </a: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处的输入；</a:t>
                </a:r>
                <a:endParaRPr lang="en-US" altLang="zh-CN" sz="1400" dirty="0">
                  <a:latin typeface="微软雅黑" panose="020B0503020204020204" pitchFamily="34" charset="-122"/>
                  <a:ea typeface="微软雅黑" panose="020B0503020204020204" pitchFamily="34" charset="-122"/>
                  <a:cs typeface="Segoe UI" panose="020B0502040204020203" pitchFamily="34" charset="0"/>
                </a:endParaRPr>
              </a:p>
              <a:p>
                <a:pPr>
                  <a:defRPr/>
                </a:pP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𝑠</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sub>
                    </m:sSub>
                  </m:oMath>
                </a14:m>
                <a:r>
                  <a:rPr lang="zh-CN" altLang="en-US" sz="1400" dirty="0">
                    <a:latin typeface="微软雅黑" panose="020B0503020204020204" pitchFamily="34" charset="-122"/>
                    <a:ea typeface="微软雅黑" panose="020B0503020204020204" pitchFamily="34" charset="-122"/>
                    <a:cs typeface="Segoe UI" panose="020B0502040204020203" pitchFamily="34" charset="0"/>
                  </a:rPr>
                  <a:t>是时间</a:t>
                </a:r>
                <a:r>
                  <a:rPr lang="en-US" altLang="zh-CN" sz="1400" dirty="0">
                    <a:latin typeface="微软雅黑" panose="020B0503020204020204" pitchFamily="34" charset="-122"/>
                    <a:ea typeface="微软雅黑" panose="020B0503020204020204" pitchFamily="34" charset="-122"/>
                    <a:cs typeface="Segoe UI" panose="020B0502040204020203" pitchFamily="34" charset="0"/>
                  </a:rPr>
                  <a:t>t</a:t>
                </a: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处的“记忆”，</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𝑠</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sub>
                    </m:sSub>
                    <m:r>
                      <a:rPr lang="en-US" altLang="zh-CN" sz="1400">
                        <a:latin typeface="Cambria Math" panose="02040503050406030204" pitchFamily="18" charset="0"/>
                        <a:ea typeface="微软雅黑" panose="020B0503020204020204" pitchFamily="34" charset="-122"/>
                        <a:cs typeface="Segoe UI" panose="020B0502040204020203" pitchFamily="34" charset="0"/>
                      </a:rPr>
                      <m:t>=</m:t>
                    </m:r>
                    <m:r>
                      <a:rPr lang="en-US" altLang="zh-CN" sz="1400">
                        <a:latin typeface="Cambria Math" panose="02040503050406030204" pitchFamily="18" charset="0"/>
                        <a:ea typeface="微软雅黑" panose="020B0503020204020204" pitchFamily="34" charset="-122"/>
                        <a:cs typeface="Segoe UI" panose="020B0502040204020203" pitchFamily="34" charset="0"/>
                      </a:rPr>
                      <m:t>𝑓</m:t>
                    </m:r>
                    <m:d>
                      <m:d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dPr>
                      <m:e>
                        <m:r>
                          <a:rPr lang="en-US" altLang="zh-CN" sz="1400">
                            <a:latin typeface="Cambria Math" panose="02040503050406030204" pitchFamily="18" charset="0"/>
                            <a:ea typeface="微软雅黑" panose="020B0503020204020204" pitchFamily="34" charset="-122"/>
                            <a:cs typeface="Segoe UI" panose="020B0502040204020203" pitchFamily="34" charset="0"/>
                          </a:rPr>
                          <m:t>𝑈</m:t>
                        </m:r>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𝑥</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sub>
                        </m:sSub>
                        <m:r>
                          <a:rPr lang="en-US" altLang="zh-CN" sz="1400">
                            <a:latin typeface="Cambria Math" panose="02040503050406030204" pitchFamily="18" charset="0"/>
                            <a:ea typeface="微软雅黑" panose="020B0503020204020204" pitchFamily="34" charset="-122"/>
                            <a:cs typeface="Segoe UI" panose="020B0502040204020203" pitchFamily="34" charset="0"/>
                          </a:rPr>
                          <m:t>+</m:t>
                        </m:r>
                        <m:r>
                          <a:rPr lang="en-US" altLang="zh-CN" sz="1400">
                            <a:latin typeface="Cambria Math" panose="02040503050406030204" pitchFamily="18" charset="0"/>
                            <a:ea typeface="微软雅黑" panose="020B0503020204020204" pitchFamily="34" charset="-122"/>
                            <a:cs typeface="Segoe UI" panose="020B0502040204020203" pitchFamily="34" charset="0"/>
                          </a:rPr>
                          <m:t>𝑊</m:t>
                        </m:r>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𝑠</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r>
                              <a:rPr lang="en-US" altLang="zh-CN" sz="1400">
                                <a:latin typeface="Cambria Math" panose="02040503050406030204" pitchFamily="18" charset="0"/>
                                <a:ea typeface="微软雅黑" panose="020B0503020204020204" pitchFamily="34" charset="-122"/>
                                <a:cs typeface="Segoe UI" panose="020B0502040204020203" pitchFamily="34" charset="0"/>
                              </a:rPr>
                              <m:t>−1</m:t>
                            </m:r>
                          </m:sub>
                        </m:sSub>
                      </m:e>
                    </m:d>
                  </m:oMath>
                </a14:m>
                <a:r>
                  <a:rPr lang="zh-CN" altLang="en-US" sz="1400" dirty="0">
                    <a:latin typeface="微软雅黑" panose="020B0503020204020204" pitchFamily="34" charset="-122"/>
                    <a:ea typeface="微软雅黑" panose="020B0503020204020204" pitchFamily="34" charset="-122"/>
                    <a:cs typeface="Segoe UI" panose="020B0502040204020203" pitchFamily="34" charset="0"/>
                  </a:rPr>
                  <a:t>；</a:t>
                </a:r>
                <a:endParaRPr lang="en-US" altLang="zh-CN" sz="1400" dirty="0">
                  <a:latin typeface="微软雅黑" panose="020B0503020204020204" pitchFamily="34" charset="-122"/>
                  <a:ea typeface="微软雅黑" panose="020B0503020204020204" pitchFamily="34" charset="-122"/>
                  <a:cs typeface="Segoe UI" panose="020B0502040204020203" pitchFamily="34" charset="0"/>
                </a:endParaRPr>
              </a:p>
              <a:p>
                <a:pPr>
                  <a:defRPr/>
                </a:pP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𝑜</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sub>
                    </m:sSub>
                  </m:oMath>
                </a14:m>
                <a:r>
                  <a:rPr lang="zh-CN" altLang="en-US" sz="1400" dirty="0">
                    <a:latin typeface="微软雅黑" panose="020B0503020204020204" pitchFamily="34" charset="-122"/>
                    <a:ea typeface="微软雅黑" panose="020B0503020204020204" pitchFamily="34" charset="-122"/>
                    <a:cs typeface="Segoe UI" panose="020B0502040204020203" pitchFamily="34" charset="0"/>
                  </a:rPr>
                  <a:t>是时间</a:t>
                </a:r>
                <a:r>
                  <a:rPr lang="en-US" altLang="zh-CN" sz="1400" dirty="0">
                    <a:latin typeface="微软雅黑" panose="020B0503020204020204" pitchFamily="34" charset="-122"/>
                    <a:ea typeface="微软雅黑" panose="020B0503020204020204" pitchFamily="34" charset="-122"/>
                    <a:cs typeface="Segoe UI" panose="020B0502040204020203" pitchFamily="34" charset="0"/>
                  </a:rPr>
                  <a:t>t</a:t>
                </a: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处的输出，比如是预测下个词的话，可能是</a:t>
                </a:r>
                <a:r>
                  <a:rPr lang="en-US" altLang="zh-CN" sz="1400" dirty="0" err="1">
                    <a:latin typeface="微软雅黑" panose="020B0503020204020204" pitchFamily="34" charset="-122"/>
                    <a:ea typeface="微软雅黑" panose="020B0503020204020204" pitchFamily="34" charset="-122"/>
                    <a:cs typeface="Segoe UI" panose="020B0502040204020203" pitchFamily="34" charset="0"/>
                  </a:rPr>
                  <a:t>softmax</a:t>
                </a: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输出的属于每个候选词的概率，</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𝑜</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sub>
                    </m:sSub>
                    <m:r>
                      <a:rPr lang="en-US" altLang="zh-CN" sz="1400">
                        <a:latin typeface="Cambria Math" panose="02040503050406030204" pitchFamily="18" charset="0"/>
                        <a:ea typeface="微软雅黑" panose="020B0503020204020204" pitchFamily="34" charset="-122"/>
                        <a:cs typeface="Segoe UI" panose="020B0502040204020203" pitchFamily="34" charset="0"/>
                      </a:rPr>
                      <m:t>=</m:t>
                    </m:r>
                    <m:r>
                      <a:rPr lang="en-US" altLang="zh-CN" sz="1400">
                        <a:latin typeface="Cambria Math" panose="02040503050406030204" pitchFamily="18" charset="0"/>
                        <a:ea typeface="微软雅黑" panose="020B0503020204020204" pitchFamily="34" charset="-122"/>
                        <a:cs typeface="Segoe UI" panose="020B0502040204020203" pitchFamily="34" charset="0"/>
                      </a:rPr>
                      <m:t>𝑠𝑜𝑓𝑡𝑚𝑎𝑥</m:t>
                    </m:r>
                    <m:r>
                      <a:rPr lang="en-US" altLang="zh-CN" sz="1400">
                        <a:latin typeface="Cambria Math" panose="02040503050406030204" pitchFamily="18" charset="0"/>
                        <a:ea typeface="微软雅黑" panose="020B0503020204020204" pitchFamily="34" charset="-122"/>
                        <a:cs typeface="Segoe UI" panose="020B0502040204020203" pitchFamily="34" charset="0"/>
                      </a:rPr>
                      <m:t>(</m:t>
                    </m:r>
                    <m:r>
                      <a:rPr lang="en-US" altLang="zh-CN" sz="1400">
                        <a:latin typeface="Cambria Math" panose="02040503050406030204" pitchFamily="18" charset="0"/>
                        <a:ea typeface="微软雅黑" panose="020B0503020204020204" pitchFamily="34" charset="-122"/>
                        <a:cs typeface="Segoe UI" panose="020B0502040204020203" pitchFamily="34" charset="0"/>
                      </a:rPr>
                      <m:t>𝑉</m:t>
                    </m:r>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𝑠</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sub>
                    </m:sSub>
                    <m:r>
                      <a:rPr lang="en-US" altLang="zh-CN" sz="1400">
                        <a:latin typeface="Cambria Math" panose="02040503050406030204" pitchFamily="18" charset="0"/>
                        <a:ea typeface="微软雅黑" panose="020B0503020204020204" pitchFamily="34" charset="-122"/>
                        <a:cs typeface="Segoe UI" panose="020B0502040204020203" pitchFamily="34" charset="0"/>
                      </a:rPr>
                      <m:t>)</m:t>
                    </m:r>
                  </m:oMath>
                </a14:m>
                <a:r>
                  <a:rPr lang="zh-CN" altLang="en-US" sz="1400" dirty="0">
                    <a:latin typeface="微软雅黑" panose="020B0503020204020204" pitchFamily="34" charset="-122"/>
                    <a:ea typeface="微软雅黑" panose="020B0503020204020204" pitchFamily="34" charset="-122"/>
                    <a:cs typeface="Segoe UI" panose="020B0502040204020203" pitchFamily="34" charset="0"/>
                  </a:rPr>
                  <a:t>；</a:t>
                </a:r>
                <a:endParaRPr lang="en-US" altLang="zh-CN" sz="1400" dirty="0">
                  <a:latin typeface="微软雅黑" panose="020B0503020204020204" pitchFamily="34" charset="-122"/>
                  <a:ea typeface="微软雅黑" panose="020B0503020204020204" pitchFamily="34" charset="-122"/>
                  <a:cs typeface="Segoe UI" panose="020B0502040204020203" pitchFamily="34" charset="0"/>
                </a:endParaRPr>
              </a:p>
              <a:p>
                <a:pPr>
                  <a:defRPr/>
                </a:pP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可以把隐状态</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𝑠</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sub>
                    </m:sSub>
                  </m:oMath>
                </a14:m>
                <a:r>
                  <a:rPr lang="zh-CN" altLang="en-US" sz="1400" dirty="0">
                    <a:latin typeface="微软雅黑" panose="020B0503020204020204" pitchFamily="34" charset="-122"/>
                    <a:ea typeface="微软雅黑" panose="020B0503020204020204" pitchFamily="34" charset="-122"/>
                    <a:cs typeface="Segoe UI" panose="020B0502040204020203" pitchFamily="34" charset="0"/>
                  </a:rPr>
                  <a:t>视作“记忆体”，捕捉了之前时间点的信息；</a:t>
                </a:r>
                <a:endParaRPr lang="en-US" altLang="zh-CN" sz="1400" dirty="0">
                  <a:latin typeface="微软雅黑" panose="020B0503020204020204" pitchFamily="34" charset="-122"/>
                  <a:ea typeface="微软雅黑" panose="020B0503020204020204" pitchFamily="34" charset="-122"/>
                  <a:cs typeface="Segoe UI" panose="020B0502040204020203" pitchFamily="34" charset="0"/>
                </a:endParaRPr>
              </a:p>
              <a:p>
                <a:pPr>
                  <a:defRPr/>
                </a:pP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输出</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Segoe UI" panose="020B0502040204020203" pitchFamily="34" charset="0"/>
                          </a:rPr>
                        </m:ctrlPr>
                      </m:sSubPr>
                      <m:e>
                        <m:r>
                          <a:rPr lang="en-US" altLang="zh-CN" sz="1400">
                            <a:latin typeface="Cambria Math" panose="02040503050406030204" pitchFamily="18" charset="0"/>
                            <a:ea typeface="微软雅黑" panose="020B0503020204020204" pitchFamily="34" charset="-122"/>
                            <a:cs typeface="Segoe UI" panose="020B0502040204020203" pitchFamily="34" charset="0"/>
                          </a:rPr>
                          <m:t>𝑜</m:t>
                        </m:r>
                      </m:e>
                      <m:sub>
                        <m:r>
                          <a:rPr lang="en-US" altLang="zh-CN" sz="1400">
                            <a:latin typeface="Cambria Math" panose="02040503050406030204" pitchFamily="18" charset="0"/>
                            <a:ea typeface="微软雅黑" panose="020B0503020204020204" pitchFamily="34" charset="-122"/>
                            <a:cs typeface="Segoe UI" panose="020B0502040204020203" pitchFamily="34" charset="0"/>
                          </a:rPr>
                          <m:t>𝑡</m:t>
                        </m:r>
                      </m:sub>
                    </m:sSub>
                  </m:oMath>
                </a14:m>
                <a:r>
                  <a:rPr lang="zh-CN" altLang="en-US" sz="1400" dirty="0">
                    <a:latin typeface="微软雅黑" panose="020B0503020204020204" pitchFamily="34" charset="-122"/>
                    <a:ea typeface="微软雅黑" panose="020B0503020204020204" pitchFamily="34" charset="-122"/>
                    <a:cs typeface="Segoe UI" panose="020B0502040204020203" pitchFamily="34" charset="0"/>
                  </a:rPr>
                  <a:t>由当前时间及之前所有的“记忆”共同计算得到。</a:t>
                </a:r>
              </a:p>
            </p:txBody>
          </p:sp>
        </mc:Choice>
        <mc:Fallback xmlns="">
          <p:sp>
            <p:nvSpPr>
              <p:cNvPr id="21" name="文本框 20"/>
              <p:cNvSpPr txBox="1">
                <a:spLocks noRot="1" noChangeAspect="1" noMove="1" noResize="1" noEditPoints="1" noAdjustHandles="1" noChangeArrowheads="1" noChangeShapeType="1" noTextEdit="1"/>
              </p:cNvSpPr>
              <p:nvPr/>
            </p:nvSpPr>
            <p:spPr>
              <a:xfrm>
                <a:off x="5835367" y="3951424"/>
                <a:ext cx="6037066" cy="1384995"/>
              </a:xfrm>
              <a:prstGeom prst="rect">
                <a:avLst/>
              </a:prstGeom>
              <a:blipFill>
                <a:blip r:embed="rId5"/>
                <a:stretch>
                  <a:fillRect l="-303" t="-881" b="-3965"/>
                </a:stretch>
              </a:blipFill>
            </p:spPr>
            <p:txBody>
              <a:bodyPr/>
              <a:lstStyle/>
              <a:p>
                <a:r>
                  <a:rPr lang="zh-CN" altLang="en-US">
                    <a:noFill/>
                  </a:rPr>
                  <a:t> </a:t>
                </a:r>
              </a:p>
            </p:txBody>
          </p:sp>
        </mc:Fallback>
      </mc:AlternateContent>
      <p:sp>
        <p:nvSpPr>
          <p:cNvPr id="23" name="矩形 22"/>
          <p:cNvSpPr/>
          <p:nvPr/>
        </p:nvSpPr>
        <p:spPr>
          <a:xfrm>
            <a:off x="618870" y="2592653"/>
            <a:ext cx="4854650" cy="7502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文本框 1"/>
          <p:cNvSpPr txBox="1"/>
          <p:nvPr/>
        </p:nvSpPr>
        <p:spPr>
          <a:xfrm>
            <a:off x="684460" y="4166869"/>
            <a:ext cx="4886685" cy="954107"/>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sz="1400" b="1" dirty="0">
                <a:latin typeface="微软雅黑" panose="020B0503020204020204" pitchFamily="34" charset="-122"/>
                <a:ea typeface="微软雅黑" panose="020B0503020204020204" pitchFamily="34" charset="-122"/>
                <a:cs typeface="Segoe UI" panose="020B0502040204020203" pitchFamily="34" charset="0"/>
              </a:rPr>
              <a:t>核心思想：</a:t>
            </a:r>
            <a:endParaRPr lang="en-US" altLang="zh-CN" sz="1400" b="1" dirty="0">
              <a:latin typeface="微软雅黑" panose="020B0503020204020204" pitchFamily="34" charset="-122"/>
              <a:ea typeface="微软雅黑" panose="020B0503020204020204" pitchFamily="34" charset="-122"/>
              <a:cs typeface="Segoe UI" panose="020B0502040204020203" pitchFamily="34" charset="0"/>
            </a:endParaRPr>
          </a:p>
          <a:p>
            <a:pPr marR="0" lvl="0" indent="0" fontAlgn="auto">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cs typeface="Segoe UI" panose="020B0502040204020203" pitchFamily="34" charset="0"/>
              </a:rPr>
              <a:t>样本间存在顺序关系，每个样本和它之前的样本存在关联。通过神经网络在时序上的展开，能偶找到样本之间的序列相关性。</a:t>
            </a:r>
          </a:p>
        </p:txBody>
      </p:sp>
    </p:spTree>
    <p:extLst>
      <p:ext uri="{BB962C8B-B14F-4D97-AF65-F5344CB8AC3E}">
        <p14:creationId xmlns:p14="http://schemas.microsoft.com/office/powerpoint/2010/main" val="29624446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B95322A5-8D75-4135-B7B6-E71F29828E4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1961335-E9B8-4F38-8BCB-BC8CDCE8FDD5}"/>
              </a:ext>
            </a:extLst>
          </p:cNvPr>
          <p:cNvSpPr txBox="1"/>
          <p:nvPr/>
        </p:nvSpPr>
        <p:spPr>
          <a:xfrm>
            <a:off x="382137" y="371366"/>
            <a:ext cx="320896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7E0C6E"/>
              </a:solidFill>
              <a:effectLst/>
              <a:uLnTx/>
              <a:uFillTx/>
              <a:latin typeface="黑体" panose="02010609060101010101" pitchFamily="49" charset="-122"/>
              <a:ea typeface="黑体" panose="02010609060101010101" pitchFamily="49" charset="-122"/>
              <a:cs typeface="+mn-cs"/>
            </a:endParaRPr>
          </a:p>
        </p:txBody>
      </p:sp>
      <p:pic>
        <p:nvPicPr>
          <p:cNvPr id="6" name="图片 5">
            <a:extLst>
              <a:ext uri="{FF2B5EF4-FFF2-40B4-BE49-F238E27FC236}">
                <a16:creationId xmlns:a16="http://schemas.microsoft.com/office/drawing/2014/main" id="{0E903851-CED2-4B80-B354-8C83F737F2EE}"/>
              </a:ext>
            </a:extLst>
          </p:cNvPr>
          <p:cNvPicPr>
            <a:picLocks noChangeAspect="1"/>
          </p:cNvPicPr>
          <p:nvPr/>
        </p:nvPicPr>
        <p:blipFill>
          <a:blip r:embed="rId2"/>
          <a:stretch>
            <a:fillRect/>
          </a:stretch>
        </p:blipFill>
        <p:spPr>
          <a:xfrm>
            <a:off x="1142545" y="1547446"/>
            <a:ext cx="3448408" cy="3763108"/>
          </a:xfrm>
          <a:prstGeom prst="rect">
            <a:avLst/>
          </a:prstGeom>
        </p:spPr>
      </p:pic>
      <p:pic>
        <p:nvPicPr>
          <p:cNvPr id="7" name="图片 6">
            <a:extLst>
              <a:ext uri="{FF2B5EF4-FFF2-40B4-BE49-F238E27FC236}">
                <a16:creationId xmlns:a16="http://schemas.microsoft.com/office/drawing/2014/main" id="{E7C75880-EEE3-4C8A-AD0A-A4D34BEE3707}"/>
              </a:ext>
            </a:extLst>
          </p:cNvPr>
          <p:cNvPicPr>
            <a:picLocks noChangeAspect="1"/>
          </p:cNvPicPr>
          <p:nvPr/>
        </p:nvPicPr>
        <p:blipFill>
          <a:blip r:embed="rId3"/>
          <a:stretch>
            <a:fillRect/>
          </a:stretch>
        </p:blipFill>
        <p:spPr>
          <a:xfrm>
            <a:off x="5530085" y="985105"/>
            <a:ext cx="3819525" cy="3268529"/>
          </a:xfrm>
          <a:prstGeom prst="rect">
            <a:avLst/>
          </a:prstGeom>
        </p:spPr>
      </p:pic>
      <p:pic>
        <p:nvPicPr>
          <p:cNvPr id="8" name="图片 7">
            <a:extLst>
              <a:ext uri="{FF2B5EF4-FFF2-40B4-BE49-F238E27FC236}">
                <a16:creationId xmlns:a16="http://schemas.microsoft.com/office/drawing/2014/main" id="{135399C3-6550-4EFB-B55B-4319D2A2F54C}"/>
              </a:ext>
            </a:extLst>
          </p:cNvPr>
          <p:cNvPicPr>
            <a:picLocks noChangeAspect="1"/>
          </p:cNvPicPr>
          <p:nvPr/>
        </p:nvPicPr>
        <p:blipFill>
          <a:blip r:embed="rId4"/>
          <a:stretch>
            <a:fillRect/>
          </a:stretch>
        </p:blipFill>
        <p:spPr>
          <a:xfrm>
            <a:off x="4929554" y="4344152"/>
            <a:ext cx="5726724" cy="1331330"/>
          </a:xfrm>
          <a:prstGeom prst="rect">
            <a:avLst/>
          </a:prstGeom>
        </p:spPr>
      </p:pic>
    </p:spTree>
    <p:extLst>
      <p:ext uri="{BB962C8B-B14F-4D97-AF65-F5344CB8AC3E}">
        <p14:creationId xmlns:p14="http://schemas.microsoft.com/office/powerpoint/2010/main" val="140041686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B95322A5-8D75-4135-B7B6-E71F29828E4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1961335-E9B8-4F38-8BCB-BC8CDCE8FDD5}"/>
              </a:ext>
            </a:extLst>
          </p:cNvPr>
          <p:cNvSpPr txBox="1"/>
          <p:nvPr/>
        </p:nvSpPr>
        <p:spPr>
          <a:xfrm>
            <a:off x="382137" y="371366"/>
            <a:ext cx="320896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7E0C6E"/>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9D503C51-738C-44F0-B18F-54251B86F445}"/>
              </a:ext>
            </a:extLst>
          </p:cNvPr>
          <p:cNvPicPr>
            <a:picLocks noChangeAspect="1"/>
          </p:cNvPicPr>
          <p:nvPr/>
        </p:nvPicPr>
        <p:blipFill>
          <a:blip r:embed="rId3"/>
          <a:stretch>
            <a:fillRect/>
          </a:stretch>
        </p:blipFill>
        <p:spPr>
          <a:xfrm>
            <a:off x="3844765" y="914177"/>
            <a:ext cx="3402429" cy="1007259"/>
          </a:xfrm>
          <a:prstGeom prst="rect">
            <a:avLst/>
          </a:prstGeom>
        </p:spPr>
      </p:pic>
      <p:sp>
        <p:nvSpPr>
          <p:cNvPr id="3" name="文本框 2">
            <a:extLst>
              <a:ext uri="{FF2B5EF4-FFF2-40B4-BE49-F238E27FC236}">
                <a16:creationId xmlns:a16="http://schemas.microsoft.com/office/drawing/2014/main" id="{04BA53AF-A330-4FAB-AB54-1909C799CE35}"/>
              </a:ext>
            </a:extLst>
          </p:cNvPr>
          <p:cNvSpPr txBox="1"/>
          <p:nvPr/>
        </p:nvSpPr>
        <p:spPr>
          <a:xfrm>
            <a:off x="589085" y="1028700"/>
            <a:ext cx="3631223" cy="369332"/>
          </a:xfrm>
          <a:prstGeom prst="rect">
            <a:avLst/>
          </a:prstGeom>
          <a:noFill/>
        </p:spPr>
        <p:txBody>
          <a:bodyPr wrap="square" rtlCol="0">
            <a:spAutoFit/>
          </a:bodyPr>
          <a:lstStyle/>
          <a:p>
            <a:r>
              <a:rPr lang="en-US" altLang="zh-CN" dirty="0"/>
              <a:t>Backward Phase</a:t>
            </a:r>
            <a:endParaRPr lang="zh-CN" altLang="en-US" dirty="0"/>
          </a:p>
        </p:txBody>
      </p:sp>
      <p:pic>
        <p:nvPicPr>
          <p:cNvPr id="8" name="图片 7">
            <a:extLst>
              <a:ext uri="{FF2B5EF4-FFF2-40B4-BE49-F238E27FC236}">
                <a16:creationId xmlns:a16="http://schemas.microsoft.com/office/drawing/2014/main" id="{8F28A914-D485-4D9B-8170-5B71A06CB113}"/>
              </a:ext>
            </a:extLst>
          </p:cNvPr>
          <p:cNvPicPr>
            <a:picLocks noChangeAspect="1"/>
          </p:cNvPicPr>
          <p:nvPr/>
        </p:nvPicPr>
        <p:blipFill>
          <a:blip r:embed="rId4"/>
          <a:stretch>
            <a:fillRect/>
          </a:stretch>
        </p:blipFill>
        <p:spPr>
          <a:xfrm>
            <a:off x="3046073" y="1842527"/>
            <a:ext cx="4391159" cy="581961"/>
          </a:xfrm>
          <a:prstGeom prst="rect">
            <a:avLst/>
          </a:prstGeom>
        </p:spPr>
      </p:pic>
      <p:pic>
        <p:nvPicPr>
          <p:cNvPr id="9" name="图片 8">
            <a:extLst>
              <a:ext uri="{FF2B5EF4-FFF2-40B4-BE49-F238E27FC236}">
                <a16:creationId xmlns:a16="http://schemas.microsoft.com/office/drawing/2014/main" id="{977C819A-3907-4630-A80D-90A6FB9F948C}"/>
              </a:ext>
            </a:extLst>
          </p:cNvPr>
          <p:cNvPicPr>
            <a:picLocks noChangeAspect="1"/>
          </p:cNvPicPr>
          <p:nvPr/>
        </p:nvPicPr>
        <p:blipFill>
          <a:blip r:embed="rId5"/>
          <a:stretch>
            <a:fillRect/>
          </a:stretch>
        </p:blipFill>
        <p:spPr>
          <a:xfrm>
            <a:off x="7573108" y="1921436"/>
            <a:ext cx="2221163" cy="517258"/>
          </a:xfrm>
          <a:prstGeom prst="rect">
            <a:avLst/>
          </a:prstGeom>
        </p:spPr>
      </p:pic>
      <p:pic>
        <p:nvPicPr>
          <p:cNvPr id="10" name="图片 9">
            <a:extLst>
              <a:ext uri="{FF2B5EF4-FFF2-40B4-BE49-F238E27FC236}">
                <a16:creationId xmlns:a16="http://schemas.microsoft.com/office/drawing/2014/main" id="{C017F970-CA89-402F-96BD-6C03EA447D1C}"/>
              </a:ext>
            </a:extLst>
          </p:cNvPr>
          <p:cNvPicPr>
            <a:picLocks noChangeAspect="1"/>
          </p:cNvPicPr>
          <p:nvPr/>
        </p:nvPicPr>
        <p:blipFill>
          <a:blip r:embed="rId6"/>
          <a:stretch>
            <a:fillRect/>
          </a:stretch>
        </p:blipFill>
        <p:spPr>
          <a:xfrm>
            <a:off x="4164854" y="2311334"/>
            <a:ext cx="2762250" cy="765590"/>
          </a:xfrm>
          <a:prstGeom prst="rect">
            <a:avLst/>
          </a:prstGeom>
        </p:spPr>
      </p:pic>
      <p:pic>
        <p:nvPicPr>
          <p:cNvPr id="11" name="图片 10">
            <a:extLst>
              <a:ext uri="{FF2B5EF4-FFF2-40B4-BE49-F238E27FC236}">
                <a16:creationId xmlns:a16="http://schemas.microsoft.com/office/drawing/2014/main" id="{BA60D38F-83DD-4D08-8C54-4EB0B227087E}"/>
              </a:ext>
            </a:extLst>
          </p:cNvPr>
          <p:cNvPicPr>
            <a:picLocks noChangeAspect="1"/>
          </p:cNvPicPr>
          <p:nvPr/>
        </p:nvPicPr>
        <p:blipFill>
          <a:blip r:embed="rId7"/>
          <a:stretch>
            <a:fillRect/>
          </a:stretch>
        </p:blipFill>
        <p:spPr>
          <a:xfrm>
            <a:off x="4242385" y="3138096"/>
            <a:ext cx="2968310" cy="1275401"/>
          </a:xfrm>
          <a:prstGeom prst="rect">
            <a:avLst/>
          </a:prstGeom>
        </p:spPr>
      </p:pic>
      <p:pic>
        <p:nvPicPr>
          <p:cNvPr id="12" name="图片 11">
            <a:extLst>
              <a:ext uri="{FF2B5EF4-FFF2-40B4-BE49-F238E27FC236}">
                <a16:creationId xmlns:a16="http://schemas.microsoft.com/office/drawing/2014/main" id="{62619BFC-0662-42A6-979A-D0F475B9FCD8}"/>
              </a:ext>
            </a:extLst>
          </p:cNvPr>
          <p:cNvPicPr>
            <a:picLocks noChangeAspect="1"/>
          </p:cNvPicPr>
          <p:nvPr/>
        </p:nvPicPr>
        <p:blipFill>
          <a:blip r:embed="rId8"/>
          <a:stretch>
            <a:fillRect/>
          </a:stretch>
        </p:blipFill>
        <p:spPr>
          <a:xfrm>
            <a:off x="2404696" y="4813184"/>
            <a:ext cx="6800824" cy="1673450"/>
          </a:xfrm>
          <a:prstGeom prst="rect">
            <a:avLst/>
          </a:prstGeom>
        </p:spPr>
      </p:pic>
      <p:pic>
        <p:nvPicPr>
          <p:cNvPr id="13" name="图片 12">
            <a:extLst>
              <a:ext uri="{FF2B5EF4-FFF2-40B4-BE49-F238E27FC236}">
                <a16:creationId xmlns:a16="http://schemas.microsoft.com/office/drawing/2014/main" id="{A57F7BC8-AE4B-4DA6-AC68-4ECCDC4FDC68}"/>
              </a:ext>
            </a:extLst>
          </p:cNvPr>
          <p:cNvPicPr>
            <a:picLocks noChangeAspect="1"/>
          </p:cNvPicPr>
          <p:nvPr/>
        </p:nvPicPr>
        <p:blipFill>
          <a:blip r:embed="rId9"/>
          <a:stretch>
            <a:fillRect/>
          </a:stretch>
        </p:blipFill>
        <p:spPr>
          <a:xfrm>
            <a:off x="2986480" y="4306194"/>
            <a:ext cx="4874969" cy="629875"/>
          </a:xfrm>
          <a:prstGeom prst="rect">
            <a:avLst/>
          </a:prstGeom>
        </p:spPr>
      </p:pic>
      <p:sp>
        <p:nvSpPr>
          <p:cNvPr id="14" name="矩形 13">
            <a:extLst>
              <a:ext uri="{FF2B5EF4-FFF2-40B4-BE49-F238E27FC236}">
                <a16:creationId xmlns:a16="http://schemas.microsoft.com/office/drawing/2014/main" id="{7E5DC884-FCDB-43F5-B8D4-C5250CE56ADD}"/>
              </a:ext>
            </a:extLst>
          </p:cNvPr>
          <p:cNvSpPr/>
          <p:nvPr/>
        </p:nvSpPr>
        <p:spPr>
          <a:xfrm>
            <a:off x="2118946" y="4413497"/>
            <a:ext cx="8185639" cy="207312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955B628F-8588-4F15-B651-F24F37B5A786}"/>
              </a:ext>
            </a:extLst>
          </p:cNvPr>
          <p:cNvCxnSpPr>
            <a:cxnSpLocks/>
          </p:cNvCxnSpPr>
          <p:nvPr/>
        </p:nvCxnSpPr>
        <p:spPr>
          <a:xfrm flipV="1">
            <a:off x="2404696" y="1608195"/>
            <a:ext cx="2668466" cy="279109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C9937C1E-D2B7-47E8-A985-725E694B1839}"/>
              </a:ext>
            </a:extLst>
          </p:cNvPr>
          <p:cNvSpPr/>
          <p:nvPr/>
        </p:nvSpPr>
        <p:spPr>
          <a:xfrm>
            <a:off x="4413738" y="2321123"/>
            <a:ext cx="580293" cy="755801"/>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2ABAF2F8-6D08-4752-9C94-1A48CA6A08E2}"/>
              </a:ext>
            </a:extLst>
          </p:cNvPr>
          <p:cNvCxnSpPr/>
          <p:nvPr/>
        </p:nvCxnSpPr>
        <p:spPr>
          <a:xfrm flipV="1">
            <a:off x="4994031" y="1608181"/>
            <a:ext cx="1468315" cy="712928"/>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DFFCDB83-0D63-41FB-8788-D769A11E0D1B}"/>
              </a:ext>
            </a:extLst>
          </p:cNvPr>
          <p:cNvSpPr/>
          <p:nvPr/>
        </p:nvSpPr>
        <p:spPr>
          <a:xfrm>
            <a:off x="4284784" y="3176030"/>
            <a:ext cx="580293" cy="755801"/>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C3E1B1F1-7B6C-4FCA-A50C-7AACC3E5E32E}"/>
              </a:ext>
            </a:extLst>
          </p:cNvPr>
          <p:cNvCxnSpPr/>
          <p:nvPr/>
        </p:nvCxnSpPr>
        <p:spPr>
          <a:xfrm flipV="1">
            <a:off x="4765431" y="1608181"/>
            <a:ext cx="1086351" cy="1576046"/>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9766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B95322A5-8D75-4135-B7B6-E71F29828E4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1961335-E9B8-4F38-8BCB-BC8CDCE8FDD5}"/>
              </a:ext>
            </a:extLst>
          </p:cNvPr>
          <p:cNvSpPr txBox="1"/>
          <p:nvPr/>
        </p:nvSpPr>
        <p:spPr>
          <a:xfrm>
            <a:off x="382137" y="371366"/>
            <a:ext cx="320896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r>
              <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的应用</a:t>
            </a:r>
            <a:endPar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srgbClr val="7E0C6E"/>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14AA22FE-13A9-46DB-A23A-9CCF02B1749B}"/>
              </a:ext>
            </a:extLst>
          </p:cNvPr>
          <p:cNvSpPr txBox="1"/>
          <p:nvPr/>
        </p:nvSpPr>
        <p:spPr>
          <a:xfrm>
            <a:off x="826477" y="1186962"/>
            <a:ext cx="10462121" cy="3231654"/>
          </a:xfrm>
          <a:prstGeom prst="rect">
            <a:avLst/>
          </a:prstGeom>
          <a:noFill/>
        </p:spPr>
        <p:txBody>
          <a:bodyPr wrap="square" rtlCol="0">
            <a:spAutoFit/>
          </a:bodyPr>
          <a:lstStyle/>
          <a:p>
            <a:pPr marL="285750" indent="-285750">
              <a:buClr>
                <a:schemeClr val="accent2"/>
              </a:buClr>
              <a:buFont typeface="Wingdings" panose="05000000000000000000" pitchFamily="2" charset="2"/>
              <a:buChar char="p"/>
            </a:pPr>
            <a:r>
              <a:rPr lang="en-US" altLang="zh-CN" sz="2400" dirty="0"/>
              <a:t>Language Modeling and Generating Text</a:t>
            </a:r>
          </a:p>
          <a:p>
            <a:pPr marL="285750" indent="-285750">
              <a:buClr>
                <a:schemeClr val="accent2"/>
              </a:buClr>
              <a:buFont typeface="Wingdings" panose="05000000000000000000" pitchFamily="2" charset="2"/>
              <a:buChar char="p"/>
            </a:pPr>
            <a:endParaRPr lang="en-US" altLang="zh-CN" sz="2400" dirty="0"/>
          </a:p>
          <a:p>
            <a:pPr marL="285750" indent="-285750">
              <a:buClr>
                <a:schemeClr val="accent2"/>
              </a:buClr>
              <a:buFont typeface="Wingdings" panose="05000000000000000000" pitchFamily="2" charset="2"/>
              <a:buChar char="p"/>
            </a:pPr>
            <a:r>
              <a:rPr lang="en-US" altLang="zh-CN" sz="2400" dirty="0"/>
              <a:t>Machine Translation</a:t>
            </a:r>
          </a:p>
          <a:p>
            <a:pPr marL="285750" indent="-285750">
              <a:buClr>
                <a:schemeClr val="accent2"/>
              </a:buClr>
              <a:buFont typeface="Wingdings" panose="05000000000000000000" pitchFamily="2" charset="2"/>
              <a:buChar char="p"/>
            </a:pPr>
            <a:endParaRPr lang="en-US" altLang="zh-CN" sz="2400" dirty="0"/>
          </a:p>
          <a:p>
            <a:pPr marL="285750" indent="-285750">
              <a:buClr>
                <a:schemeClr val="accent2"/>
              </a:buClr>
              <a:buFont typeface="Wingdings" panose="05000000000000000000" pitchFamily="2" charset="2"/>
              <a:buChar char="p"/>
            </a:pPr>
            <a:r>
              <a:rPr lang="en-US" altLang="zh-CN" sz="2400" dirty="0"/>
              <a:t>Speech recognition</a:t>
            </a:r>
          </a:p>
          <a:p>
            <a:pPr marL="285750" indent="-285750">
              <a:buClr>
                <a:schemeClr val="accent2"/>
              </a:buClr>
              <a:buFont typeface="Wingdings" panose="05000000000000000000" pitchFamily="2" charset="2"/>
              <a:buChar char="p"/>
            </a:pPr>
            <a:endParaRPr lang="en-US" altLang="zh-CN" sz="2400" dirty="0"/>
          </a:p>
          <a:p>
            <a:pPr marL="285750" indent="-285750">
              <a:buClr>
                <a:schemeClr val="accent2"/>
              </a:buClr>
              <a:buFont typeface="Wingdings" panose="05000000000000000000" pitchFamily="2" charset="2"/>
              <a:buChar char="p"/>
            </a:pPr>
            <a:r>
              <a:rPr lang="en-US" altLang="zh-CN" sz="2400" dirty="0"/>
              <a:t>Generating Image Description</a:t>
            </a:r>
          </a:p>
          <a:p>
            <a:endParaRPr lang="en-US" altLang="zh-CN" dirty="0"/>
          </a:p>
          <a:p>
            <a:endParaRPr lang="zh-CN" altLang="en-US" dirty="0"/>
          </a:p>
        </p:txBody>
      </p:sp>
    </p:spTree>
    <p:extLst>
      <p:ext uri="{BB962C8B-B14F-4D97-AF65-F5344CB8AC3E}">
        <p14:creationId xmlns:p14="http://schemas.microsoft.com/office/powerpoint/2010/main" val="41816141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31092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r>
              <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应用</a:t>
            </a:r>
          </a:p>
        </p:txBody>
      </p:sp>
      <p:sp>
        <p:nvSpPr>
          <p:cNvPr id="4" name="文本框 3"/>
          <p:cNvSpPr txBox="1"/>
          <p:nvPr/>
        </p:nvSpPr>
        <p:spPr>
          <a:xfrm>
            <a:off x="632445" y="1046664"/>
            <a:ext cx="6357439" cy="40011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altLang="zh-CN"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Language</a:t>
            </a:r>
            <a:r>
              <a:rPr lang="zh-CN" altLang="en-US"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 </a:t>
            </a:r>
            <a:r>
              <a:rPr lang="en-US" altLang="zh-CN"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modeling and generating text</a:t>
            </a:r>
            <a:endParaRPr lang="zh-CN" altLang="en-US"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 name="图片 1">
            <a:extLst>
              <a:ext uri="{FF2B5EF4-FFF2-40B4-BE49-F238E27FC236}">
                <a16:creationId xmlns:a16="http://schemas.microsoft.com/office/drawing/2014/main" id="{AC7F4C32-7A65-4A02-B7D5-3E1E5F493BD8}"/>
              </a:ext>
            </a:extLst>
          </p:cNvPr>
          <p:cNvPicPr>
            <a:picLocks noChangeAspect="1"/>
          </p:cNvPicPr>
          <p:nvPr/>
        </p:nvPicPr>
        <p:blipFill rotWithShape="1">
          <a:blip r:embed="rId4"/>
          <a:srcRect b="3159"/>
          <a:stretch/>
        </p:blipFill>
        <p:spPr>
          <a:xfrm>
            <a:off x="1566820" y="1616040"/>
            <a:ext cx="9058359" cy="4953960"/>
          </a:xfrm>
          <a:prstGeom prst="rect">
            <a:avLst/>
          </a:prstGeom>
        </p:spPr>
      </p:pic>
    </p:spTree>
    <p:extLst>
      <p:ext uri="{BB962C8B-B14F-4D97-AF65-F5344CB8AC3E}">
        <p14:creationId xmlns:p14="http://schemas.microsoft.com/office/powerpoint/2010/main" val="24867099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31092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r>
              <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应用</a:t>
            </a:r>
          </a:p>
        </p:txBody>
      </p:sp>
      <p:sp>
        <p:nvSpPr>
          <p:cNvPr id="4" name="文本框 3"/>
          <p:cNvSpPr txBox="1"/>
          <p:nvPr/>
        </p:nvSpPr>
        <p:spPr>
          <a:xfrm>
            <a:off x="1142400" y="1169783"/>
            <a:ext cx="3844886" cy="400110"/>
          </a:xfrm>
          <a:prstGeom prst="rect">
            <a:avLst/>
          </a:prstGeom>
          <a:noFill/>
        </p:spPr>
        <p:txBody>
          <a:bodyPr wrap="square" rtlCol="0">
            <a:spAutoFit/>
          </a:bodyPr>
          <a:lstStyle/>
          <a:p>
            <a:pPr>
              <a:defRPr/>
            </a:pPr>
            <a:r>
              <a:rPr lang="en-US" altLang="zh-CN"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Machine Translation</a:t>
            </a:r>
            <a:endParaRPr lang="zh-CN" altLang="en-US"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5" name="图片 4">
            <a:extLst>
              <a:ext uri="{FF2B5EF4-FFF2-40B4-BE49-F238E27FC236}">
                <a16:creationId xmlns:a16="http://schemas.microsoft.com/office/drawing/2014/main" id="{1B2C5C12-36ED-4FB0-99DA-C51655AE83E1}"/>
              </a:ext>
            </a:extLst>
          </p:cNvPr>
          <p:cNvPicPr>
            <a:picLocks noChangeAspect="1"/>
          </p:cNvPicPr>
          <p:nvPr/>
        </p:nvPicPr>
        <p:blipFill>
          <a:blip r:embed="rId4"/>
          <a:stretch>
            <a:fillRect/>
          </a:stretch>
        </p:blipFill>
        <p:spPr>
          <a:xfrm>
            <a:off x="1591408" y="1845089"/>
            <a:ext cx="7326405" cy="4031163"/>
          </a:xfrm>
          <a:prstGeom prst="rect">
            <a:avLst/>
          </a:prstGeom>
        </p:spPr>
      </p:pic>
    </p:spTree>
    <p:extLst>
      <p:ext uri="{BB962C8B-B14F-4D97-AF65-F5344CB8AC3E}">
        <p14:creationId xmlns:p14="http://schemas.microsoft.com/office/powerpoint/2010/main" val="3963463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a:extLst>
              <a:ext uri="{FF2B5EF4-FFF2-40B4-BE49-F238E27FC236}">
                <a16:creationId xmlns:a16="http://schemas.microsoft.com/office/drawing/2014/main" id="{9778ECEA-832F-459A-8A4E-F2576A9F76E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689A4762-F985-4343-AD26-DC810B00740F}" type="slidenum">
              <a:rPr lang="ja-JP" altLang="en-US" sz="1800">
                <a:solidFill>
                  <a:srgbClr val="A50021"/>
                </a:solidFill>
                <a:ea typeface="ＭＳ Ｐゴシック" panose="020B0600070205080204" pitchFamily="34" charset="-128"/>
              </a:rPr>
              <a:pPr eaLnBrk="1" hangingPunct="1"/>
              <a:t>14</a:t>
            </a:fld>
            <a:endParaRPr lang="en-US" altLang="ja-JP" sz="1800">
              <a:solidFill>
                <a:srgbClr val="A50021"/>
              </a:solidFill>
              <a:ea typeface="ＭＳ Ｐゴシック" panose="020B0600070205080204" pitchFamily="34" charset="-128"/>
            </a:endParaRPr>
          </a:p>
        </p:txBody>
      </p:sp>
      <p:sp>
        <p:nvSpPr>
          <p:cNvPr id="185348" name="Rectangle 4">
            <a:extLst>
              <a:ext uri="{FF2B5EF4-FFF2-40B4-BE49-F238E27FC236}">
                <a16:creationId xmlns:a16="http://schemas.microsoft.com/office/drawing/2014/main" id="{00482BAF-9023-4EA4-8069-AE25BE8F440C}"/>
              </a:ext>
            </a:extLst>
          </p:cNvPr>
          <p:cNvSpPr>
            <a:spLocks noChangeArrowheads="1"/>
          </p:cNvSpPr>
          <p:nvPr/>
        </p:nvSpPr>
        <p:spPr bwMode="auto">
          <a:xfrm>
            <a:off x="682252" y="1533877"/>
            <a:ext cx="8642350" cy="3048000"/>
          </a:xfrm>
          <a:prstGeom prst="rect">
            <a:avLst/>
          </a:prstGeom>
          <a:noFill/>
          <a:ln w="9525">
            <a:noFill/>
            <a:miter lim="800000"/>
            <a:headEnd/>
            <a:tailEnd/>
          </a:ln>
        </p:spPr>
        <p:txBody>
          <a:bodyPr/>
          <a:lstStyle>
            <a:lvl1pPr marL="261938" indent="-261938"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30000"/>
              </a:spcBef>
              <a:buClr>
                <a:schemeClr val="accent2"/>
              </a:buClr>
              <a:buSzPct val="6000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工作状态：</a:t>
            </a:r>
          </a:p>
          <a:p>
            <a:pPr eaLnBrk="1" hangingPunct="1">
              <a:lnSpc>
                <a:spcPct val="120000"/>
              </a:lnSpc>
              <a:spcBef>
                <a:spcPct val="30000"/>
              </a:spcBef>
              <a:buClr>
                <a:srgbClr val="0000FF"/>
              </a:buClr>
              <a:buSzPct val="60000"/>
              <a:buFont typeface="Wingdings" panose="05000000000000000000" pitchFamily="2" charset="2"/>
              <a:buChar char="l"/>
            </a:pPr>
            <a:r>
              <a:rPr lang="zh-CN" altLang="en-US" sz="2600" dirty="0">
                <a:latin typeface="微软雅黑" panose="020B0503020204020204" pitchFamily="34" charset="-122"/>
                <a:ea typeface="微软雅黑" panose="020B0503020204020204" pitchFamily="34" charset="-122"/>
              </a:rPr>
              <a:t> </a:t>
            </a:r>
            <a:r>
              <a:rPr lang="zh-CN" altLang="en-US" sz="2600" dirty="0">
                <a:solidFill>
                  <a:srgbClr val="0000CC"/>
                </a:solidFill>
                <a:latin typeface="微软雅黑" panose="020B0503020204020204" pitchFamily="34" charset="-122"/>
                <a:ea typeface="微软雅黑" panose="020B0503020204020204" pitchFamily="34" charset="-122"/>
              </a:rPr>
              <a:t>兴奋状态</a:t>
            </a:r>
            <a:r>
              <a:rPr lang="zh-CN" altLang="en-US" sz="2600" dirty="0">
                <a:latin typeface="微软雅黑" panose="020B0503020204020204" pitchFamily="34" charset="-122"/>
                <a:ea typeface="微软雅黑" panose="020B0503020204020204" pitchFamily="34" charset="-122"/>
              </a:rPr>
              <a:t>：细胞膜电位 </a:t>
            </a:r>
            <a:r>
              <a:rPr lang="en-US" altLang="zh-CN" sz="2600" dirty="0">
                <a:solidFill>
                  <a:schemeClr val="accent2"/>
                </a:solidFill>
                <a:latin typeface="微软雅黑" panose="020B0503020204020204" pitchFamily="34" charset="-122"/>
                <a:ea typeface="微软雅黑" panose="020B0503020204020204" pitchFamily="34" charset="-122"/>
              </a:rPr>
              <a:t>&gt;</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动作电位的阈值 </a:t>
            </a:r>
            <a:r>
              <a:rPr lang="zh-CN" altLang="en-US" sz="2600" dirty="0">
                <a:solidFill>
                  <a:schemeClr val="accent2"/>
                </a:solidFill>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 神经冲动  </a:t>
            </a:r>
          </a:p>
          <a:p>
            <a:pPr eaLnBrk="1" hangingPunct="1">
              <a:lnSpc>
                <a:spcPct val="120000"/>
              </a:lnSpc>
              <a:spcBef>
                <a:spcPct val="30000"/>
              </a:spcBef>
              <a:buClr>
                <a:srgbClr val="0000FF"/>
              </a:buClr>
              <a:buSzPct val="60000"/>
              <a:buFont typeface="Wingdings" panose="05000000000000000000" pitchFamily="2" charset="2"/>
              <a:buChar char="l"/>
            </a:pPr>
            <a:r>
              <a:rPr lang="zh-CN" altLang="en-US" sz="2600" dirty="0">
                <a:latin typeface="微软雅黑" panose="020B0503020204020204" pitchFamily="34" charset="-122"/>
                <a:ea typeface="微软雅黑" panose="020B0503020204020204" pitchFamily="34" charset="-122"/>
              </a:rPr>
              <a:t> </a:t>
            </a:r>
            <a:r>
              <a:rPr lang="zh-CN" altLang="en-US" sz="2600" dirty="0">
                <a:solidFill>
                  <a:srgbClr val="0000CC"/>
                </a:solidFill>
                <a:latin typeface="微软雅黑" panose="020B0503020204020204" pitchFamily="34" charset="-122"/>
                <a:ea typeface="微软雅黑" panose="020B0503020204020204" pitchFamily="34" charset="-122"/>
              </a:rPr>
              <a:t>抑制状态</a:t>
            </a:r>
            <a:r>
              <a:rPr lang="zh-CN" altLang="en-US" sz="2600" dirty="0">
                <a:latin typeface="微软雅黑" panose="020B0503020204020204" pitchFamily="34" charset="-122"/>
                <a:ea typeface="微软雅黑" panose="020B0503020204020204" pitchFamily="34" charset="-122"/>
              </a:rPr>
              <a:t>：细胞膜电位 </a:t>
            </a:r>
            <a:r>
              <a:rPr lang="en-US" altLang="zh-CN" sz="2600" dirty="0">
                <a:solidFill>
                  <a:schemeClr val="accent2"/>
                </a:solidFill>
                <a:latin typeface="微软雅黑" panose="020B0503020204020204" pitchFamily="34" charset="-122"/>
                <a:ea typeface="微软雅黑" panose="020B0503020204020204" pitchFamily="34" charset="-122"/>
              </a:rPr>
              <a:t>&lt; </a:t>
            </a:r>
            <a:r>
              <a:rPr lang="zh-CN" altLang="en-US" sz="2600" dirty="0">
                <a:latin typeface="微软雅黑" panose="020B0503020204020204" pitchFamily="34" charset="-122"/>
                <a:ea typeface="微软雅黑" panose="020B0503020204020204" pitchFamily="34" charset="-122"/>
              </a:rPr>
              <a:t>动作电位的阈值 </a:t>
            </a:r>
          </a:p>
          <a:p>
            <a:pPr eaLnBrk="1" hangingPunct="1">
              <a:lnSpc>
                <a:spcPct val="120000"/>
              </a:lnSpc>
              <a:spcBef>
                <a:spcPct val="30000"/>
              </a:spcBef>
              <a:buClr>
                <a:schemeClr val="accent2"/>
              </a:buClr>
              <a:buSzPct val="60000"/>
              <a:buFont typeface="Wingdings" panose="05000000000000000000" pitchFamily="2" charset="2"/>
              <a:buChar char="n"/>
            </a:pPr>
            <a:r>
              <a:rPr lang="zh-CN" altLang="en-US" sz="2600" dirty="0">
                <a:latin typeface="微软雅黑" panose="020B0503020204020204" pitchFamily="34" charset="-122"/>
                <a:ea typeface="微软雅黑" panose="020B0503020204020204" pitchFamily="34" charset="-122"/>
              </a:rPr>
              <a:t> 学习与遗忘：由于神经元结构的可塑性，突触的传递作用可增强和减弱 。</a:t>
            </a:r>
          </a:p>
        </p:txBody>
      </p:sp>
      <p:cxnSp>
        <p:nvCxnSpPr>
          <p:cNvPr id="5" name="直接连接符 4">
            <a:extLst>
              <a:ext uri="{FF2B5EF4-FFF2-40B4-BE49-F238E27FC236}">
                <a16:creationId xmlns:a16="http://schemas.microsoft.com/office/drawing/2014/main" id="{2D07B01D-FAAA-4EBE-962C-373DBD155894}"/>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C5835DD-0C21-4527-BC6F-46BAE251B26A}"/>
              </a:ext>
            </a:extLst>
          </p:cNvPr>
          <p:cNvSpPr txBox="1"/>
          <p:nvPr/>
        </p:nvSpPr>
        <p:spPr>
          <a:xfrm>
            <a:off x="382137" y="371366"/>
            <a:ext cx="3524845" cy="52322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生物神经元结构</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548"/>
    </mc:Choice>
    <mc:Fallback xmlns="">
      <p:transition spd="slow" advTm="8548"/>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31092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r>
              <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应用</a:t>
            </a:r>
          </a:p>
        </p:txBody>
      </p:sp>
      <p:sp>
        <p:nvSpPr>
          <p:cNvPr id="4" name="文本框 3"/>
          <p:cNvSpPr txBox="1"/>
          <p:nvPr/>
        </p:nvSpPr>
        <p:spPr>
          <a:xfrm>
            <a:off x="1142400" y="1169783"/>
            <a:ext cx="3844886" cy="400110"/>
          </a:xfrm>
          <a:prstGeom prst="rect">
            <a:avLst/>
          </a:prstGeom>
          <a:noFill/>
        </p:spPr>
        <p:txBody>
          <a:bodyPr wrap="square" rtlCol="0">
            <a:spAutoFit/>
          </a:bodyPr>
          <a:lstStyle/>
          <a:p>
            <a:pPr>
              <a:defRPr/>
            </a:pPr>
            <a:r>
              <a:rPr lang="en-US" altLang="zh-CN"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Generating Image Description</a:t>
            </a:r>
            <a:endParaRPr lang="zh-CN" altLang="en-US" sz="20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2" name="图片 1">
            <a:extLst>
              <a:ext uri="{FF2B5EF4-FFF2-40B4-BE49-F238E27FC236}">
                <a16:creationId xmlns:a16="http://schemas.microsoft.com/office/drawing/2014/main" id="{1BB0FC23-1BC0-42DF-B65F-8EA52192CCAE}"/>
              </a:ext>
            </a:extLst>
          </p:cNvPr>
          <p:cNvPicPr>
            <a:picLocks noChangeAspect="1"/>
          </p:cNvPicPr>
          <p:nvPr/>
        </p:nvPicPr>
        <p:blipFill>
          <a:blip r:embed="rId4"/>
          <a:stretch>
            <a:fillRect/>
          </a:stretch>
        </p:blipFill>
        <p:spPr>
          <a:xfrm>
            <a:off x="1230924" y="1845088"/>
            <a:ext cx="9299442" cy="4118324"/>
          </a:xfrm>
          <a:prstGeom prst="rect">
            <a:avLst/>
          </a:prstGeom>
        </p:spPr>
      </p:pic>
    </p:spTree>
    <p:extLst>
      <p:ext uri="{BB962C8B-B14F-4D97-AF65-F5344CB8AC3E}">
        <p14:creationId xmlns:p14="http://schemas.microsoft.com/office/powerpoint/2010/main" val="34731036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310920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RNN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存在的问题</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p:cNvSpPr txBox="1"/>
          <p:nvPr/>
        </p:nvSpPr>
        <p:spPr>
          <a:xfrm>
            <a:off x="1142400" y="1169783"/>
            <a:ext cx="7263046" cy="523220"/>
          </a:xfrm>
          <a:prstGeom prst="rect">
            <a:avLst/>
          </a:prstGeom>
          <a:noFill/>
        </p:spPr>
        <p:txBody>
          <a:bodyPr wrap="square" rtlCol="0">
            <a:spAutoFit/>
          </a:bodyPr>
          <a:lstStyle/>
          <a:p>
            <a:pPr>
              <a:defRPr/>
            </a:pPr>
            <a:r>
              <a:rPr lang="en-US" altLang="zh-CN" sz="28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rPr>
              <a:t>Gradient vanishing and exploding</a:t>
            </a:r>
            <a:endParaRPr lang="zh-CN" altLang="en-US" sz="2800" dirty="0">
              <a:solidFill>
                <a:srgbClr val="FF0000"/>
              </a:solidFill>
              <a:latin typeface="微软雅黑" panose="020B0503020204020204" pitchFamily="34" charset="-122"/>
              <a:ea typeface="微软雅黑" panose="020B0503020204020204" pitchFamily="34" charset="-122"/>
              <a:cs typeface="Segoe UI" panose="020B0502040204020203" pitchFamily="34" charset="0"/>
            </a:endParaRPr>
          </a:p>
        </p:txBody>
      </p:sp>
      <p:pic>
        <p:nvPicPr>
          <p:cNvPr id="3" name="图片 2">
            <a:extLst>
              <a:ext uri="{FF2B5EF4-FFF2-40B4-BE49-F238E27FC236}">
                <a16:creationId xmlns:a16="http://schemas.microsoft.com/office/drawing/2014/main" id="{6028E963-6F81-4B9E-B551-32FDD0D96FBA}"/>
              </a:ext>
            </a:extLst>
          </p:cNvPr>
          <p:cNvPicPr>
            <a:picLocks noChangeAspect="1"/>
          </p:cNvPicPr>
          <p:nvPr/>
        </p:nvPicPr>
        <p:blipFill>
          <a:blip r:embed="rId4"/>
          <a:stretch>
            <a:fillRect/>
          </a:stretch>
        </p:blipFill>
        <p:spPr>
          <a:xfrm>
            <a:off x="1142400" y="1968199"/>
            <a:ext cx="5088547" cy="812867"/>
          </a:xfrm>
          <a:prstGeom prst="rect">
            <a:avLst/>
          </a:prstGeom>
        </p:spPr>
      </p:pic>
      <p:pic>
        <p:nvPicPr>
          <p:cNvPr id="5" name="图片 4">
            <a:extLst>
              <a:ext uri="{FF2B5EF4-FFF2-40B4-BE49-F238E27FC236}">
                <a16:creationId xmlns:a16="http://schemas.microsoft.com/office/drawing/2014/main" id="{AAA77493-75B9-4EC5-B3F7-DF58A311618D}"/>
              </a:ext>
            </a:extLst>
          </p:cNvPr>
          <p:cNvPicPr>
            <a:picLocks noChangeAspect="1"/>
          </p:cNvPicPr>
          <p:nvPr/>
        </p:nvPicPr>
        <p:blipFill>
          <a:blip r:embed="rId5"/>
          <a:stretch>
            <a:fillRect/>
          </a:stretch>
        </p:blipFill>
        <p:spPr>
          <a:xfrm>
            <a:off x="1365804" y="2835054"/>
            <a:ext cx="4251081" cy="1241088"/>
          </a:xfrm>
          <a:prstGeom prst="rect">
            <a:avLst/>
          </a:prstGeom>
        </p:spPr>
      </p:pic>
    </p:spTree>
    <p:extLst>
      <p:ext uri="{BB962C8B-B14F-4D97-AF65-F5344CB8AC3E}">
        <p14:creationId xmlns:p14="http://schemas.microsoft.com/office/powerpoint/2010/main" val="20559488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355C539-AFF8-4D9C-9C4E-5BD5555C5598}"/>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7A8BEF9-AC11-4A65-80F2-C58816123CB9}"/>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Long Short Term Memory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CCAB5EBC-0C2C-40BC-8A18-C7454B78914A}"/>
              </a:ext>
            </a:extLst>
          </p:cNvPr>
          <p:cNvSpPr txBox="1"/>
          <p:nvPr/>
        </p:nvSpPr>
        <p:spPr>
          <a:xfrm>
            <a:off x="738554" y="1389185"/>
            <a:ext cx="10550044" cy="3139321"/>
          </a:xfrm>
          <a:prstGeom prst="rect">
            <a:avLst/>
          </a:prstGeom>
          <a:noFill/>
        </p:spPr>
        <p:txBody>
          <a:bodyPr wrap="square" rtlCol="0">
            <a:spAutoFit/>
          </a:bodyPr>
          <a:lstStyle/>
          <a:p>
            <a:pPr marL="285750" indent="-285750">
              <a:buFont typeface="Wingdings" panose="05000000000000000000" pitchFamily="2" charset="2"/>
              <a:buChar char="p"/>
            </a:pPr>
            <a:r>
              <a:rPr lang="en-US" altLang="zh-CN" dirty="0"/>
              <a:t>A special kind of RNN, capable of learning long-term dependencies, “I grew up in France… I speak fluent French.” </a:t>
            </a:r>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p"/>
            </a:pPr>
            <a:r>
              <a:rPr lang="en-US" altLang="zh-CN" dirty="0"/>
              <a:t>The forget gate controls what information in the cell state to forget, given new information than entered the network</a:t>
            </a:r>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p"/>
            </a:pPr>
            <a:r>
              <a:rPr lang="en-US" altLang="zh-CN" dirty="0"/>
              <a:t>The input gate controls what new information will be encoded into the cell state, given the new input information</a:t>
            </a:r>
          </a:p>
          <a:p>
            <a:pPr marL="285750" indent="-285750">
              <a:buFont typeface="Wingdings" panose="05000000000000000000" pitchFamily="2" charset="2"/>
              <a:buChar char="p"/>
            </a:pPr>
            <a:endParaRPr lang="en-US" altLang="zh-CN" dirty="0"/>
          </a:p>
          <a:p>
            <a:pPr marL="285750" indent="-285750">
              <a:buFont typeface="Wingdings" panose="05000000000000000000" pitchFamily="2" charset="2"/>
              <a:buChar char="p"/>
            </a:pPr>
            <a:r>
              <a:rPr lang="en-US" altLang="zh-CN" dirty="0"/>
              <a:t>The output gate controls what information encoded in the cell state is sent to the network as input in the following time step, this is done via the output vector h(t).</a:t>
            </a:r>
            <a:endParaRPr lang="zh-CN" altLang="en-US" dirty="0"/>
          </a:p>
        </p:txBody>
      </p:sp>
    </p:spTree>
    <p:extLst>
      <p:ext uri="{BB962C8B-B14F-4D97-AF65-F5344CB8AC3E}">
        <p14:creationId xmlns:p14="http://schemas.microsoft.com/office/powerpoint/2010/main" val="9020591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3814DD7-1A95-4613-8318-5BC2AFD3D6FD}"/>
              </a:ext>
            </a:extLst>
          </p:cNvPr>
          <p:cNvPicPr>
            <a:picLocks noChangeAspect="1"/>
          </p:cNvPicPr>
          <p:nvPr/>
        </p:nvPicPr>
        <p:blipFill>
          <a:blip r:embed="rId3"/>
          <a:stretch>
            <a:fillRect/>
          </a:stretch>
        </p:blipFill>
        <p:spPr>
          <a:xfrm>
            <a:off x="1452020" y="1626581"/>
            <a:ext cx="9714212" cy="3918535"/>
          </a:xfrm>
          <a:prstGeom prst="rect">
            <a:avLst/>
          </a:prstGeom>
        </p:spPr>
      </p:pic>
      <p:cxnSp>
        <p:nvCxnSpPr>
          <p:cNvPr id="5" name="直接连接符 4">
            <a:extLst>
              <a:ext uri="{FF2B5EF4-FFF2-40B4-BE49-F238E27FC236}">
                <a16:creationId xmlns:a16="http://schemas.microsoft.com/office/drawing/2014/main" id="{7355C539-AFF8-4D9C-9C4E-5BD5555C5598}"/>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37A8BEF9-AC11-4A65-80F2-C58816123CB9}"/>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Long Short Term Memory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1381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ADFE6CF-3540-489E-9FC7-000636A3F64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9A35FFD-DBA9-4398-91FE-83C0DFD7021D}"/>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301F81BB-C89D-49CE-B903-ECC9801752A6}"/>
              </a:ext>
            </a:extLst>
          </p:cNvPr>
          <p:cNvSpPr txBox="1"/>
          <p:nvPr/>
        </p:nvSpPr>
        <p:spPr>
          <a:xfrm>
            <a:off x="382136" y="1126435"/>
            <a:ext cx="7039081" cy="461665"/>
          </a:xfrm>
          <a:prstGeom prst="rect">
            <a:avLst/>
          </a:prstGeom>
          <a:noFill/>
        </p:spPr>
        <p:txBody>
          <a:bodyPr wrap="square" rtlCol="0">
            <a:spAutoFit/>
          </a:bodyPr>
          <a:lstStyle/>
          <a:p>
            <a:r>
              <a:rPr lang="en-US" altLang="zh-CN" sz="2400" dirty="0">
                <a:solidFill>
                  <a:srgbClr val="C00000"/>
                </a:solidFill>
              </a:rPr>
              <a:t>Implicit Generative Models</a:t>
            </a:r>
            <a:endParaRPr lang="zh-CN" altLang="en-US" sz="2400" dirty="0">
              <a:solidFill>
                <a:srgbClr val="C00000"/>
              </a:solidFill>
            </a:endParaRPr>
          </a:p>
        </p:txBody>
      </p:sp>
      <p:sp>
        <p:nvSpPr>
          <p:cNvPr id="8" name="文本框 7">
            <a:extLst>
              <a:ext uri="{FF2B5EF4-FFF2-40B4-BE49-F238E27FC236}">
                <a16:creationId xmlns:a16="http://schemas.microsoft.com/office/drawing/2014/main" id="{33FD68A2-2689-44DA-B84B-8581AE97D98D}"/>
              </a:ext>
            </a:extLst>
          </p:cNvPr>
          <p:cNvSpPr txBox="1"/>
          <p:nvPr/>
        </p:nvSpPr>
        <p:spPr>
          <a:xfrm>
            <a:off x="703385" y="1890346"/>
            <a:ext cx="9821007" cy="1477328"/>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a:t>Implicit generative models implicitly define a probability distribution</a:t>
            </a:r>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Start by sampling the code vector </a:t>
            </a:r>
            <a:r>
              <a:rPr lang="en-US" altLang="zh-CN" b="1" i="1" dirty="0"/>
              <a:t>z</a:t>
            </a:r>
            <a:r>
              <a:rPr lang="en-US" altLang="zh-CN" dirty="0"/>
              <a:t> from a fixed, simple distribution (e.g. spherical Gaussian)</a:t>
            </a:r>
          </a:p>
          <a:p>
            <a:pPr marL="285750" indent="-285750">
              <a:buFont typeface="Wingdings" panose="05000000000000000000" pitchFamily="2" charset="2"/>
              <a:buChar char="n"/>
            </a:pPr>
            <a:endParaRPr lang="en-US" altLang="zh-CN" dirty="0"/>
          </a:p>
          <a:p>
            <a:pPr marL="285750" indent="-285750">
              <a:buFont typeface="Wingdings" panose="05000000000000000000" pitchFamily="2" charset="2"/>
              <a:buChar char="n"/>
            </a:pPr>
            <a:r>
              <a:rPr lang="en-US" altLang="zh-CN" dirty="0"/>
              <a:t>The generator network computes a differentiable function G mapping </a:t>
            </a:r>
            <a:r>
              <a:rPr lang="en-US" altLang="zh-CN" b="1" i="1" dirty="0"/>
              <a:t>z</a:t>
            </a:r>
            <a:r>
              <a:rPr lang="en-US" altLang="zh-CN" dirty="0"/>
              <a:t> to an </a:t>
            </a:r>
            <a:r>
              <a:rPr lang="en-US" altLang="zh-CN" b="1" i="1" dirty="0"/>
              <a:t>x</a:t>
            </a:r>
            <a:r>
              <a:rPr lang="en-US" altLang="zh-CN" dirty="0"/>
              <a:t> in data space</a:t>
            </a:r>
            <a:endParaRPr lang="zh-CN" altLang="en-US" dirty="0"/>
          </a:p>
        </p:txBody>
      </p:sp>
      <p:pic>
        <p:nvPicPr>
          <p:cNvPr id="9" name="图片 8">
            <a:extLst>
              <a:ext uri="{FF2B5EF4-FFF2-40B4-BE49-F238E27FC236}">
                <a16:creationId xmlns:a16="http://schemas.microsoft.com/office/drawing/2014/main" id="{FBB3893C-6094-43B4-A870-F8660FF001F9}"/>
              </a:ext>
            </a:extLst>
          </p:cNvPr>
          <p:cNvPicPr>
            <a:picLocks noChangeAspect="1"/>
          </p:cNvPicPr>
          <p:nvPr/>
        </p:nvPicPr>
        <p:blipFill>
          <a:blip r:embed="rId2"/>
          <a:stretch>
            <a:fillRect/>
          </a:stretch>
        </p:blipFill>
        <p:spPr>
          <a:xfrm>
            <a:off x="3621904" y="3490327"/>
            <a:ext cx="4426926" cy="2749206"/>
          </a:xfrm>
          <a:prstGeom prst="rect">
            <a:avLst/>
          </a:prstGeom>
        </p:spPr>
      </p:pic>
    </p:spTree>
    <p:extLst>
      <p:ext uri="{BB962C8B-B14F-4D97-AF65-F5344CB8AC3E}">
        <p14:creationId xmlns:p14="http://schemas.microsoft.com/office/powerpoint/2010/main" val="8667115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ADFE6CF-3540-489E-9FC7-000636A3F64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9A35FFD-DBA9-4398-91FE-83C0DFD7021D}"/>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301F81BB-C89D-49CE-B903-ECC9801752A6}"/>
              </a:ext>
            </a:extLst>
          </p:cNvPr>
          <p:cNvSpPr txBox="1"/>
          <p:nvPr/>
        </p:nvSpPr>
        <p:spPr>
          <a:xfrm>
            <a:off x="382136" y="1126435"/>
            <a:ext cx="7039081" cy="461665"/>
          </a:xfrm>
          <a:prstGeom prst="rect">
            <a:avLst/>
          </a:prstGeom>
          <a:noFill/>
        </p:spPr>
        <p:txBody>
          <a:bodyPr wrap="square" rtlCol="0">
            <a:spAutoFit/>
          </a:bodyPr>
          <a:lstStyle/>
          <a:p>
            <a:r>
              <a:rPr lang="en-US" altLang="zh-CN" sz="2400" dirty="0">
                <a:solidFill>
                  <a:srgbClr val="C00000"/>
                </a:solidFill>
              </a:rPr>
              <a:t>Implicit Generative Models</a:t>
            </a:r>
            <a:endParaRPr lang="zh-CN" altLang="en-US" sz="2400" dirty="0">
              <a:solidFill>
                <a:srgbClr val="C00000"/>
              </a:solidFill>
            </a:endParaRPr>
          </a:p>
        </p:txBody>
      </p:sp>
      <p:pic>
        <p:nvPicPr>
          <p:cNvPr id="2" name="图片 1">
            <a:extLst>
              <a:ext uri="{FF2B5EF4-FFF2-40B4-BE49-F238E27FC236}">
                <a16:creationId xmlns:a16="http://schemas.microsoft.com/office/drawing/2014/main" id="{99D4E6B4-AD3C-4BF1-857B-592B7E9463EC}"/>
              </a:ext>
            </a:extLst>
          </p:cNvPr>
          <p:cNvPicPr>
            <a:picLocks noChangeAspect="1"/>
          </p:cNvPicPr>
          <p:nvPr/>
        </p:nvPicPr>
        <p:blipFill rotWithShape="1">
          <a:blip r:embed="rId3"/>
          <a:srcRect b="16753"/>
          <a:stretch/>
        </p:blipFill>
        <p:spPr>
          <a:xfrm>
            <a:off x="1868867" y="1519610"/>
            <a:ext cx="10123252" cy="3818779"/>
          </a:xfrm>
          <a:prstGeom prst="rect">
            <a:avLst/>
          </a:prstGeom>
        </p:spPr>
      </p:pic>
      <p:sp>
        <p:nvSpPr>
          <p:cNvPr id="3" name="矩形 2">
            <a:extLst>
              <a:ext uri="{FF2B5EF4-FFF2-40B4-BE49-F238E27FC236}">
                <a16:creationId xmlns:a16="http://schemas.microsoft.com/office/drawing/2014/main" id="{5F2D68C3-1107-4A39-BD50-AB9A8C01CA10}"/>
              </a:ext>
            </a:extLst>
          </p:cNvPr>
          <p:cNvSpPr/>
          <p:nvPr/>
        </p:nvSpPr>
        <p:spPr>
          <a:xfrm>
            <a:off x="2757761" y="5594082"/>
            <a:ext cx="4663456" cy="369332"/>
          </a:xfrm>
          <a:prstGeom prst="rect">
            <a:avLst/>
          </a:prstGeom>
        </p:spPr>
        <p:txBody>
          <a:bodyPr wrap="none">
            <a:spAutoFit/>
          </a:bodyPr>
          <a:lstStyle/>
          <a:p>
            <a:r>
              <a:rPr lang="zh-CN" altLang="en-US" dirty="0"/>
              <a:t>https://openai.com/blog/generative-models/</a:t>
            </a:r>
          </a:p>
        </p:txBody>
      </p:sp>
    </p:spTree>
    <p:extLst>
      <p:ext uri="{BB962C8B-B14F-4D97-AF65-F5344CB8AC3E}">
        <p14:creationId xmlns:p14="http://schemas.microsoft.com/office/powerpoint/2010/main" val="337330917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ADFE6CF-3540-489E-9FC7-000636A3F64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9A35FFD-DBA9-4398-91FE-83C0DFD7021D}"/>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3EB04EAB-C25C-4C81-A601-9F3A8EB82362}"/>
              </a:ext>
            </a:extLst>
          </p:cNvPr>
          <p:cNvSpPr/>
          <p:nvPr/>
        </p:nvSpPr>
        <p:spPr>
          <a:xfrm>
            <a:off x="3966417" y="5778748"/>
            <a:ext cx="3555782" cy="369332"/>
          </a:xfrm>
          <a:prstGeom prst="rect">
            <a:avLst/>
          </a:prstGeom>
        </p:spPr>
        <p:txBody>
          <a:bodyPr wrap="none">
            <a:spAutoFit/>
          </a:bodyPr>
          <a:lstStyle/>
          <a:p>
            <a:r>
              <a:rPr lang="zh-CN" altLang="en-US" dirty="0"/>
              <a:t>https://poloclub.github.io/ganlab/</a:t>
            </a:r>
          </a:p>
        </p:txBody>
      </p:sp>
      <p:pic>
        <p:nvPicPr>
          <p:cNvPr id="8" name="图片 7">
            <a:extLst>
              <a:ext uri="{FF2B5EF4-FFF2-40B4-BE49-F238E27FC236}">
                <a16:creationId xmlns:a16="http://schemas.microsoft.com/office/drawing/2014/main" id="{9193A7F3-5D8B-474A-B94B-CBB6CF9D7AD2}"/>
              </a:ext>
            </a:extLst>
          </p:cNvPr>
          <p:cNvPicPr>
            <a:picLocks noChangeAspect="1"/>
          </p:cNvPicPr>
          <p:nvPr/>
        </p:nvPicPr>
        <p:blipFill>
          <a:blip r:embed="rId3"/>
          <a:stretch>
            <a:fillRect/>
          </a:stretch>
        </p:blipFill>
        <p:spPr>
          <a:xfrm>
            <a:off x="268466" y="1134209"/>
            <a:ext cx="5261896" cy="3305642"/>
          </a:xfrm>
          <a:prstGeom prst="rect">
            <a:avLst/>
          </a:prstGeom>
        </p:spPr>
      </p:pic>
      <p:sp>
        <p:nvSpPr>
          <p:cNvPr id="9" name="文本框 8">
            <a:extLst>
              <a:ext uri="{FF2B5EF4-FFF2-40B4-BE49-F238E27FC236}">
                <a16:creationId xmlns:a16="http://schemas.microsoft.com/office/drawing/2014/main" id="{30BC13BA-3722-4247-9D10-FBD776E008DB}"/>
              </a:ext>
            </a:extLst>
          </p:cNvPr>
          <p:cNvSpPr txBox="1"/>
          <p:nvPr/>
        </p:nvSpPr>
        <p:spPr>
          <a:xfrm>
            <a:off x="1802423" y="4528038"/>
            <a:ext cx="1899139" cy="369332"/>
          </a:xfrm>
          <a:prstGeom prst="rect">
            <a:avLst/>
          </a:prstGeom>
          <a:noFill/>
        </p:spPr>
        <p:txBody>
          <a:bodyPr wrap="square" rtlCol="0">
            <a:spAutoFit/>
          </a:bodyPr>
          <a:lstStyle/>
          <a:p>
            <a:r>
              <a:rPr lang="en-US" altLang="zh-CN" dirty="0"/>
              <a:t>Epoch: 2746</a:t>
            </a:r>
            <a:endParaRPr lang="zh-CN" altLang="en-US" dirty="0"/>
          </a:p>
        </p:txBody>
      </p:sp>
      <p:pic>
        <p:nvPicPr>
          <p:cNvPr id="10" name="图片 9">
            <a:extLst>
              <a:ext uri="{FF2B5EF4-FFF2-40B4-BE49-F238E27FC236}">
                <a16:creationId xmlns:a16="http://schemas.microsoft.com/office/drawing/2014/main" id="{1D280D34-6FDC-4AD6-A2B6-05619BB07864}"/>
              </a:ext>
            </a:extLst>
          </p:cNvPr>
          <p:cNvPicPr>
            <a:picLocks noChangeAspect="1"/>
          </p:cNvPicPr>
          <p:nvPr/>
        </p:nvPicPr>
        <p:blipFill rotWithShape="1">
          <a:blip r:embed="rId4"/>
          <a:srcRect t="12051"/>
          <a:stretch/>
        </p:blipFill>
        <p:spPr>
          <a:xfrm>
            <a:off x="5995994" y="1134210"/>
            <a:ext cx="5398835" cy="3269570"/>
          </a:xfrm>
          <a:prstGeom prst="rect">
            <a:avLst/>
          </a:prstGeom>
        </p:spPr>
      </p:pic>
      <p:sp>
        <p:nvSpPr>
          <p:cNvPr id="11" name="文本框 10">
            <a:extLst>
              <a:ext uri="{FF2B5EF4-FFF2-40B4-BE49-F238E27FC236}">
                <a16:creationId xmlns:a16="http://schemas.microsoft.com/office/drawing/2014/main" id="{34B4F9BD-A7E7-4538-A126-F0C2AD914F8D}"/>
              </a:ext>
            </a:extLst>
          </p:cNvPr>
          <p:cNvSpPr txBox="1"/>
          <p:nvPr/>
        </p:nvSpPr>
        <p:spPr>
          <a:xfrm>
            <a:off x="7669823" y="4528038"/>
            <a:ext cx="1899139" cy="369332"/>
          </a:xfrm>
          <a:prstGeom prst="rect">
            <a:avLst/>
          </a:prstGeom>
          <a:noFill/>
        </p:spPr>
        <p:txBody>
          <a:bodyPr wrap="square" rtlCol="0">
            <a:spAutoFit/>
          </a:bodyPr>
          <a:lstStyle/>
          <a:p>
            <a:r>
              <a:rPr lang="en-US" altLang="zh-CN" dirty="0"/>
              <a:t>Epoch: 15000</a:t>
            </a:r>
            <a:endParaRPr lang="zh-CN" altLang="en-US" dirty="0"/>
          </a:p>
        </p:txBody>
      </p:sp>
    </p:spTree>
    <p:extLst>
      <p:ext uri="{BB962C8B-B14F-4D97-AF65-F5344CB8AC3E}">
        <p14:creationId xmlns:p14="http://schemas.microsoft.com/office/powerpoint/2010/main" val="40476413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4ADFE6CF-3540-489E-9FC7-000636A3F64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19A35FFD-DBA9-4398-91FE-83C0DFD7021D}"/>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301F81BB-C89D-49CE-B903-ECC9801752A6}"/>
              </a:ext>
            </a:extLst>
          </p:cNvPr>
          <p:cNvSpPr txBox="1"/>
          <p:nvPr/>
        </p:nvSpPr>
        <p:spPr>
          <a:xfrm>
            <a:off x="382136" y="1126435"/>
            <a:ext cx="7039081" cy="461665"/>
          </a:xfrm>
          <a:prstGeom prst="rect">
            <a:avLst/>
          </a:prstGeom>
          <a:noFill/>
        </p:spPr>
        <p:txBody>
          <a:bodyPr wrap="square" rtlCol="0">
            <a:spAutoFit/>
          </a:bodyPr>
          <a:lstStyle/>
          <a:p>
            <a:r>
              <a:rPr lang="en-US" altLang="zh-CN" sz="2400" dirty="0">
                <a:solidFill>
                  <a:srgbClr val="C00000"/>
                </a:solidFill>
              </a:rPr>
              <a:t>Implicit Generative Models</a:t>
            </a:r>
            <a:endParaRPr lang="zh-CN" altLang="en-US" sz="2400" dirty="0">
              <a:solidFill>
                <a:srgbClr val="C00000"/>
              </a:solidFill>
            </a:endParaRPr>
          </a:p>
        </p:txBody>
      </p:sp>
      <p:pic>
        <p:nvPicPr>
          <p:cNvPr id="2" name="图片 1">
            <a:extLst>
              <a:ext uri="{FF2B5EF4-FFF2-40B4-BE49-F238E27FC236}">
                <a16:creationId xmlns:a16="http://schemas.microsoft.com/office/drawing/2014/main" id="{54438DF8-3541-40B0-BC9F-12D4DA3302F4}"/>
              </a:ext>
            </a:extLst>
          </p:cNvPr>
          <p:cNvPicPr>
            <a:picLocks noChangeAspect="1"/>
          </p:cNvPicPr>
          <p:nvPr/>
        </p:nvPicPr>
        <p:blipFill rotWithShape="1">
          <a:blip r:embed="rId3"/>
          <a:srcRect t="12691"/>
          <a:stretch/>
        </p:blipFill>
        <p:spPr>
          <a:xfrm>
            <a:off x="2695057" y="1588100"/>
            <a:ext cx="6801886" cy="2294031"/>
          </a:xfrm>
          <a:prstGeom prst="rect">
            <a:avLst/>
          </a:prstGeom>
        </p:spPr>
      </p:pic>
      <p:pic>
        <p:nvPicPr>
          <p:cNvPr id="3" name="图片 2">
            <a:extLst>
              <a:ext uri="{FF2B5EF4-FFF2-40B4-BE49-F238E27FC236}">
                <a16:creationId xmlns:a16="http://schemas.microsoft.com/office/drawing/2014/main" id="{6BF3EC5A-3C4F-4BB8-913A-DC190C9BB041}"/>
              </a:ext>
            </a:extLst>
          </p:cNvPr>
          <p:cNvPicPr>
            <a:picLocks noChangeAspect="1"/>
          </p:cNvPicPr>
          <p:nvPr/>
        </p:nvPicPr>
        <p:blipFill>
          <a:blip r:embed="rId4"/>
          <a:stretch>
            <a:fillRect/>
          </a:stretch>
        </p:blipFill>
        <p:spPr>
          <a:xfrm>
            <a:off x="3004724" y="3949201"/>
            <a:ext cx="6182552" cy="2641397"/>
          </a:xfrm>
          <a:prstGeom prst="rect">
            <a:avLst/>
          </a:prstGeom>
        </p:spPr>
      </p:pic>
    </p:spTree>
    <p:extLst>
      <p:ext uri="{BB962C8B-B14F-4D97-AF65-F5344CB8AC3E}">
        <p14:creationId xmlns:p14="http://schemas.microsoft.com/office/powerpoint/2010/main" val="336126278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99A00072-BE1A-4F4C-A791-503143E9A25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0B4EB14-566A-4507-AD56-0B29C67662B2}"/>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2C3286FD-79D9-479C-89D6-DEE518E6E7D7}"/>
              </a:ext>
            </a:extLst>
          </p:cNvPr>
          <p:cNvSpPr/>
          <p:nvPr/>
        </p:nvSpPr>
        <p:spPr>
          <a:xfrm>
            <a:off x="1204546" y="1536174"/>
            <a:ext cx="9627576" cy="3785652"/>
          </a:xfrm>
          <a:prstGeom prst="rect">
            <a:avLst/>
          </a:prstGeom>
        </p:spPr>
        <p:txBody>
          <a:bodyPr wrap="square">
            <a:spAutoFit/>
          </a:bodyPr>
          <a:lstStyle/>
          <a:p>
            <a:pPr marL="457200" indent="-457200">
              <a:buClr>
                <a:srgbClr val="C00000"/>
              </a:buClr>
              <a:buFont typeface="Wingdings" panose="05000000000000000000" pitchFamily="2" charset="2"/>
              <a:buChar char="n"/>
            </a:pPr>
            <a:r>
              <a:rPr lang="en-US" altLang="zh-CN" sz="2000" dirty="0"/>
              <a:t>The advantage of implicit generative models: if you have some criterion for evaluating the quality of samples, then you can compute its gradient with respect to the network parameters, and update the network’s parameters to make the sample a little better. </a:t>
            </a:r>
          </a:p>
          <a:p>
            <a:pPr marL="457200" indent="-457200">
              <a:buClr>
                <a:srgbClr val="C00000"/>
              </a:buClr>
              <a:buFont typeface="Wingdings" panose="05000000000000000000" pitchFamily="2" charset="2"/>
              <a:buChar char="n"/>
            </a:pPr>
            <a:endParaRPr lang="en-US" altLang="zh-CN" sz="2000" dirty="0"/>
          </a:p>
          <a:p>
            <a:pPr marL="457200" indent="-457200">
              <a:buClr>
                <a:srgbClr val="C00000"/>
              </a:buClr>
              <a:buFont typeface="Wingdings" panose="05000000000000000000" pitchFamily="2" charset="2"/>
              <a:buChar char="n"/>
            </a:pPr>
            <a:r>
              <a:rPr lang="en-US" altLang="zh-CN" sz="2000" dirty="0"/>
              <a:t>The idea behind Generative Adversarial Networks (GANs): train two different networks </a:t>
            </a:r>
          </a:p>
          <a:p>
            <a:pPr marL="914400" lvl="1" indent="-457200">
              <a:buClr>
                <a:srgbClr val="C00000"/>
              </a:buClr>
              <a:buFont typeface="Wingdings" panose="05000000000000000000" pitchFamily="2" charset="2"/>
              <a:buChar char="n"/>
            </a:pPr>
            <a:r>
              <a:rPr lang="en-US" altLang="zh-CN" sz="2000" dirty="0"/>
              <a:t>The generator network tries to produce realistic-looking samples </a:t>
            </a:r>
          </a:p>
          <a:p>
            <a:pPr marL="914400" lvl="1" indent="-457200">
              <a:buClr>
                <a:srgbClr val="C00000"/>
              </a:buClr>
              <a:buFont typeface="Wingdings" panose="05000000000000000000" pitchFamily="2" charset="2"/>
              <a:buChar char="n"/>
            </a:pPr>
            <a:r>
              <a:rPr lang="en-US" altLang="zh-CN" sz="2000" dirty="0"/>
              <a:t>The discriminator network tries to figure out whether an image came from the training set or the generator network </a:t>
            </a:r>
          </a:p>
          <a:p>
            <a:pPr marL="457200" indent="-457200">
              <a:buClr>
                <a:srgbClr val="C00000"/>
              </a:buClr>
              <a:buFont typeface="Wingdings" panose="05000000000000000000" pitchFamily="2" charset="2"/>
              <a:buChar char="n"/>
            </a:pPr>
            <a:endParaRPr lang="en-US" altLang="zh-CN" sz="2000" dirty="0"/>
          </a:p>
          <a:p>
            <a:pPr marL="457200" indent="-457200">
              <a:buClr>
                <a:srgbClr val="C00000"/>
              </a:buClr>
              <a:buFont typeface="Wingdings" panose="05000000000000000000" pitchFamily="2" charset="2"/>
              <a:buChar char="n"/>
            </a:pPr>
            <a:r>
              <a:rPr lang="en-US" altLang="zh-CN" sz="2000" dirty="0"/>
              <a:t>The generator network tries to fool the discriminator network</a:t>
            </a:r>
            <a:endParaRPr lang="zh-CN" altLang="en-US" sz="2000" dirty="0"/>
          </a:p>
        </p:txBody>
      </p:sp>
    </p:spTree>
    <p:extLst>
      <p:ext uri="{BB962C8B-B14F-4D97-AF65-F5344CB8AC3E}">
        <p14:creationId xmlns:p14="http://schemas.microsoft.com/office/powerpoint/2010/main" val="89990208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09A127AC-0CCF-4FA6-843A-E8F9B577DE4A}"/>
              </a:ext>
            </a:extLst>
          </p:cNvPr>
          <p:cNvPicPr>
            <a:picLocks noChangeAspect="1"/>
          </p:cNvPicPr>
          <p:nvPr/>
        </p:nvPicPr>
        <p:blipFill>
          <a:blip r:embed="rId2"/>
          <a:stretch>
            <a:fillRect/>
          </a:stretch>
        </p:blipFill>
        <p:spPr>
          <a:xfrm>
            <a:off x="3094891" y="1159359"/>
            <a:ext cx="6420583" cy="4855678"/>
          </a:xfrm>
          <a:prstGeom prst="rect">
            <a:avLst/>
          </a:prstGeom>
        </p:spPr>
      </p:pic>
    </p:spTree>
    <p:extLst>
      <p:ext uri="{BB962C8B-B14F-4D97-AF65-F5344CB8AC3E}">
        <p14:creationId xmlns:p14="http://schemas.microsoft.com/office/powerpoint/2010/main" val="1962314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352484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7E0C6E"/>
                </a:solidFill>
                <a:latin typeface="黑体" panose="02010609060101010101" pitchFamily="49" charset="-122"/>
                <a:ea typeface="黑体" panose="02010609060101010101" pitchFamily="49" charset="-122"/>
              </a:rPr>
              <a:t>生物</a:t>
            </a:r>
            <a:r>
              <a:rPr kumimoji="0" lang="zh-CN" altLang="en-US" sz="2800" b="0" i="0" u="none" strike="noStrike" kern="1200" cap="none" spc="0" normalizeH="0" baseline="0" noProof="0" dirty="0">
                <a:ln>
                  <a:noFill/>
                </a:ln>
                <a:solidFill>
                  <a:srgbClr val="7E0C6E"/>
                </a:solidFill>
                <a:effectLst/>
                <a:uLnTx/>
                <a:uFillTx/>
                <a:latin typeface="黑体" panose="02010609060101010101" pitchFamily="49" charset="-122"/>
                <a:ea typeface="黑体" panose="02010609060101010101" pitchFamily="49" charset="-122"/>
                <a:cs typeface="+mn-cs"/>
              </a:rPr>
              <a:t>神经元模型</a:t>
            </a:r>
          </a:p>
        </p:txBody>
      </p:sp>
      <p:sp>
        <p:nvSpPr>
          <p:cNvPr id="2" name="矩形 1"/>
          <p:cNvSpPr/>
          <p:nvPr/>
        </p:nvSpPr>
        <p:spPr>
          <a:xfrm>
            <a:off x="2278908" y="1140770"/>
            <a:ext cx="8925986" cy="3754361"/>
          </a:xfrm>
          <a:prstGeom prst="rect">
            <a:avLst/>
          </a:prstGeom>
        </p:spPr>
        <p:txBody>
          <a:bodyPr wrap="square">
            <a:spAutoFit/>
          </a:bodyPr>
          <a:lstStyle/>
          <a:p>
            <a:pPr marL="0" marR="0" lvl="0" indent="444500" algn="l" defTabSz="914400" rtl="0" eaLnBrk="1" fontAlgn="auto" latinLnBrk="0" hangingPunct="1">
              <a:lnSpc>
                <a:spcPct val="120000"/>
              </a:lnSpc>
              <a:spcBef>
                <a:spcPct val="25000"/>
              </a:spcBef>
              <a:spcAft>
                <a:spcPts val="0"/>
              </a:spcAft>
              <a:buClrTx/>
              <a:buSzTx/>
              <a:buFontTx/>
              <a:buNone/>
              <a:tabLst/>
              <a:defRPr/>
            </a:pPr>
            <a:b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lang="zh-CN" altLang="en-US" sz="2800" dirty="0">
                <a:latin typeface="微软雅黑" panose="020B0503020204020204" pitchFamily="34" charset="-122"/>
                <a:ea typeface="微软雅黑" panose="020B0503020204020204" pitchFamily="34" charset="-122"/>
                <a:cs typeface="ＭＳ Ｐゴシック"/>
              </a:rPr>
              <a:t>生物神经元特征：</a:t>
            </a:r>
            <a:br>
              <a:rPr lang="en-US" altLang="zh-CN" sz="2800" dirty="0">
                <a:latin typeface="微软雅黑" panose="020B0503020204020204" pitchFamily="34" charset="-122"/>
                <a:ea typeface="微软雅黑" panose="020B0503020204020204" pitchFamily="34" charset="-122"/>
                <a:cs typeface="ＭＳ Ｐゴシック"/>
              </a:rPr>
            </a:br>
            <a:br>
              <a:rPr kumimoji="0" lang="en-US" altLang="zh-CN" sz="2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lang="zh-CN" altLang="en-US" sz="2000" dirty="0">
                <a:latin typeface="微软雅黑" panose="020B0503020204020204" pitchFamily="34" charset="-122"/>
                <a:ea typeface="微软雅黑" panose="020B0503020204020204" pitchFamily="34" charset="-122"/>
                <a:cs typeface="ＭＳ Ｐゴシック"/>
              </a:rPr>
              <a:t>神经元及其联接；</a:t>
            </a:r>
            <a:br>
              <a:rPr lang="en-US" altLang="zh-CN" sz="2000" dirty="0">
                <a:latin typeface="微软雅黑" panose="020B0503020204020204" pitchFamily="34" charset="-122"/>
                <a:ea typeface="微软雅黑" panose="020B0503020204020204" pitchFamily="34" charset="-122"/>
                <a:cs typeface="ＭＳ Ｐゴシック"/>
              </a:rPr>
            </a:br>
            <a:r>
              <a:rPr lang="zh-CN" altLang="en-US" sz="2000" dirty="0">
                <a:latin typeface="微软雅黑" panose="020B0503020204020204" pitchFamily="34" charset="-122"/>
                <a:ea typeface="微软雅黑" panose="020B0503020204020204" pitchFamily="34" charset="-122"/>
                <a:cs typeface="ＭＳ Ｐゴシック"/>
              </a:rPr>
              <a:t>神经元之间的联接强度决定信号传递的强弱；</a:t>
            </a:r>
            <a:br>
              <a:rPr lang="en-US" altLang="zh-CN" sz="2000" dirty="0">
                <a:latin typeface="微软雅黑" panose="020B0503020204020204" pitchFamily="34" charset="-122"/>
                <a:ea typeface="微软雅黑" panose="020B0503020204020204" pitchFamily="34" charset="-122"/>
                <a:cs typeface="ＭＳ Ｐゴシック"/>
              </a:rPr>
            </a:br>
            <a:r>
              <a:rPr lang="zh-CN" altLang="en-US" sz="2000" dirty="0">
                <a:latin typeface="微软雅黑" panose="020B0503020204020204" pitchFamily="34" charset="-122"/>
                <a:ea typeface="微软雅黑" panose="020B0503020204020204" pitchFamily="34" charset="-122"/>
                <a:cs typeface="ＭＳ Ｐゴシック"/>
              </a:rPr>
              <a:t>神经元之间的联接强度是可以随训练改变的；</a:t>
            </a:r>
            <a:br>
              <a:rPr lang="en-US" altLang="zh-CN" sz="2000" dirty="0">
                <a:latin typeface="微软雅黑" panose="020B0503020204020204" pitchFamily="34" charset="-122"/>
                <a:ea typeface="微软雅黑" panose="020B0503020204020204" pitchFamily="34" charset="-122"/>
                <a:cs typeface="ＭＳ Ｐゴシック"/>
              </a:rPr>
            </a:br>
            <a:r>
              <a:rPr lang="zh-CN" altLang="en-US" sz="2000" dirty="0">
                <a:latin typeface="微软雅黑" panose="020B0503020204020204" pitchFamily="34" charset="-122"/>
                <a:ea typeface="微软雅黑" panose="020B0503020204020204" pitchFamily="34" charset="-122"/>
                <a:cs typeface="ＭＳ Ｐゴシック"/>
              </a:rPr>
              <a:t>信号可以起刺激作用，也可以其抑制作用；</a:t>
            </a:r>
            <a:br>
              <a:rPr lang="en-US" altLang="zh-CN" sz="2000" dirty="0">
                <a:latin typeface="微软雅黑" panose="020B0503020204020204" pitchFamily="34" charset="-122"/>
                <a:ea typeface="微软雅黑" panose="020B0503020204020204" pitchFamily="34" charset="-122"/>
                <a:cs typeface="ＭＳ Ｐゴシック"/>
              </a:rPr>
            </a:br>
            <a:r>
              <a:rPr lang="zh-CN" altLang="en-US" sz="2000" dirty="0">
                <a:latin typeface="微软雅黑" panose="020B0503020204020204" pitchFamily="34" charset="-122"/>
                <a:ea typeface="微软雅黑" panose="020B0503020204020204" pitchFamily="34" charset="-122"/>
                <a:cs typeface="ＭＳ Ｐゴシック"/>
              </a:rPr>
              <a:t>一个神经元接受的信号的累计效果决定该神  经元的状态；</a:t>
            </a:r>
            <a:br>
              <a:rPr lang="en-US" altLang="zh-CN" sz="2000" dirty="0">
                <a:latin typeface="微软雅黑" panose="020B0503020204020204" pitchFamily="34" charset="-122"/>
                <a:ea typeface="微软雅黑" panose="020B0503020204020204" pitchFamily="34" charset="-122"/>
                <a:cs typeface="ＭＳ Ｐゴシック"/>
              </a:rPr>
            </a:br>
            <a:r>
              <a:rPr lang="zh-CN" altLang="en-US" sz="2000" dirty="0">
                <a:latin typeface="微软雅黑" panose="020B0503020204020204" pitchFamily="34" charset="-122"/>
                <a:ea typeface="微软雅黑" panose="020B0503020204020204" pitchFamily="34" charset="-122"/>
                <a:cs typeface="ＭＳ Ｐゴシック"/>
              </a:rPr>
              <a:t>每个神经元可以有一个“阈值”；</a:t>
            </a:r>
            <a:endParaRPr lang="en-US" altLang="zh-CN" sz="2000" dirty="0">
              <a:latin typeface="微软雅黑" panose="020B0503020204020204" pitchFamily="34" charset="-122"/>
              <a:ea typeface="微软雅黑" panose="020B0503020204020204" pitchFamily="34" charset="-122"/>
              <a:cs typeface="ＭＳ Ｐゴシック"/>
            </a:endParaRPr>
          </a:p>
        </p:txBody>
      </p:sp>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2144555" y="2719889"/>
            <a:ext cx="201177" cy="201177"/>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2144555" y="3101573"/>
            <a:ext cx="201177" cy="201177"/>
          </a:xfrm>
          <a:prstGeom prst="rect">
            <a:avLst/>
          </a:prstGeom>
        </p:spPr>
      </p:pic>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2144555" y="3481005"/>
            <a:ext cx="201177" cy="201177"/>
          </a:xfrm>
          <a:prstGeom prst="rect">
            <a:avLst/>
          </a:prstGeom>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2144555" y="3838419"/>
            <a:ext cx="201177" cy="201177"/>
          </a:xfrm>
          <a:prstGeom prst="rect">
            <a:avLst/>
          </a:prstGeom>
        </p:spPr>
      </p:pic>
      <p:pic>
        <p:nvPicPr>
          <p:cNvPr id="16" name="图片 15"/>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2144554" y="4241703"/>
            <a:ext cx="201177" cy="201177"/>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2144554" y="4586697"/>
            <a:ext cx="201177" cy="201177"/>
          </a:xfrm>
          <a:prstGeom prst="rect">
            <a:avLst/>
          </a:prstGeom>
        </p:spPr>
      </p:pic>
    </p:spTree>
    <p:extLst>
      <p:ext uri="{BB962C8B-B14F-4D97-AF65-F5344CB8AC3E}">
        <p14:creationId xmlns:p14="http://schemas.microsoft.com/office/powerpoint/2010/main" val="40666482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4BC212DC-8F17-43E4-BEBC-870DFE8B7C47}"/>
              </a:ext>
            </a:extLst>
          </p:cNvPr>
          <p:cNvPicPr>
            <a:picLocks noChangeAspect="1"/>
          </p:cNvPicPr>
          <p:nvPr/>
        </p:nvPicPr>
        <p:blipFill>
          <a:blip r:embed="rId2"/>
          <a:stretch>
            <a:fillRect/>
          </a:stretch>
        </p:blipFill>
        <p:spPr>
          <a:xfrm>
            <a:off x="909637" y="1428750"/>
            <a:ext cx="10372725" cy="4000500"/>
          </a:xfrm>
          <a:prstGeom prst="rect">
            <a:avLst/>
          </a:prstGeom>
        </p:spPr>
      </p:pic>
    </p:spTree>
    <p:extLst>
      <p:ext uri="{BB962C8B-B14F-4D97-AF65-F5344CB8AC3E}">
        <p14:creationId xmlns:p14="http://schemas.microsoft.com/office/powerpoint/2010/main" val="14656505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3FF2E6A2-CDEB-40F3-8D8C-22F68B0BA2F9}"/>
              </a:ext>
            </a:extLst>
          </p:cNvPr>
          <p:cNvPicPr>
            <a:picLocks noChangeAspect="1"/>
          </p:cNvPicPr>
          <p:nvPr/>
        </p:nvPicPr>
        <p:blipFill>
          <a:blip r:embed="rId2"/>
          <a:stretch>
            <a:fillRect/>
          </a:stretch>
        </p:blipFill>
        <p:spPr>
          <a:xfrm>
            <a:off x="1659547" y="1226894"/>
            <a:ext cx="8601075" cy="4709364"/>
          </a:xfrm>
          <a:prstGeom prst="rect">
            <a:avLst/>
          </a:prstGeom>
        </p:spPr>
      </p:pic>
    </p:spTree>
    <p:extLst>
      <p:ext uri="{BB962C8B-B14F-4D97-AF65-F5344CB8AC3E}">
        <p14:creationId xmlns:p14="http://schemas.microsoft.com/office/powerpoint/2010/main" val="7832243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CC1764FF-9E96-4F6E-807B-752914F25738}"/>
              </a:ext>
            </a:extLst>
          </p:cNvPr>
          <p:cNvPicPr>
            <a:picLocks noChangeAspect="1"/>
          </p:cNvPicPr>
          <p:nvPr/>
        </p:nvPicPr>
        <p:blipFill>
          <a:blip r:embed="rId2"/>
          <a:stretch>
            <a:fillRect/>
          </a:stretch>
        </p:blipFill>
        <p:spPr>
          <a:xfrm>
            <a:off x="2074619" y="1417806"/>
            <a:ext cx="7007836" cy="4224746"/>
          </a:xfrm>
          <a:prstGeom prst="rect">
            <a:avLst/>
          </a:prstGeom>
        </p:spPr>
      </p:pic>
    </p:spTree>
    <p:extLst>
      <p:ext uri="{BB962C8B-B14F-4D97-AF65-F5344CB8AC3E}">
        <p14:creationId xmlns:p14="http://schemas.microsoft.com/office/powerpoint/2010/main" val="34748097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33C59F6-53C9-4D2B-8AB2-B747B0A3CFED}"/>
              </a:ext>
            </a:extLst>
          </p:cNvPr>
          <p:cNvPicPr>
            <a:picLocks noChangeAspect="1"/>
          </p:cNvPicPr>
          <p:nvPr/>
        </p:nvPicPr>
        <p:blipFill>
          <a:blip r:embed="rId2"/>
          <a:stretch>
            <a:fillRect/>
          </a:stretch>
        </p:blipFill>
        <p:spPr>
          <a:xfrm>
            <a:off x="1885583" y="1115523"/>
            <a:ext cx="8543925" cy="5172075"/>
          </a:xfrm>
          <a:prstGeom prst="rect">
            <a:avLst/>
          </a:prstGeom>
        </p:spPr>
      </p:pic>
    </p:spTree>
    <p:extLst>
      <p:ext uri="{BB962C8B-B14F-4D97-AF65-F5344CB8AC3E}">
        <p14:creationId xmlns:p14="http://schemas.microsoft.com/office/powerpoint/2010/main" val="11885404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36F16129-35BE-4BDF-8233-17C0753A2305}"/>
              </a:ext>
            </a:extLst>
          </p:cNvPr>
          <p:cNvPicPr>
            <a:picLocks noChangeAspect="1"/>
          </p:cNvPicPr>
          <p:nvPr/>
        </p:nvPicPr>
        <p:blipFill>
          <a:blip r:embed="rId3"/>
          <a:stretch>
            <a:fillRect/>
          </a:stretch>
        </p:blipFill>
        <p:spPr>
          <a:xfrm>
            <a:off x="1785937" y="1685925"/>
            <a:ext cx="8620125" cy="3486150"/>
          </a:xfrm>
          <a:prstGeom prst="rect">
            <a:avLst/>
          </a:prstGeom>
        </p:spPr>
      </p:pic>
    </p:spTree>
    <p:extLst>
      <p:ext uri="{BB962C8B-B14F-4D97-AF65-F5344CB8AC3E}">
        <p14:creationId xmlns:p14="http://schemas.microsoft.com/office/powerpoint/2010/main" val="35471908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0E7C051E-2BA5-4324-A24E-D2F48EA24619}"/>
              </a:ext>
            </a:extLst>
          </p:cNvPr>
          <p:cNvPicPr>
            <a:picLocks noChangeAspect="1"/>
          </p:cNvPicPr>
          <p:nvPr/>
        </p:nvPicPr>
        <p:blipFill>
          <a:blip r:embed="rId3"/>
          <a:stretch>
            <a:fillRect/>
          </a:stretch>
        </p:blipFill>
        <p:spPr>
          <a:xfrm>
            <a:off x="1635002" y="1132742"/>
            <a:ext cx="8658225" cy="5067300"/>
          </a:xfrm>
          <a:prstGeom prst="rect">
            <a:avLst/>
          </a:prstGeom>
        </p:spPr>
      </p:pic>
    </p:spTree>
    <p:extLst>
      <p:ext uri="{BB962C8B-B14F-4D97-AF65-F5344CB8AC3E}">
        <p14:creationId xmlns:p14="http://schemas.microsoft.com/office/powerpoint/2010/main" val="30947651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C88044E4-F6C4-4883-BCF1-FB22B5DC7DDD}"/>
              </a:ext>
            </a:extLst>
          </p:cNvPr>
          <p:cNvSpPr txBox="1"/>
          <p:nvPr/>
        </p:nvSpPr>
        <p:spPr>
          <a:xfrm>
            <a:off x="553915" y="1017998"/>
            <a:ext cx="38862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Training problems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D2A2806-1A9F-4A4D-BD77-9246A1E33D85}"/>
              </a:ext>
            </a:extLst>
          </p:cNvPr>
          <p:cNvPicPr>
            <a:picLocks noChangeAspect="1"/>
          </p:cNvPicPr>
          <p:nvPr/>
        </p:nvPicPr>
        <p:blipFill>
          <a:blip r:embed="rId3"/>
          <a:stretch>
            <a:fillRect/>
          </a:stretch>
        </p:blipFill>
        <p:spPr>
          <a:xfrm>
            <a:off x="1934857" y="1726184"/>
            <a:ext cx="8322285" cy="4574602"/>
          </a:xfrm>
          <a:prstGeom prst="rect">
            <a:avLst/>
          </a:prstGeom>
        </p:spPr>
      </p:pic>
    </p:spTree>
    <p:extLst>
      <p:ext uri="{BB962C8B-B14F-4D97-AF65-F5344CB8AC3E}">
        <p14:creationId xmlns:p14="http://schemas.microsoft.com/office/powerpoint/2010/main" val="41758898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4BC1E9E0-E472-4A7F-A891-7D6BE57EE885}"/>
              </a:ext>
            </a:extLst>
          </p:cNvPr>
          <p:cNvPicPr>
            <a:picLocks noChangeAspect="1"/>
          </p:cNvPicPr>
          <p:nvPr/>
        </p:nvPicPr>
        <p:blipFill>
          <a:blip r:embed="rId3"/>
          <a:stretch>
            <a:fillRect/>
          </a:stretch>
        </p:blipFill>
        <p:spPr>
          <a:xfrm>
            <a:off x="1387335" y="1162830"/>
            <a:ext cx="8948023" cy="4902030"/>
          </a:xfrm>
          <a:prstGeom prst="rect">
            <a:avLst/>
          </a:prstGeom>
        </p:spPr>
      </p:pic>
    </p:spTree>
    <p:extLst>
      <p:ext uri="{BB962C8B-B14F-4D97-AF65-F5344CB8AC3E}">
        <p14:creationId xmlns:p14="http://schemas.microsoft.com/office/powerpoint/2010/main" val="13970275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C88044E4-F6C4-4883-BCF1-FB22B5DC7DDD}"/>
              </a:ext>
            </a:extLst>
          </p:cNvPr>
          <p:cNvSpPr txBox="1"/>
          <p:nvPr/>
        </p:nvSpPr>
        <p:spPr>
          <a:xfrm>
            <a:off x="606669" y="1222131"/>
            <a:ext cx="3886200" cy="584775"/>
          </a:xfrm>
          <a:prstGeom prst="rect">
            <a:avLst/>
          </a:prstGeom>
          <a:noFill/>
        </p:spPr>
        <p:txBody>
          <a:bodyPr wrap="square" rtlCol="0">
            <a:spAutoFit/>
          </a:bodyPr>
          <a:lstStyle/>
          <a:p>
            <a:r>
              <a:rPr lang="en-US" altLang="zh-CN" sz="3200" dirty="0">
                <a:solidFill>
                  <a:srgbClr val="C00000"/>
                </a:solidFill>
                <a:latin typeface="微软雅黑" panose="020B0503020204020204" pitchFamily="34" charset="-122"/>
                <a:ea typeface="微软雅黑" panose="020B0503020204020204" pitchFamily="34" charset="-122"/>
              </a:rPr>
              <a:t>GAN Samples</a:t>
            </a:r>
            <a:endParaRPr lang="zh-CN" altLang="en-US" sz="3200" dirty="0">
              <a:solidFill>
                <a:srgbClr val="C0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4AAB5BF0-97B4-4BBA-B5AD-BFCC7B7624CD}"/>
              </a:ext>
            </a:extLst>
          </p:cNvPr>
          <p:cNvPicPr>
            <a:picLocks noChangeAspect="1"/>
          </p:cNvPicPr>
          <p:nvPr/>
        </p:nvPicPr>
        <p:blipFill rotWithShape="1">
          <a:blip r:embed="rId3"/>
          <a:srcRect t="7007"/>
          <a:stretch/>
        </p:blipFill>
        <p:spPr>
          <a:xfrm>
            <a:off x="2214481" y="1806906"/>
            <a:ext cx="8423846" cy="4674464"/>
          </a:xfrm>
          <a:prstGeom prst="rect">
            <a:avLst/>
          </a:prstGeom>
        </p:spPr>
      </p:pic>
    </p:spTree>
    <p:extLst>
      <p:ext uri="{BB962C8B-B14F-4D97-AF65-F5344CB8AC3E}">
        <p14:creationId xmlns:p14="http://schemas.microsoft.com/office/powerpoint/2010/main" val="10057254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9442C9E8-F418-48E0-B5ED-318C2FDC42BA}"/>
              </a:ext>
            </a:extLst>
          </p:cNvPr>
          <p:cNvPicPr>
            <a:picLocks noChangeAspect="1"/>
          </p:cNvPicPr>
          <p:nvPr/>
        </p:nvPicPr>
        <p:blipFill>
          <a:blip r:embed="rId3"/>
          <a:stretch>
            <a:fillRect/>
          </a:stretch>
        </p:blipFill>
        <p:spPr>
          <a:xfrm>
            <a:off x="2104110" y="1316328"/>
            <a:ext cx="7028350" cy="4718492"/>
          </a:xfrm>
          <a:prstGeom prst="rect">
            <a:avLst/>
          </a:prstGeom>
        </p:spPr>
      </p:pic>
    </p:spTree>
    <p:extLst>
      <p:ext uri="{BB962C8B-B14F-4D97-AF65-F5344CB8AC3E}">
        <p14:creationId xmlns:p14="http://schemas.microsoft.com/office/powerpoint/2010/main" val="3303639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16</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的结构</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pic>
        <p:nvPicPr>
          <p:cNvPr id="9" name="图片 8"/>
          <p:cNvPicPr>
            <a:picLocks noChangeAspect="1"/>
          </p:cNvPicPr>
          <p:nvPr/>
        </p:nvPicPr>
        <p:blipFill>
          <a:blip r:embed="rId4"/>
          <a:stretch>
            <a:fillRect/>
          </a:stretch>
        </p:blipFill>
        <p:spPr>
          <a:xfrm>
            <a:off x="5056701" y="1549975"/>
            <a:ext cx="4572000" cy="2982736"/>
          </a:xfrm>
          <a:prstGeom prst="rect">
            <a:avLst/>
          </a:prstGeom>
        </p:spPr>
      </p:pic>
      <p:sp>
        <p:nvSpPr>
          <p:cNvPr id="13" name="Text Box 5"/>
          <p:cNvSpPr txBox="1">
            <a:spLocks noChangeArrowheads="1"/>
          </p:cNvSpPr>
          <p:nvPr/>
        </p:nvSpPr>
        <p:spPr bwMode="auto">
          <a:xfrm>
            <a:off x="1772165" y="1765090"/>
            <a:ext cx="10021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5"/>
              </a:buBlip>
              <a:defRPr sz="32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6"/>
              </a:buBlip>
              <a:defRPr sz="28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7"/>
              </a:buBlip>
              <a:defRPr sz="24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8"/>
              </a:buBlip>
              <a:defRPr sz="2000">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20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9pPr>
          </a:lstStyle>
          <a:p>
            <a:pPr>
              <a:spcBef>
                <a:spcPct val="0"/>
              </a:spcBef>
              <a:buFontTx/>
              <a:buNone/>
              <a:defRPr/>
            </a:pPr>
            <a:r>
              <a:rPr lang="en-US" altLang="zh-CN" sz="2000"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In (Net)</a:t>
            </a:r>
            <a:endParaRPr lang="pt-PT" altLang="zh-CN" sz="2000"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Text Box 5"/>
          <p:cNvSpPr txBox="1">
            <a:spLocks noChangeArrowheads="1"/>
          </p:cNvSpPr>
          <p:nvPr/>
        </p:nvSpPr>
        <p:spPr bwMode="auto">
          <a:xfrm>
            <a:off x="1780101" y="3008997"/>
            <a:ext cx="11673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5"/>
              </a:buBlip>
              <a:defRPr sz="32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6"/>
              </a:buBlip>
              <a:defRPr sz="28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7"/>
              </a:buBlip>
              <a:defRPr sz="24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8"/>
              </a:buBlip>
              <a:defRPr sz="2000">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20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9pPr>
          </a:lstStyle>
          <a:p>
            <a:pPr>
              <a:spcBef>
                <a:spcPct val="0"/>
              </a:spcBef>
              <a:buFontTx/>
              <a:buNone/>
              <a:defRPr/>
            </a:pPr>
            <a:r>
              <a:rPr lang="pt-PT" altLang="zh-CN" sz="2000" kern="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Response</a:t>
            </a:r>
          </a:p>
        </p:txBody>
      </p:sp>
      <mc:AlternateContent xmlns:mc="http://schemas.openxmlformats.org/markup-compatibility/2006" xmlns:a14="http://schemas.microsoft.com/office/drawing/2010/main">
        <mc:Choice Requires="a14">
          <p:sp>
            <p:nvSpPr>
              <p:cNvPr id="15" name="矩形 14"/>
              <p:cNvSpPr/>
              <p:nvPr/>
            </p:nvSpPr>
            <p:spPr>
              <a:xfrm>
                <a:off x="2027752" y="3525749"/>
                <a:ext cx="2876549" cy="848566"/>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d>
                        <m:dPr>
                          <m:begChr m:val=""/>
                          <m:ctrlPr>
                            <a:rPr lang="zh-CN" altLang="en-US" i="1" smtClean="0">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𝑦</m:t>
                              </m:r>
                            </m:e>
                            <m:sub>
                              <m:r>
                                <a:rPr lang="zh-CN" altLang="en-US" i="1">
                                  <a:solidFill>
                                    <a:srgbClr val="000000"/>
                                  </a:solidFill>
                                  <a:latin typeface="Cambria Math" panose="02040503050406030204" pitchFamily="18" charset="0"/>
                                </a:rPr>
                                <m:t>𝑗</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a:solidFill>
                                <a:srgbClr val="000000"/>
                              </a:solidFill>
                              <a:latin typeface="Cambria Math" panose="02040503050406030204" pitchFamily="18" charset="0"/>
                            </a:rPr>
                            <m:t>(</m:t>
                          </m:r>
                          <m:nary>
                            <m:naryPr>
                              <m:chr m:val="∑"/>
                              <m:limLoc m:val="undOv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𝑗𝑖</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e>
                          </m:nary>
                          <m:r>
                            <a:rPr lang="zh-CN" altLang="en-US">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𝜃</m:t>
                              </m:r>
                            </m:e>
                            <m:sub>
                              <m:r>
                                <a:rPr lang="zh-CN" altLang="en-US" i="1">
                                  <a:solidFill>
                                    <a:srgbClr val="000000"/>
                                  </a:solidFill>
                                  <a:latin typeface="Cambria Math" panose="02040503050406030204" pitchFamily="18" charset="0"/>
                                </a:rPr>
                                <m:t>𝑗</m:t>
                              </m:r>
                            </m:sub>
                          </m:sSub>
                        </m:e>
                      </m:d>
                    </m:oMath>
                  </m:oMathPara>
                </a14:m>
                <a:endParaRPr lang="zh-CN" altLang="en-US" dirty="0">
                  <a:solidFill>
                    <a:srgbClr val="000000"/>
                  </a:solidFill>
                  <a:latin typeface="Arial" charset="0"/>
                  <a:ea typeface="ＭＳ Ｐゴシック"/>
                </a:endParaRPr>
              </a:p>
            </p:txBody>
          </p:sp>
        </mc:Choice>
        <mc:Fallback xmlns="">
          <p:sp>
            <p:nvSpPr>
              <p:cNvPr id="15" name="矩形 14"/>
              <p:cNvSpPr>
                <a:spLocks noRot="1" noChangeAspect="1" noMove="1" noResize="1" noEditPoints="1" noAdjustHandles="1" noChangeArrowheads="1" noChangeShapeType="1" noTextEdit="1"/>
              </p:cNvSpPr>
              <p:nvPr/>
            </p:nvSpPr>
            <p:spPr>
              <a:xfrm>
                <a:off x="2027752" y="3525749"/>
                <a:ext cx="2876549" cy="84856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780101" y="2130956"/>
                <a:ext cx="2876549" cy="848566"/>
              </a:xfrm>
              <a:prstGeom prst="rect">
                <a:avLst/>
              </a:prstGeom>
            </p:spPr>
            <p:txBody>
              <a:bodyPr wrap="squar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𝑢</m:t>
                          </m:r>
                        </m:e>
                        <m:sub>
                          <m:r>
                            <a:rPr lang="en-US" altLang="zh-CN" i="1" smtClean="0">
                              <a:solidFill>
                                <a:srgbClr val="000000"/>
                              </a:solidFill>
                              <a:latin typeface="Cambria Math" panose="02040503050406030204" pitchFamily="18" charset="0"/>
                            </a:rPr>
                            <m:t>𝑗</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𝑡</m:t>
                          </m:r>
                        </m:e>
                      </m:d>
                      <m:r>
                        <a:rPr lang="zh-CN" altLang="en-US">
                          <a:solidFill>
                            <a:srgbClr val="000000"/>
                          </a:solidFill>
                          <a:latin typeface="Cambria Math" panose="02040503050406030204" pitchFamily="18" charset="0"/>
                        </a:rPr>
                        <m:t>=</m:t>
                      </m:r>
                      <m:nary>
                        <m:naryPr>
                          <m:chr m:val="∑"/>
                          <m:limLoc m:val="undOv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𝜔</m:t>
                              </m:r>
                            </m:e>
                            <m:sub>
                              <m:r>
                                <a:rPr lang="zh-CN" altLang="en-US" i="1">
                                  <a:solidFill>
                                    <a:srgbClr val="000000"/>
                                  </a:solidFill>
                                  <a:latin typeface="Cambria Math" panose="02040503050406030204" pitchFamily="18" charset="0"/>
                                </a:rPr>
                                <m:t>𝑗𝑖</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𝑖</m:t>
                              </m:r>
                            </m:sub>
                          </m:sSub>
                        </m:e>
                      </m:nary>
                      <m:r>
                        <a:rPr lang="zh-CN" altLang="en-US">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𝜃</m:t>
                          </m:r>
                        </m:e>
                        <m:sub>
                          <m:r>
                            <a:rPr lang="zh-CN" altLang="en-US" i="1">
                              <a:solidFill>
                                <a:srgbClr val="000000"/>
                              </a:solidFill>
                              <a:latin typeface="Cambria Math" panose="02040503050406030204" pitchFamily="18" charset="0"/>
                            </a:rPr>
                            <m:t>𝑗</m:t>
                          </m:r>
                        </m:sub>
                      </m:sSub>
                    </m:oMath>
                  </m:oMathPara>
                </a14:m>
                <a:endParaRPr lang="zh-CN" altLang="en-US" dirty="0">
                  <a:solidFill>
                    <a:srgbClr val="000000"/>
                  </a:solidFill>
                  <a:latin typeface="Arial" charset="0"/>
                  <a:ea typeface="ＭＳ Ｐゴシック"/>
                </a:endParaRPr>
              </a:p>
            </p:txBody>
          </p:sp>
        </mc:Choice>
        <mc:Fallback xmlns="">
          <p:sp>
            <p:nvSpPr>
              <p:cNvPr id="17" name="矩形 16"/>
              <p:cNvSpPr>
                <a:spLocks noRot="1" noChangeAspect="1" noMove="1" noResize="1" noEditPoints="1" noAdjustHandles="1" noChangeArrowheads="1" noChangeShapeType="1" noTextEdit="1"/>
              </p:cNvSpPr>
              <p:nvPr/>
            </p:nvSpPr>
            <p:spPr>
              <a:xfrm>
                <a:off x="1780101" y="2130956"/>
                <a:ext cx="2876549" cy="848566"/>
              </a:xfrm>
              <a:prstGeom prst="rect">
                <a:avLst/>
              </a:prstGeom>
              <a:blipFill>
                <a:blip r:embed="rId10"/>
                <a:stretch>
                  <a:fillRect/>
                </a:stretch>
              </a:blipFill>
            </p:spPr>
            <p:txBody>
              <a:bodyPr/>
              <a:lstStyle/>
              <a:p>
                <a:r>
                  <a:rPr lang="zh-CN" altLang="en-US">
                    <a:noFill/>
                  </a:rPr>
                  <a:t> </a:t>
                </a:r>
              </a:p>
            </p:txBody>
          </p:sp>
        </mc:Fallback>
      </mc:AlternateContent>
      <p:sp>
        <p:nvSpPr>
          <p:cNvPr id="18" name="矩形 17"/>
          <p:cNvSpPr/>
          <p:nvPr/>
        </p:nvSpPr>
        <p:spPr>
          <a:xfrm>
            <a:off x="1366081" y="1026082"/>
            <a:ext cx="8219439" cy="441916"/>
          </a:xfrm>
          <a:prstGeom prst="rect">
            <a:avLst/>
          </a:prstGeom>
        </p:spPr>
        <p:txBody>
          <a:bodyPr wrap="square">
            <a:spAutoFit/>
          </a:bodyPr>
          <a:lstStyle/>
          <a:p>
            <a:pPr>
              <a:lnSpc>
                <a:spcPct val="125000"/>
              </a:lnSpc>
              <a:spcAft>
                <a:spcPts val="600"/>
              </a:spcAft>
            </a:pPr>
            <a:r>
              <a:rPr lang="zh-CN" altLang="en-US" sz="2000" dirty="0">
                <a:solidFill>
                  <a:srgbClr val="FF0000"/>
                </a:solidFill>
                <a:latin typeface="微软雅黑" panose="020B0503020204020204" pitchFamily="34" charset="-122"/>
                <a:ea typeface="微软雅黑" panose="020B0503020204020204" pitchFamily="34" charset="-122"/>
                <a:cs typeface="ＭＳ Ｐゴシック"/>
              </a:rPr>
              <a:t>神经元及其特性</a:t>
            </a:r>
            <a:r>
              <a:rPr lang="en-US" altLang="zh-CN" sz="2000" dirty="0">
                <a:solidFill>
                  <a:srgbClr val="FF0000"/>
                </a:solidFill>
                <a:latin typeface="微软雅黑" panose="020B0503020204020204" pitchFamily="34" charset="-122"/>
                <a:ea typeface="微软雅黑" panose="020B0503020204020204" pitchFamily="34" charset="-122"/>
                <a:cs typeface="ＭＳ Ｐゴシック"/>
              </a:rPr>
              <a:t>(MP</a:t>
            </a:r>
            <a:r>
              <a:rPr lang="zh-CN" altLang="en-US" sz="2000" dirty="0">
                <a:solidFill>
                  <a:srgbClr val="FF0000"/>
                </a:solidFill>
                <a:latin typeface="微软雅黑" panose="020B0503020204020204" pitchFamily="34" charset="-122"/>
                <a:ea typeface="微软雅黑" panose="020B0503020204020204" pitchFamily="34" charset="-122"/>
                <a:cs typeface="ＭＳ Ｐゴシック"/>
              </a:rPr>
              <a:t>模型</a:t>
            </a:r>
            <a:r>
              <a:rPr lang="en-US" altLang="zh-CN" sz="2000" dirty="0">
                <a:solidFill>
                  <a:srgbClr val="FF0000"/>
                </a:solidFill>
                <a:latin typeface="微软雅黑" panose="020B0503020204020204" pitchFamily="34" charset="-122"/>
                <a:ea typeface="微软雅黑" panose="020B0503020204020204" pitchFamily="34" charset="-122"/>
                <a:cs typeface="ＭＳ Ｐゴシック"/>
              </a:rPr>
              <a:t>)</a:t>
            </a:r>
            <a:r>
              <a:rPr lang="zh-CN" altLang="en-US" sz="2000" dirty="0">
                <a:solidFill>
                  <a:srgbClr val="FF0000"/>
                </a:solidFill>
                <a:latin typeface="微软雅黑" panose="020B0503020204020204" pitchFamily="34" charset="-122"/>
                <a:ea typeface="微软雅黑" panose="020B0503020204020204" pitchFamily="34" charset="-122"/>
                <a:cs typeface="ＭＳ Ｐゴシック"/>
              </a:rPr>
              <a:t>：非线性阈值元件模型</a:t>
            </a:r>
            <a:endParaRPr lang="en-US" altLang="zh-CN" sz="2000" dirty="0">
              <a:solidFill>
                <a:srgbClr val="FF0000"/>
              </a:solidFill>
              <a:latin typeface="微软雅黑" panose="020B0503020204020204" pitchFamily="34" charset="-122"/>
              <a:ea typeface="微软雅黑" panose="020B0503020204020204" pitchFamily="34" charset="-122"/>
              <a:cs typeface="ＭＳ Ｐゴシック"/>
            </a:endParaRPr>
          </a:p>
        </p:txBody>
      </p:sp>
      <mc:AlternateContent xmlns:mc="http://schemas.openxmlformats.org/markup-compatibility/2006" xmlns:a14="http://schemas.microsoft.com/office/drawing/2010/main">
        <mc:Choice Requires="a14">
          <p:sp>
            <p:nvSpPr>
              <p:cNvPr id="19" name="文本框 18"/>
              <p:cNvSpPr txBox="1"/>
              <p:nvPr/>
            </p:nvSpPr>
            <p:spPr>
              <a:xfrm>
                <a:off x="1627701" y="4776124"/>
                <a:ext cx="8305799" cy="1509644"/>
              </a:xfrm>
              <a:prstGeom prst="rect">
                <a:avLst/>
              </a:prstGeom>
              <a:noFill/>
            </p:spPr>
            <p:txBody>
              <a:bodyPr wrap="square" rtlCol="0">
                <a:spAutoFit/>
              </a:bodyPr>
              <a:lstStyle/>
              <a:p>
                <a:pPr defTabSz="457200" fontAlgn="base">
                  <a:spcBef>
                    <a:spcPct val="0"/>
                  </a:spcBef>
                  <a:spcAft>
                    <a:spcPct val="0"/>
                  </a:spcAft>
                </a:pPr>
                <a14:m>
                  <m:oMath xmlns:m="http://schemas.openxmlformats.org/officeDocument/2006/math">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𝜃</m:t>
                        </m:r>
                      </m:e>
                      <m:sub>
                        <m:r>
                          <a:rPr lang="zh-CN" altLang="en-US" sz="1400">
                            <a:latin typeface="Cambria Math" panose="02040503050406030204" pitchFamily="18" charset="0"/>
                            <a:ea typeface="微软雅黑" panose="020B0503020204020204" pitchFamily="34" charset="-122"/>
                            <a:cs typeface="ＭＳ Ｐゴシック"/>
                          </a:rPr>
                          <m:t>𝑗</m:t>
                        </m:r>
                      </m:sub>
                    </m:sSub>
                  </m:oMath>
                </a14:m>
                <a:r>
                  <a:rPr lang="en-US" altLang="zh-CN" sz="1400" dirty="0">
                    <a:latin typeface="微软雅黑" panose="020B0503020204020204" pitchFamily="34" charset="-122"/>
                    <a:ea typeface="微软雅黑" panose="020B0503020204020204" pitchFamily="34" charset="-122"/>
                    <a:cs typeface="ＭＳ Ｐゴシック"/>
                  </a:rPr>
                  <a:t>	</a:t>
                </a:r>
                <a:r>
                  <a:rPr lang="en-US" altLang="zh-CN" sz="1600" dirty="0">
                    <a:solidFill>
                      <a:srgbClr val="000000"/>
                    </a:solidFill>
                    <a:latin typeface="宋体"/>
                    <a:ea typeface="宋体"/>
                  </a:rPr>
                  <a:t>	</a:t>
                </a:r>
                <a:r>
                  <a:rPr lang="zh-CN" altLang="en-US" sz="1400" dirty="0">
                    <a:latin typeface="微软雅黑" panose="020B0503020204020204" pitchFamily="34" charset="-122"/>
                    <a:ea typeface="微软雅黑" panose="020B0503020204020204" pitchFamily="34" charset="-122"/>
                    <a:cs typeface="ＭＳ Ｐゴシック"/>
                  </a:rPr>
                  <a:t>神经元单位的偏置</a:t>
                </a:r>
                <a:r>
                  <a:rPr lang="en-US" altLang="zh-CN" sz="1400" dirty="0">
                    <a:latin typeface="微软雅黑" panose="020B0503020204020204" pitchFamily="34" charset="-122"/>
                    <a:ea typeface="微软雅黑" panose="020B0503020204020204" pitchFamily="34" charset="-122"/>
                    <a:cs typeface="ＭＳ Ｐゴシック"/>
                  </a:rPr>
                  <a:t>(bias)</a:t>
                </a:r>
                <a:r>
                  <a:rPr lang="zh-CN" altLang="en-US" sz="1400" dirty="0">
                    <a:latin typeface="微软雅黑" panose="020B0503020204020204" pitchFamily="34" charset="-122"/>
                    <a:ea typeface="微软雅黑" panose="020B0503020204020204" pitchFamily="34" charset="-122"/>
                    <a:cs typeface="ＭＳ Ｐゴシック"/>
                  </a:rPr>
                  <a:t>或阈值</a:t>
                </a:r>
                <a:r>
                  <a:rPr lang="en-US" altLang="zh-CN" sz="1400" dirty="0">
                    <a:latin typeface="微软雅黑" panose="020B0503020204020204" pitchFamily="34" charset="-122"/>
                    <a:ea typeface="微软雅黑" panose="020B0503020204020204" pitchFamily="34" charset="-122"/>
                    <a:cs typeface="ＭＳ Ｐゴシック"/>
                  </a:rPr>
                  <a:t>(threshold)</a:t>
                </a:r>
              </a:p>
              <a:p>
                <a:pPr defTabSz="457200" fontAlgn="base">
                  <a:spcBef>
                    <a:spcPct val="0"/>
                  </a:spcBef>
                  <a:spcAft>
                    <a:spcPct val="0"/>
                  </a:spcAft>
                </a:pPr>
                <a14:m>
                  <m:oMath xmlns:m="http://schemas.openxmlformats.org/officeDocument/2006/math">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𝜔</m:t>
                        </m:r>
                      </m:e>
                      <m:sub>
                        <m:r>
                          <a:rPr lang="zh-CN" altLang="en-US" sz="1400">
                            <a:latin typeface="Cambria Math" panose="02040503050406030204" pitchFamily="18" charset="0"/>
                            <a:ea typeface="微软雅黑" panose="020B0503020204020204" pitchFamily="34" charset="-122"/>
                            <a:cs typeface="ＭＳ Ｐゴシック"/>
                          </a:rPr>
                          <m:t>𝑗𝑖</m:t>
                        </m:r>
                      </m:sub>
                    </m:sSub>
                  </m:oMath>
                </a14:m>
                <a:r>
                  <a:rPr lang="en-US" altLang="zh-CN" sz="1400" dirty="0">
                    <a:latin typeface="微软雅黑" panose="020B0503020204020204" pitchFamily="34" charset="-122"/>
                    <a:ea typeface="微软雅黑" panose="020B0503020204020204" pitchFamily="34" charset="-122"/>
                    <a:cs typeface="ＭＳ Ｐゴシック"/>
                  </a:rPr>
                  <a:t>		</a:t>
                </a:r>
                <a:r>
                  <a:rPr lang="zh-CN" altLang="en-US" sz="1400" dirty="0">
                    <a:latin typeface="微软雅黑" panose="020B0503020204020204" pitchFamily="34" charset="-122"/>
                    <a:ea typeface="微软雅黑" panose="020B0503020204020204" pitchFamily="34" charset="-122"/>
                    <a:cs typeface="ＭＳ Ｐゴシック"/>
                  </a:rPr>
                  <a:t>连接强度</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连接权系数</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对于激发状态， </a:t>
                </a:r>
                <a14:m>
                  <m:oMath xmlns:m="http://schemas.openxmlformats.org/officeDocument/2006/math">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𝜔</m:t>
                        </m:r>
                      </m:e>
                      <m:sub>
                        <m:r>
                          <a:rPr lang="zh-CN" altLang="en-US" sz="1400">
                            <a:latin typeface="Cambria Math" panose="02040503050406030204" pitchFamily="18" charset="0"/>
                            <a:ea typeface="微软雅黑" panose="020B0503020204020204" pitchFamily="34" charset="-122"/>
                            <a:cs typeface="ＭＳ Ｐゴシック"/>
                          </a:rPr>
                          <m:t>𝑗𝑖</m:t>
                        </m:r>
                      </m:sub>
                    </m:sSub>
                  </m:oMath>
                </a14:m>
                <a:r>
                  <a:rPr lang="zh-CN" altLang="en-US" sz="1400" dirty="0">
                    <a:latin typeface="微软雅黑" panose="020B0503020204020204" pitchFamily="34" charset="-122"/>
                    <a:ea typeface="微软雅黑" panose="020B0503020204020204" pitchFamily="34" charset="-122"/>
                    <a:cs typeface="ＭＳ Ｐゴシック"/>
                  </a:rPr>
                  <a:t>取正值，对于抑制状态， </a:t>
                </a:r>
                <a14:m>
                  <m:oMath xmlns:m="http://schemas.openxmlformats.org/officeDocument/2006/math">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𝜔</m:t>
                        </m:r>
                      </m:e>
                      <m:sub>
                        <m:r>
                          <a:rPr lang="zh-CN" altLang="en-US" sz="1400">
                            <a:latin typeface="Cambria Math" panose="02040503050406030204" pitchFamily="18" charset="0"/>
                            <a:ea typeface="微软雅黑" panose="020B0503020204020204" pitchFamily="34" charset="-122"/>
                            <a:cs typeface="ＭＳ Ｐゴシック"/>
                          </a:rPr>
                          <m:t>𝑗𝑖</m:t>
                        </m:r>
                      </m:sub>
                    </m:sSub>
                  </m:oMath>
                </a14:m>
                <a:r>
                  <a:rPr lang="zh-CN" altLang="en-US" sz="1400" dirty="0">
                    <a:latin typeface="微软雅黑" panose="020B0503020204020204" pitchFamily="34" charset="-122"/>
                    <a:ea typeface="微软雅黑" panose="020B0503020204020204" pitchFamily="34" charset="-122"/>
                    <a:cs typeface="ＭＳ Ｐゴシック"/>
                  </a:rPr>
                  <a:t>取负值</a:t>
                </a:r>
                <a:r>
                  <a:rPr lang="en-US" altLang="zh-CN" sz="1400" dirty="0">
                    <a:latin typeface="微软雅黑" panose="020B0503020204020204" pitchFamily="34" charset="-122"/>
                    <a:ea typeface="微软雅黑" panose="020B0503020204020204" pitchFamily="34" charset="-122"/>
                    <a:cs typeface="ＭＳ Ｐゴシック"/>
                  </a:rPr>
                  <a:t>)</a:t>
                </a:r>
              </a:p>
              <a:p>
                <a:pPr defTabSz="457200" fontAlgn="base">
                  <a:spcBef>
                    <a:spcPct val="0"/>
                  </a:spcBef>
                  <a:spcAft>
                    <a:spcPct val="0"/>
                  </a:spcAft>
                </a:pPr>
                <a14:m>
                  <m:oMath xmlns:m="http://schemas.openxmlformats.org/officeDocument/2006/math">
                    <m:r>
                      <a:rPr lang="zh-CN" altLang="en-US" sz="1400">
                        <a:latin typeface="Cambria Math" panose="02040503050406030204" pitchFamily="18" charset="0"/>
                        <a:ea typeface="微软雅黑" panose="020B0503020204020204" pitchFamily="34" charset="-122"/>
                        <a:cs typeface="ＭＳ Ｐゴシック"/>
                      </a:rPr>
                      <m:t>𝑛</m:t>
                    </m:r>
                  </m:oMath>
                </a14:m>
                <a:r>
                  <a:rPr lang="en-US" altLang="zh-CN" sz="1400" dirty="0">
                    <a:latin typeface="微软雅黑" panose="020B0503020204020204" pitchFamily="34" charset="-122"/>
                    <a:ea typeface="微软雅黑" panose="020B0503020204020204" pitchFamily="34" charset="-122"/>
                    <a:cs typeface="ＭＳ Ｐゴシック"/>
                  </a:rPr>
                  <a:t>		</a:t>
                </a:r>
                <a:r>
                  <a:rPr lang="zh-CN" altLang="en-US" sz="1400" dirty="0">
                    <a:latin typeface="微软雅黑" panose="020B0503020204020204" pitchFamily="34" charset="-122"/>
                    <a:ea typeface="微软雅黑" panose="020B0503020204020204" pitchFamily="34" charset="-122"/>
                    <a:cs typeface="ＭＳ Ｐゴシック"/>
                  </a:rPr>
                  <a:t>输入信号数目</a:t>
                </a:r>
                <a:endParaRPr lang="en-US" altLang="zh-CN" sz="1400" dirty="0">
                  <a:latin typeface="微软雅黑" panose="020B0503020204020204" pitchFamily="34" charset="-122"/>
                  <a:ea typeface="微软雅黑" panose="020B0503020204020204" pitchFamily="34" charset="-122"/>
                  <a:cs typeface="ＭＳ Ｐゴシック"/>
                </a:endParaRPr>
              </a:p>
              <a:p>
                <a:pPr defTabSz="457200" fontAlgn="base">
                  <a:spcBef>
                    <a:spcPct val="0"/>
                  </a:spcBef>
                  <a:spcAft>
                    <a:spcPct val="0"/>
                  </a:spcAft>
                </a:pPr>
                <a14:m>
                  <m:oMath xmlns:m="http://schemas.openxmlformats.org/officeDocument/2006/math">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𝑦</m:t>
                        </m:r>
                      </m:e>
                      <m:sub>
                        <m:r>
                          <a:rPr lang="zh-CN" altLang="en-US" sz="1400">
                            <a:latin typeface="Cambria Math" panose="02040503050406030204" pitchFamily="18" charset="0"/>
                            <a:ea typeface="微软雅黑" panose="020B0503020204020204" pitchFamily="34" charset="-122"/>
                            <a:cs typeface="ＭＳ Ｐゴシック"/>
                          </a:rPr>
                          <m:t>𝑗</m:t>
                        </m:r>
                      </m:sub>
                    </m:sSub>
                  </m:oMath>
                </a14:m>
                <a:r>
                  <a:rPr lang="en-US" altLang="zh-CN" sz="1400" dirty="0">
                    <a:latin typeface="微软雅黑" panose="020B0503020204020204" pitchFamily="34" charset="-122"/>
                    <a:ea typeface="微软雅黑" panose="020B0503020204020204" pitchFamily="34" charset="-122"/>
                    <a:cs typeface="ＭＳ Ｐゴシック"/>
                  </a:rPr>
                  <a:t>		</a:t>
                </a:r>
                <a:r>
                  <a:rPr lang="zh-CN" altLang="en-US" sz="1400" dirty="0">
                    <a:latin typeface="微软雅黑" panose="020B0503020204020204" pitchFamily="34" charset="-122"/>
                    <a:ea typeface="微软雅黑" panose="020B0503020204020204" pitchFamily="34" charset="-122"/>
                    <a:cs typeface="ＭＳ Ｐゴシック"/>
                  </a:rPr>
                  <a:t>神经元输出</a:t>
                </a:r>
                <a:endParaRPr lang="en-US" altLang="zh-CN" sz="1400" dirty="0">
                  <a:latin typeface="微软雅黑" panose="020B0503020204020204" pitchFamily="34" charset="-122"/>
                  <a:ea typeface="微软雅黑" panose="020B0503020204020204" pitchFamily="34" charset="-122"/>
                  <a:cs typeface="ＭＳ Ｐゴシック"/>
                </a:endParaRPr>
              </a:p>
              <a:p>
                <a:pPr defTabSz="457200" fontAlgn="base">
                  <a:spcBef>
                    <a:spcPct val="0"/>
                  </a:spcBef>
                  <a:spcAft>
                    <a:spcPct val="0"/>
                  </a:spcAft>
                </a:pPr>
                <a14:m>
                  <m:oMath xmlns:m="http://schemas.openxmlformats.org/officeDocument/2006/math">
                    <m:r>
                      <a:rPr lang="zh-CN" altLang="en-US" sz="1400">
                        <a:latin typeface="Cambria Math" panose="02040503050406030204" pitchFamily="18" charset="0"/>
                        <a:ea typeface="微软雅黑" panose="020B0503020204020204" pitchFamily="34" charset="-122"/>
                        <a:cs typeface="ＭＳ Ｐゴシック"/>
                      </a:rPr>
                      <m:t>𝑡</m:t>
                    </m:r>
                  </m:oMath>
                </a14:m>
                <a:r>
                  <a:rPr lang="en-US" altLang="zh-CN" sz="1400" dirty="0">
                    <a:latin typeface="微软雅黑" panose="020B0503020204020204" pitchFamily="34" charset="-122"/>
                    <a:ea typeface="微软雅黑" panose="020B0503020204020204" pitchFamily="34" charset="-122"/>
                    <a:cs typeface="ＭＳ Ｐゴシック"/>
                  </a:rPr>
                  <a:t>		</a:t>
                </a:r>
                <a:r>
                  <a:rPr lang="zh-CN" altLang="en-US" sz="1400" dirty="0">
                    <a:latin typeface="微软雅黑" panose="020B0503020204020204" pitchFamily="34" charset="-122"/>
                    <a:ea typeface="微软雅黑" panose="020B0503020204020204" pitchFamily="34" charset="-122"/>
                    <a:cs typeface="ＭＳ Ｐゴシック"/>
                  </a:rPr>
                  <a:t>时间</a:t>
                </a:r>
                <a:endParaRPr lang="en-US" altLang="zh-CN" sz="1400" dirty="0">
                  <a:latin typeface="微软雅黑" panose="020B0503020204020204" pitchFamily="34" charset="-122"/>
                  <a:ea typeface="微软雅黑" panose="020B0503020204020204" pitchFamily="34" charset="-122"/>
                  <a:cs typeface="ＭＳ Ｐゴシック"/>
                </a:endParaRPr>
              </a:p>
              <a:p>
                <a:pPr defTabSz="457200" fontAlgn="base">
                  <a:spcBef>
                    <a:spcPct val="0"/>
                  </a:spcBef>
                  <a:spcAft>
                    <a:spcPct val="0"/>
                  </a:spcAft>
                </a:pPr>
                <a14:m>
                  <m:oMath xmlns:m="http://schemas.openxmlformats.org/officeDocument/2006/math">
                    <m:r>
                      <a:rPr lang="zh-CN" altLang="en-US" sz="1400">
                        <a:latin typeface="Cambria Math" panose="02040503050406030204" pitchFamily="18" charset="0"/>
                        <a:ea typeface="微软雅黑" panose="020B0503020204020204" pitchFamily="34" charset="-122"/>
                        <a:cs typeface="ＭＳ Ｐゴシック"/>
                      </a:rPr>
                      <m:t>𝑓</m:t>
                    </m:r>
                    <m:r>
                      <a:rPr lang="zh-CN" altLang="en-US" sz="1400">
                        <a:latin typeface="Cambria Math" panose="02040503050406030204" pitchFamily="18" charset="0"/>
                        <a:ea typeface="微软雅黑" panose="020B0503020204020204" pitchFamily="34" charset="-122"/>
                        <a:cs typeface="ＭＳ Ｐゴシック"/>
                      </a:rPr>
                      <m:t>(_)</m:t>
                    </m:r>
                  </m:oMath>
                </a14:m>
                <a:r>
                  <a:rPr lang="en-US" altLang="zh-CN" sz="1400" dirty="0">
                    <a:latin typeface="微软雅黑" panose="020B0503020204020204" pitchFamily="34" charset="-122"/>
                    <a:ea typeface="微软雅黑" panose="020B0503020204020204" pitchFamily="34" charset="-122"/>
                    <a:cs typeface="ＭＳ Ｐゴシック"/>
                  </a:rPr>
                  <a:t>		</a:t>
                </a:r>
                <a:r>
                  <a:rPr lang="zh-CN" altLang="en-US" sz="1400" dirty="0">
                    <a:latin typeface="微软雅黑" panose="020B0503020204020204" pitchFamily="34" charset="-122"/>
                    <a:ea typeface="微软雅黑" panose="020B0503020204020204" pitchFamily="34" charset="-122"/>
                    <a:cs typeface="ＭＳ Ｐゴシック"/>
                  </a:rPr>
                  <a:t>输出变换函数</a:t>
                </a:r>
                <a:r>
                  <a:rPr lang="en-US" altLang="zh-CN" sz="1400" dirty="0">
                    <a:latin typeface="微软雅黑" panose="020B0503020204020204" pitchFamily="34" charset="-122"/>
                    <a:ea typeface="微软雅黑" panose="020B0503020204020204" pitchFamily="34" charset="-122"/>
                    <a:cs typeface="ＭＳ Ｐゴシック"/>
                  </a:rPr>
                  <a:t>(transfer function)</a:t>
                </a:r>
                <a:r>
                  <a:rPr lang="zh-CN" altLang="en-US" sz="1400" dirty="0">
                    <a:latin typeface="微软雅黑" panose="020B0503020204020204" pitchFamily="34" charset="-122"/>
                    <a:ea typeface="微软雅黑" panose="020B0503020204020204" pitchFamily="34" charset="-122"/>
                    <a:cs typeface="ＭＳ Ｐゴシック"/>
                  </a:rPr>
                  <a:t>，或激励函数</a:t>
                </a:r>
                <a:r>
                  <a:rPr lang="en-US" altLang="zh-CN" sz="1400" dirty="0">
                    <a:latin typeface="微软雅黑" panose="020B0503020204020204" pitchFamily="34" charset="-122"/>
                    <a:ea typeface="微软雅黑" panose="020B0503020204020204" pitchFamily="34" charset="-122"/>
                    <a:cs typeface="ＭＳ Ｐゴシック"/>
                  </a:rPr>
                  <a:t>(activation function)</a:t>
                </a:r>
                <a:endParaRPr lang="zh-CN" altLang="en-US" sz="1400" dirty="0">
                  <a:latin typeface="微软雅黑" panose="020B0503020204020204" pitchFamily="34" charset="-122"/>
                  <a:ea typeface="微软雅黑" panose="020B0503020204020204" pitchFamily="34" charset="-122"/>
                  <a:cs typeface="ＭＳ Ｐゴシック"/>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627701" y="4776124"/>
                <a:ext cx="8305799" cy="1509644"/>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12917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3344606F-9695-459C-B224-B51EACFABD22}"/>
              </a:ext>
            </a:extLst>
          </p:cNvPr>
          <p:cNvPicPr>
            <a:picLocks noChangeAspect="1"/>
          </p:cNvPicPr>
          <p:nvPr/>
        </p:nvPicPr>
        <p:blipFill>
          <a:blip r:embed="rId3"/>
          <a:stretch>
            <a:fillRect/>
          </a:stretch>
        </p:blipFill>
        <p:spPr>
          <a:xfrm>
            <a:off x="2646484" y="1163881"/>
            <a:ext cx="7615115" cy="5140203"/>
          </a:xfrm>
          <a:prstGeom prst="rect">
            <a:avLst/>
          </a:prstGeom>
        </p:spPr>
      </p:pic>
    </p:spTree>
    <p:extLst>
      <p:ext uri="{BB962C8B-B14F-4D97-AF65-F5344CB8AC3E}">
        <p14:creationId xmlns:p14="http://schemas.microsoft.com/office/powerpoint/2010/main" val="408483636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641A54A9-0ED5-4752-8DE3-B78F3A761E71}"/>
              </a:ext>
            </a:extLst>
          </p:cNvPr>
          <p:cNvPicPr>
            <a:picLocks noChangeAspect="1"/>
          </p:cNvPicPr>
          <p:nvPr/>
        </p:nvPicPr>
        <p:blipFill>
          <a:blip r:embed="rId3"/>
          <a:stretch>
            <a:fillRect/>
          </a:stretch>
        </p:blipFill>
        <p:spPr>
          <a:xfrm>
            <a:off x="2286000" y="1163543"/>
            <a:ext cx="7926998" cy="5051518"/>
          </a:xfrm>
          <a:prstGeom prst="rect">
            <a:avLst/>
          </a:prstGeom>
        </p:spPr>
      </p:pic>
    </p:spTree>
    <p:extLst>
      <p:ext uri="{BB962C8B-B14F-4D97-AF65-F5344CB8AC3E}">
        <p14:creationId xmlns:p14="http://schemas.microsoft.com/office/powerpoint/2010/main" val="9820705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0333EAD-C822-4516-A63C-AA0582A84F4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4729255A-5E0C-4FA0-97C5-D215630ECCBF}"/>
              </a:ext>
            </a:extLst>
          </p:cNvPr>
          <p:cNvSpPr txBox="1"/>
          <p:nvPr/>
        </p:nvSpPr>
        <p:spPr>
          <a:xfrm>
            <a:off x="382136" y="371366"/>
            <a:ext cx="680054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Generative Adversarial Networks</a:t>
            </a:r>
            <a:endPar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98F8B1FF-8DDF-48D7-8C85-9F50B38E05F9}"/>
              </a:ext>
            </a:extLst>
          </p:cNvPr>
          <p:cNvPicPr>
            <a:picLocks noChangeAspect="1"/>
          </p:cNvPicPr>
          <p:nvPr/>
        </p:nvPicPr>
        <p:blipFill>
          <a:blip r:embed="rId3"/>
          <a:stretch>
            <a:fillRect/>
          </a:stretch>
        </p:blipFill>
        <p:spPr>
          <a:xfrm>
            <a:off x="1605329" y="1007452"/>
            <a:ext cx="8858250" cy="5353050"/>
          </a:xfrm>
          <a:prstGeom prst="rect">
            <a:avLst/>
          </a:prstGeom>
        </p:spPr>
      </p:pic>
    </p:spTree>
    <p:extLst>
      <p:ext uri="{BB962C8B-B14F-4D97-AF65-F5344CB8AC3E}">
        <p14:creationId xmlns:p14="http://schemas.microsoft.com/office/powerpoint/2010/main" val="371876552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7730" y="3392251"/>
            <a:ext cx="7883525" cy="279876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lgn="ctr">
                <a:solidFill>
                  <a:srgbClr val="CCE8C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文本框 4"/>
          <p:cNvSpPr txBox="1"/>
          <p:nvPr/>
        </p:nvSpPr>
        <p:spPr>
          <a:xfrm>
            <a:off x="5101680" y="1435138"/>
            <a:ext cx="1835624" cy="1414490"/>
          </a:xfrm>
          <a:prstGeom prst="rect">
            <a:avLst/>
          </a:prstGeom>
          <a:noFill/>
        </p:spPr>
        <p:txBody>
          <a:bodyPr wrap="square" rtlCol="0">
            <a:spAutoFit/>
          </a:bodyPr>
          <a:lstStyle/>
          <a:p>
            <a:pPr algn="ctr">
              <a:lnSpc>
                <a:spcPct val="150000"/>
              </a:lnSpc>
            </a:pPr>
            <a:r>
              <a:rPr lang="en-US" altLang="zh-CN" sz="3200" dirty="0">
                <a:latin typeface="Castellar" panose="020A0402060406010301" pitchFamily="18" charset="0"/>
              </a:rPr>
              <a:t>Q&amp;A</a:t>
            </a:r>
          </a:p>
          <a:p>
            <a:pPr algn="ctr">
              <a:lnSpc>
                <a:spcPct val="150000"/>
              </a:lnSpc>
            </a:pPr>
            <a:r>
              <a:rPr lang="en-US" altLang="zh-CN" sz="2800" dirty="0">
                <a:latin typeface="Castellar" panose="020A0402060406010301" pitchFamily="18" charset="0"/>
              </a:rPr>
              <a:t>Thanks</a:t>
            </a:r>
            <a:r>
              <a:rPr lang="zh-CN" altLang="en-US" sz="2800" dirty="0">
                <a:latin typeface="Castellar" panose="020A0402060406010301" pitchFamily="18" charset="0"/>
              </a:rPr>
              <a:t>！</a:t>
            </a:r>
            <a:endParaRPr lang="en-US" altLang="zh-CN" sz="2800" dirty="0">
              <a:latin typeface="Castellar" panose="020A0402060406010301" pitchFamily="18" charset="0"/>
            </a:endParaRPr>
          </a:p>
        </p:txBody>
      </p:sp>
    </p:spTree>
    <p:extLst>
      <p:ext uri="{BB962C8B-B14F-4D97-AF65-F5344CB8AC3E}">
        <p14:creationId xmlns:p14="http://schemas.microsoft.com/office/powerpoint/2010/main" val="1339869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17</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的结构</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9" name="Text Box 5"/>
          <p:cNvSpPr txBox="1">
            <a:spLocks noChangeArrowheads="1"/>
          </p:cNvSpPr>
          <p:nvPr/>
        </p:nvSpPr>
        <p:spPr bwMode="auto">
          <a:xfrm>
            <a:off x="1991003" y="1229394"/>
            <a:ext cx="2919389"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5"/>
              </a:buBlip>
              <a:defRPr sz="28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6"/>
              </a:buBlip>
              <a:defRPr sz="24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7"/>
              </a:buBlip>
              <a:defRPr sz="2000">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20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9pPr>
          </a:lstStyle>
          <a:p>
            <a:pPr>
              <a:lnSpc>
                <a:spcPct val="125000"/>
              </a:lnSpc>
              <a:spcBef>
                <a:spcPct val="0"/>
              </a:spcBef>
              <a:spcAft>
                <a:spcPts val="600"/>
              </a:spcAft>
              <a:buFontTx/>
              <a:buNone/>
              <a:defRPr/>
            </a:pPr>
            <a:r>
              <a:rPr lang="zh-CN" altLang="en-US" sz="2000" dirty="0">
                <a:solidFill>
                  <a:srgbClr val="FF0000"/>
                </a:solidFill>
                <a:latin typeface="微软雅黑" panose="020B0503020204020204" pitchFamily="34" charset="-122"/>
                <a:ea typeface="微软雅黑" panose="020B0503020204020204" pitchFamily="34" charset="-122"/>
                <a:cs typeface="ＭＳ Ｐゴシック"/>
              </a:rPr>
              <a:t>输出变换函数</a:t>
            </a:r>
            <a:r>
              <a:rPr lang="en-US" altLang="zh-CN" sz="2000" dirty="0">
                <a:solidFill>
                  <a:srgbClr val="FF0000"/>
                </a:solidFill>
                <a:latin typeface="微软雅黑" panose="020B0503020204020204" pitchFamily="34" charset="-122"/>
                <a:ea typeface="微软雅黑" panose="020B0503020204020204" pitchFamily="34" charset="-122"/>
                <a:cs typeface="ＭＳ Ｐゴシック"/>
              </a:rPr>
              <a:t>(</a:t>
            </a:r>
            <a:r>
              <a:rPr lang="zh-CN" altLang="en-US" sz="2000" dirty="0">
                <a:solidFill>
                  <a:srgbClr val="FF0000"/>
                </a:solidFill>
                <a:latin typeface="微软雅黑" panose="020B0503020204020204" pitchFamily="34" charset="-122"/>
                <a:ea typeface="微软雅黑" panose="020B0503020204020204" pitchFamily="34" charset="-122"/>
                <a:cs typeface="ＭＳ Ｐゴシック"/>
              </a:rPr>
              <a:t>激励函数</a:t>
            </a:r>
            <a:r>
              <a:rPr lang="en-US" altLang="zh-CN" sz="2000" dirty="0">
                <a:solidFill>
                  <a:srgbClr val="FF0000"/>
                </a:solidFill>
                <a:latin typeface="微软雅黑" panose="020B0503020204020204" pitchFamily="34" charset="-122"/>
                <a:ea typeface="微软雅黑" panose="020B0503020204020204" pitchFamily="34" charset="-122"/>
                <a:cs typeface="ＭＳ Ｐゴシック"/>
              </a:rPr>
              <a:t>)</a:t>
            </a:r>
            <a:endParaRPr lang="pt-PT" altLang="zh-CN" sz="2000" dirty="0">
              <a:solidFill>
                <a:srgbClr val="FF0000"/>
              </a:solidFill>
              <a:latin typeface="微软雅黑" panose="020B0503020204020204" pitchFamily="34" charset="-122"/>
              <a:ea typeface="微软雅黑" panose="020B0503020204020204" pitchFamily="34" charset="-122"/>
              <a:cs typeface="ＭＳ Ｐゴシック"/>
            </a:endParaRPr>
          </a:p>
        </p:txBody>
      </p:sp>
      <p:sp>
        <p:nvSpPr>
          <p:cNvPr id="14" name="矩形 13"/>
          <p:cNvSpPr/>
          <p:nvPr/>
        </p:nvSpPr>
        <p:spPr>
          <a:xfrm>
            <a:off x="1533469" y="1959680"/>
            <a:ext cx="8229600" cy="406137"/>
          </a:xfrm>
          <a:prstGeom prst="rect">
            <a:avLst/>
          </a:prstGeom>
        </p:spPr>
        <p:txBody>
          <a:bodyPr wrap="square">
            <a:spAutoFit/>
          </a:bodyPr>
          <a:lstStyle/>
          <a:p>
            <a:pPr>
              <a:lnSpc>
                <a:spcPct val="125000"/>
              </a:lnSpc>
              <a:spcAft>
                <a:spcPts val="600"/>
              </a:spcAft>
            </a:pPr>
            <a:r>
              <a:rPr lang="en-US" altLang="zh-CN" dirty="0">
                <a:solidFill>
                  <a:prstClr val="black"/>
                </a:solidFill>
                <a:latin typeface="Times New Roman" panose="02020603050405020304" pitchFamily="18" charset="0"/>
                <a:ea typeface="宋体"/>
                <a:cs typeface="Times New Roman" panose="02020603050405020304" pitchFamily="18" charset="0"/>
              </a:rPr>
              <a:t>	</a:t>
            </a:r>
            <a:r>
              <a:rPr lang="zh-CN" altLang="en-US" sz="1600" dirty="0">
                <a:latin typeface="微软雅黑" panose="020B0503020204020204" pitchFamily="34" charset="-122"/>
                <a:ea typeface="微软雅黑" panose="020B0503020204020204" pitchFamily="34" charset="-122"/>
                <a:cs typeface="ＭＳ Ｐゴシック"/>
              </a:rPr>
              <a:t>输出变换函数往往采用</a:t>
            </a:r>
            <a:r>
              <a:rPr lang="en-US" altLang="zh-CN" sz="1600" dirty="0">
                <a:latin typeface="微软雅黑" panose="020B0503020204020204" pitchFamily="34" charset="-122"/>
                <a:ea typeface="微软雅黑" panose="020B0503020204020204" pitchFamily="34" charset="-122"/>
                <a:cs typeface="ＭＳ Ｐゴシック"/>
              </a:rPr>
              <a:t>0</a:t>
            </a:r>
            <a:r>
              <a:rPr lang="zh-CN" altLang="en-US" sz="1600" dirty="0">
                <a:latin typeface="微软雅黑" panose="020B0503020204020204" pitchFamily="34" charset="-122"/>
                <a:ea typeface="微软雅黑" panose="020B0503020204020204" pitchFamily="34" charset="-122"/>
                <a:cs typeface="ＭＳ Ｐゴシック"/>
              </a:rPr>
              <a:t>和</a:t>
            </a:r>
            <a:r>
              <a:rPr lang="en-US" altLang="zh-CN" sz="1600" dirty="0">
                <a:latin typeface="微软雅黑" panose="020B0503020204020204" pitchFamily="34" charset="-122"/>
                <a:ea typeface="微软雅黑" panose="020B0503020204020204" pitchFamily="34" charset="-122"/>
                <a:cs typeface="ＭＳ Ｐゴシック"/>
              </a:rPr>
              <a:t>1</a:t>
            </a:r>
            <a:r>
              <a:rPr lang="zh-CN" altLang="en-US" sz="1600" dirty="0">
                <a:latin typeface="微软雅黑" panose="020B0503020204020204" pitchFamily="34" charset="-122"/>
                <a:ea typeface="微软雅黑" panose="020B0503020204020204" pitchFamily="34" charset="-122"/>
                <a:cs typeface="ＭＳ Ｐゴシック"/>
              </a:rPr>
              <a:t>这种二值函数或</a:t>
            </a:r>
            <a:r>
              <a:rPr lang="en-US" altLang="zh-CN" sz="1600" dirty="0">
                <a:latin typeface="微软雅黑" panose="020B0503020204020204" pitchFamily="34" charset="-122"/>
                <a:ea typeface="微软雅黑" panose="020B0503020204020204" pitchFamily="34" charset="-122"/>
                <a:cs typeface="ＭＳ Ｐゴシック"/>
              </a:rPr>
              <a:t>S</a:t>
            </a:r>
            <a:r>
              <a:rPr lang="zh-CN" altLang="en-US" sz="1600" dirty="0">
                <a:latin typeface="微软雅黑" panose="020B0503020204020204" pitchFamily="34" charset="-122"/>
                <a:ea typeface="微软雅黑" panose="020B0503020204020204" pitchFamily="34" charset="-122"/>
                <a:cs typeface="ＭＳ Ｐゴシック"/>
              </a:rPr>
              <a:t>形函数</a:t>
            </a:r>
            <a:endParaRPr lang="en-US" altLang="zh-CN" sz="1600" dirty="0">
              <a:latin typeface="微软雅黑" panose="020B0503020204020204" pitchFamily="34" charset="-122"/>
              <a:ea typeface="微软雅黑" panose="020B0503020204020204" pitchFamily="34" charset="-122"/>
              <a:cs typeface="ＭＳ Ｐゴシック"/>
            </a:endParaRPr>
          </a:p>
        </p:txBody>
      </p:sp>
      <mc:AlternateContent xmlns:mc="http://schemas.openxmlformats.org/markup-compatibility/2006" xmlns:a14="http://schemas.microsoft.com/office/drawing/2010/main">
        <mc:Choice Requires="a14">
          <p:sp>
            <p:nvSpPr>
              <p:cNvPr id="15" name="矩形 14"/>
              <p:cNvSpPr/>
              <p:nvPr/>
            </p:nvSpPr>
            <p:spPr>
              <a:xfrm>
                <a:off x="1304869" y="2782425"/>
                <a:ext cx="2185534" cy="641586"/>
              </a:xfrm>
              <a:prstGeom prst="rect">
                <a:avLst/>
              </a:prstGeom>
            </p:spPr>
            <p:txBody>
              <a:bodyPr wrap="none">
                <a:spAutoFit/>
              </a:bodyPr>
              <a:lstStyle/>
              <a:p>
                <a:pPr defTabSz="457200" fontAlgn="base">
                  <a:spcBef>
                    <a:spcPct val="0"/>
                  </a:spcBef>
                  <a:spcAft>
                    <a:spcPct val="0"/>
                  </a:spcAft>
                </a:pPr>
                <a14:m>
                  <m:oMathPara xmlns:m="http://schemas.openxmlformats.org/officeDocument/2006/math">
                    <m:oMathParaPr>
                      <m:jc m:val="centerGroup"/>
                    </m:oMathParaPr>
                    <m:oMath xmlns:m="http://schemas.openxmlformats.org/officeDocument/2006/math">
                      <m:r>
                        <m:rPr>
                          <m:sty m:val="p"/>
                        </m:rPr>
                        <a:rPr lang="zh-CN" altLang="en-US" sz="1600">
                          <a:solidFill>
                            <a:srgbClr val="000000"/>
                          </a:solidFill>
                          <a:latin typeface="Cambria Math" panose="02040503050406030204" pitchFamily="18" charset="0"/>
                        </a:rPr>
                        <m:t>f</m:t>
                      </m:r>
                      <m:d>
                        <m:dPr>
                          <m:ctrlPr>
                            <a:rPr lang="zh-CN" altLang="en-US" sz="1600" i="1">
                              <a:solidFill>
                                <a:srgbClr val="000000"/>
                              </a:solidFill>
                              <a:latin typeface="Cambria Math" panose="02040503050406030204" pitchFamily="18" charset="0"/>
                            </a:rPr>
                          </m:ctrlPr>
                        </m:dPr>
                        <m:e>
                          <m:r>
                            <m:rPr>
                              <m:sty m:val="p"/>
                            </m:rPr>
                            <a:rPr lang="zh-CN" altLang="en-US" sz="1600">
                              <a:solidFill>
                                <a:srgbClr val="000000"/>
                              </a:solidFill>
                              <a:latin typeface="Cambria Math" panose="02040503050406030204" pitchFamily="18" charset="0"/>
                            </a:rPr>
                            <m:t>x</m:t>
                          </m:r>
                        </m:e>
                      </m:d>
                      <m:r>
                        <a:rPr lang="zh-CN" altLang="en-US" sz="1600">
                          <a:solidFill>
                            <a:srgbClr val="000000"/>
                          </a:solidFill>
                          <a:latin typeface="Cambria Math" panose="02040503050406030204" pitchFamily="18" charset="0"/>
                        </a:rPr>
                        <m:t>=</m:t>
                      </m:r>
                      <m:d>
                        <m:dPr>
                          <m:begChr m:val="{"/>
                          <m:endChr m:val=""/>
                          <m:ctrlPr>
                            <a:rPr lang="zh-CN" altLang="en-US" sz="1600" i="1">
                              <a:solidFill>
                                <a:srgbClr val="000000"/>
                              </a:solidFill>
                              <a:latin typeface="Cambria Math" panose="02040503050406030204" pitchFamily="18" charset="0"/>
                            </a:rPr>
                          </m:ctrlPr>
                        </m:dPr>
                        <m:e>
                          <m:eqArr>
                            <m:eqArrPr>
                              <m:ctrlPr>
                                <a:rPr lang="zh-CN" altLang="en-US" sz="1600" i="1">
                                  <a:solidFill>
                                    <a:srgbClr val="000000"/>
                                  </a:solidFill>
                                  <a:latin typeface="Cambria Math" panose="02040503050406030204" pitchFamily="18" charset="0"/>
                                </a:rPr>
                              </m:ctrlPr>
                            </m:eqArrPr>
                            <m:e>
                              <m:r>
                                <a:rPr lang="zh-CN" altLang="en-US" sz="1600">
                                  <a:solidFill>
                                    <a:srgbClr val="000000"/>
                                  </a:solidFill>
                                  <a:latin typeface="Cambria Math" panose="02040503050406030204" pitchFamily="18" charset="0"/>
                                </a:rPr>
                                <m:t>&amp;1,  </m:t>
                              </m:r>
                              <m:r>
                                <a:rPr lang="zh-CN" altLang="en-US" sz="1600" i="1">
                                  <a:solidFill>
                                    <a:srgbClr val="000000"/>
                                  </a:solidFill>
                                  <a:latin typeface="Cambria Math" panose="02040503050406030204" pitchFamily="18" charset="0"/>
                                </a:rPr>
                                <m:t>𝑥</m:t>
                              </m:r>
                              <m:r>
                                <a:rPr lang="zh-CN" altLang="en-US" sz="1600">
                                  <a:solidFill>
                                    <a:srgbClr val="000000"/>
                                  </a:solidFill>
                                  <a:latin typeface="Cambria Math" panose="02040503050406030204" pitchFamily="18" charset="0"/>
                                </a:rPr>
                                <m: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𝑥</m:t>
                                  </m:r>
                                </m:e>
                                <m:sub>
                                  <m:r>
                                    <a:rPr lang="zh-CN" altLang="en-US" sz="1600">
                                      <a:solidFill>
                                        <a:srgbClr val="000000"/>
                                      </a:solidFill>
                                      <a:latin typeface="Cambria Math" panose="02040503050406030204" pitchFamily="18" charset="0"/>
                                    </a:rPr>
                                    <m:t>0</m:t>
                                  </m:r>
                                </m:sub>
                              </m:sSub>
                              <m:r>
                                <a:rPr lang="zh-CN" altLang="en-US" sz="1600">
                                  <a:solidFill>
                                    <a:srgbClr val="000000"/>
                                  </a:solidFill>
                                  <a:latin typeface="Cambria Math" panose="02040503050406030204" pitchFamily="18" charset="0"/>
                                </a:rPr>
                                <m:t>  </m:t>
                              </m:r>
                            </m:e>
                            <m:e>
                              <m:r>
                                <a:rPr lang="zh-CN" altLang="en-US" sz="1600">
                                  <a:solidFill>
                                    <a:srgbClr val="000000"/>
                                  </a:solidFill>
                                  <a:latin typeface="Cambria Math" panose="02040503050406030204" pitchFamily="18" charset="0"/>
                                </a:rPr>
                                <m:t>&amp;0,  </m:t>
                              </m:r>
                              <m:r>
                                <a:rPr lang="zh-CN" altLang="en-US" sz="1600" i="1">
                                  <a:solidFill>
                                    <a:srgbClr val="000000"/>
                                  </a:solidFill>
                                  <a:latin typeface="Cambria Math" panose="02040503050406030204" pitchFamily="18" charset="0"/>
                                </a:rPr>
                                <m:t>𝑥</m:t>
                              </m:r>
                              <m:r>
                                <a:rPr lang="zh-CN" altLang="en-US" sz="1600">
                                  <a:solidFill>
                                    <a:srgbClr val="000000"/>
                                  </a:solidFill>
                                  <a:latin typeface="Cambria Math" panose="02040503050406030204" pitchFamily="18" charset="0"/>
                                </a:rPr>
                                <m:t>&lt;</m:t>
                              </m:r>
                              <m:sSub>
                                <m:sSubPr>
                                  <m:ctrlPr>
                                    <a:rPr lang="zh-CN" altLang="en-US" sz="1600" i="1">
                                      <a:solidFill>
                                        <a:srgbClr val="000000"/>
                                      </a:solidFill>
                                      <a:latin typeface="Cambria Math" panose="02040503050406030204" pitchFamily="18" charset="0"/>
                                    </a:rPr>
                                  </m:ctrlPr>
                                </m:sSubPr>
                                <m:e>
                                  <m:r>
                                    <a:rPr lang="zh-CN" altLang="en-US" sz="1600" i="1">
                                      <a:solidFill>
                                        <a:srgbClr val="000000"/>
                                      </a:solidFill>
                                      <a:latin typeface="Cambria Math" panose="02040503050406030204" pitchFamily="18" charset="0"/>
                                    </a:rPr>
                                    <m:t>𝑥</m:t>
                                  </m:r>
                                </m:e>
                                <m:sub>
                                  <m:r>
                                    <a:rPr lang="zh-CN" altLang="en-US" sz="1600">
                                      <a:solidFill>
                                        <a:srgbClr val="000000"/>
                                      </a:solidFill>
                                      <a:latin typeface="Cambria Math" panose="02040503050406030204" pitchFamily="18" charset="0"/>
                                    </a:rPr>
                                    <m:t>0</m:t>
                                  </m:r>
                                </m:sub>
                              </m:sSub>
                              <m:r>
                                <a:rPr lang="zh-CN" altLang="en-US" sz="1600">
                                  <a:solidFill>
                                    <a:srgbClr val="000000"/>
                                  </a:solidFill>
                                  <a:latin typeface="Cambria Math" panose="02040503050406030204" pitchFamily="18" charset="0"/>
                                </a:rPr>
                                <m:t>  </m:t>
                              </m:r>
                            </m:e>
                          </m:eqArr>
                        </m:e>
                      </m:d>
                    </m:oMath>
                  </m:oMathPara>
                </a14:m>
                <a:endParaRPr lang="zh-CN" altLang="en-US" sz="1600" dirty="0">
                  <a:solidFill>
                    <a:srgbClr val="000000"/>
                  </a:solidFill>
                  <a:latin typeface="Arial" charset="0"/>
                  <a:ea typeface="ＭＳ Ｐゴシック"/>
                </a:endParaRPr>
              </a:p>
            </p:txBody>
          </p:sp>
        </mc:Choice>
        <mc:Fallback xmlns="">
          <p:sp>
            <p:nvSpPr>
              <p:cNvPr id="15" name="矩形 14"/>
              <p:cNvSpPr>
                <a:spLocks noRot="1" noChangeAspect="1" noMove="1" noResize="1" noEditPoints="1" noAdjustHandles="1" noChangeArrowheads="1" noChangeShapeType="1" noTextEdit="1"/>
              </p:cNvSpPr>
              <p:nvPr/>
            </p:nvSpPr>
            <p:spPr>
              <a:xfrm>
                <a:off x="1304869" y="2782425"/>
                <a:ext cx="2185534" cy="64158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133669" y="2786178"/>
                <a:ext cx="4572000" cy="805285"/>
              </a:xfrm>
              <a:prstGeom prst="rect">
                <a:avLst/>
              </a:prstGeom>
            </p:spPr>
            <p:txBody>
              <a:bodyPr>
                <a:spAutoFit/>
              </a:bodyPr>
              <a:lstStyle/>
              <a:p>
                <a:pPr algn="just" defTabSz="457200" fontAlgn="base">
                  <a:spcBef>
                    <a:spcPct val="0"/>
                  </a:spcBef>
                </a:pPr>
                <a14:m>
                  <m:oMathPara xmlns:m="http://schemas.openxmlformats.org/officeDocument/2006/math">
                    <m:oMathParaPr>
                      <m:jc m:val="centerGroup"/>
                    </m:oMathParaPr>
                    <m:oMath xmlns:m="http://schemas.openxmlformats.org/officeDocument/2006/math">
                      <m:r>
                        <m:rPr>
                          <m:sty m:val="p"/>
                        </m:rPr>
                        <a:rPr lang="en-US" altLang="zh-CN" sz="1600" kern="100" smtClean="0">
                          <a:solidFill>
                            <a:srgbClr val="000000"/>
                          </a:solidFill>
                          <a:latin typeface="Cambria Math" panose="02040503050406030204" pitchFamily="18" charset="0"/>
                          <a:cs typeface="Times New Roman" panose="02020603050405020304" pitchFamily="18" charset="0"/>
                        </a:rPr>
                        <m:t>f</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solidFill>
                                <a:srgbClr val="000000"/>
                              </a:solidFill>
                              <a:latin typeface="Cambria Math" panose="02040503050406030204" pitchFamily="18" charset="0"/>
                              <a:cs typeface="Times New Roman" panose="02020603050405020304" pitchFamily="18" charset="0"/>
                            </a:rPr>
                            <m:t>x</m:t>
                          </m:r>
                        </m:e>
                      </m:d>
                      <m:r>
                        <a:rPr lang="en-US" altLang="zh-CN" sz="1600" kern="100">
                          <a:solidFill>
                            <a:srgbClr val="000000"/>
                          </a:solidFill>
                          <a:latin typeface="Cambria Math" panose="02040503050406030204" pitchFamily="18" charset="0"/>
                          <a:cs typeface="Times New Roman" panose="02020603050405020304" pitchFamily="18" charset="0"/>
                        </a:rPr>
                        <m:t>=</m:t>
                      </m:r>
                      <m:f>
                        <m:f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latin typeface="Cambria Math" panose="02040503050406030204" pitchFamily="18" charset="0"/>
                              <a:cs typeface="Times New Roman" panose="02020603050405020304" pitchFamily="18" charset="0"/>
                            </a:rPr>
                            <m:t>1</m:t>
                          </m:r>
                        </m:num>
                        <m:den>
                          <m:r>
                            <a:rPr lang="en-US" altLang="zh-CN" sz="1600" i="1" kern="100">
                              <a:solidFill>
                                <a:srgbClr val="000000"/>
                              </a:solidFill>
                              <a:latin typeface="Cambria Math" panose="02040503050406030204" pitchFamily="18" charset="0"/>
                              <a:cs typeface="Times New Roman" panose="02020603050405020304" pitchFamily="18" charset="0"/>
                            </a:rPr>
                            <m:t>1+</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cs typeface="Times New Roman" panose="02020603050405020304" pitchFamily="18" charset="0"/>
                                </a:rPr>
                                <m:t>𝑒</m:t>
                              </m:r>
                            </m:e>
                            <m:sup>
                              <m:r>
                                <a:rPr lang="en-US" altLang="zh-CN" sz="1600" i="1" kern="100">
                                  <a:solidFill>
                                    <a:srgbClr val="000000"/>
                                  </a:solidFill>
                                  <a:latin typeface="Cambria Math" panose="02040503050406030204" pitchFamily="18" charset="0"/>
                                  <a:cs typeface="Times New Roman" panose="02020603050405020304" pitchFamily="18" charset="0"/>
                                </a:rPr>
                                <m:t>−</m:t>
                              </m:r>
                              <m:r>
                                <a:rPr lang="en-US" altLang="zh-CN" sz="1600" i="1" kern="100">
                                  <a:solidFill>
                                    <a:srgbClr val="000000"/>
                                  </a:solidFill>
                                  <a:latin typeface="Cambria Math" panose="02040503050406030204" pitchFamily="18" charset="0"/>
                                  <a:cs typeface="Times New Roman" panose="02020603050405020304" pitchFamily="18" charset="0"/>
                                </a:rPr>
                                <m:t>𝑎𝑥</m:t>
                              </m:r>
                            </m:sup>
                          </m:sSup>
                        </m:den>
                      </m:f>
                      <m:r>
                        <a:rPr lang="en-US" altLang="zh-CN" sz="1600" i="1" kern="100">
                          <a:solidFill>
                            <a:srgbClr val="000000"/>
                          </a:solidFill>
                          <a:latin typeface="Cambria Math" panose="02040503050406030204" pitchFamily="18" charset="0"/>
                          <a:cs typeface="Times New Roman" panose="02020603050405020304" pitchFamily="18" charset="0"/>
                        </a:rPr>
                        <m:t>, 0&lt;</m:t>
                      </m:r>
                      <m:r>
                        <a:rPr lang="en-US" altLang="zh-CN" sz="1600" i="1" kern="100">
                          <a:solidFill>
                            <a:srgbClr val="000000"/>
                          </a:solidFill>
                          <a:latin typeface="Cambria Math" panose="02040503050406030204" pitchFamily="18" charset="0"/>
                          <a:cs typeface="Times New Roman" panose="02020603050405020304" pitchFamily="18" charset="0"/>
                        </a:rPr>
                        <m:t>𝑓</m:t>
                      </m:r>
                      <m:r>
                        <a:rPr lang="en-US" altLang="zh-CN" sz="1600" i="1" kern="100">
                          <a:solidFill>
                            <a:srgbClr val="000000"/>
                          </a:solidFill>
                          <a:latin typeface="Cambria Math" panose="02040503050406030204" pitchFamily="18" charset="0"/>
                          <a:cs typeface="Times New Roman" panose="02020603050405020304" pitchFamily="18" charset="0"/>
                        </a:rPr>
                        <m:t>(</m:t>
                      </m:r>
                      <m:r>
                        <a:rPr lang="en-US" altLang="zh-CN" sz="1600" i="1" kern="100">
                          <a:solidFill>
                            <a:srgbClr val="000000"/>
                          </a:solidFill>
                          <a:latin typeface="Cambria Math" panose="02040503050406030204" pitchFamily="18" charset="0"/>
                          <a:cs typeface="Times New Roman" panose="02020603050405020304" pitchFamily="18" charset="0"/>
                        </a:rPr>
                        <m:t>𝑥</m:t>
                      </m:r>
                      <m:r>
                        <a:rPr lang="en-US" altLang="zh-CN" sz="1600" i="1" kern="100">
                          <a:solidFill>
                            <a:srgbClr val="000000"/>
                          </a:solidFill>
                          <a:latin typeface="Cambria Math" panose="02040503050406030204" pitchFamily="18" charset="0"/>
                          <a:cs typeface="Times New Roman" panose="02020603050405020304" pitchFamily="18" charset="0"/>
                        </a:rPr>
                        <m:t>)&lt;1</m:t>
                      </m:r>
                    </m:oMath>
                  </m:oMathPara>
                </a14:m>
                <a:endParaRPr lang="zh-CN" altLang="zh-CN" sz="1600" kern="100" dirty="0">
                  <a:solidFill>
                    <a:srgbClr val="000000"/>
                  </a:solidFill>
                  <a:cs typeface="Times New Roman" panose="02020603050405020304" pitchFamily="18" charset="0"/>
                </a:endParaRPr>
              </a:p>
              <a:p>
                <a:pPr algn="just" defTabSz="457200" fontAlgn="base">
                  <a:spcBef>
                    <a:spcPct val="0"/>
                  </a:spcBef>
                </a:pPr>
                <a:r>
                  <a:rPr lang="en-US" altLang="zh-CN" sz="1600" kern="100" dirty="0">
                    <a:solidFill>
                      <a:srgbClr val="000000"/>
                    </a:solidFill>
                    <a:cs typeface="Times New Roman" panose="02020603050405020304" pitchFamily="18" charset="0"/>
                  </a:rPr>
                  <a:t> </a:t>
                </a:r>
                <a:endParaRPr lang="zh-CN" altLang="zh-CN" sz="1600" kern="100" dirty="0">
                  <a:solidFill>
                    <a:srgbClr val="000000"/>
                  </a:solidFill>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3133669" y="2786178"/>
                <a:ext cx="4572000" cy="805285"/>
              </a:xfrm>
              <a:prstGeom prst="rect">
                <a:avLst/>
              </a:prstGeom>
              <a:blipFill>
                <a:blip r:embed="rId9"/>
                <a:stretch>
                  <a:fillRect/>
                </a:stretch>
              </a:blipFill>
            </p:spPr>
            <p:txBody>
              <a:bodyPr/>
              <a:lstStyle/>
              <a:p>
                <a:r>
                  <a:rPr lang="zh-CN" altLang="en-US">
                    <a:noFill/>
                  </a:rPr>
                  <a:t> </a:t>
                </a:r>
              </a:p>
            </p:txBody>
          </p:sp>
        </mc:Fallback>
      </mc:AlternateContent>
      <p:sp>
        <p:nvSpPr>
          <p:cNvPr id="18" name="文本框 17"/>
          <p:cNvSpPr txBox="1"/>
          <p:nvPr/>
        </p:nvSpPr>
        <p:spPr>
          <a:xfrm>
            <a:off x="1712225" y="5511120"/>
            <a:ext cx="1447800" cy="307777"/>
          </a:xfrm>
          <a:prstGeom prst="rect">
            <a:avLst/>
          </a:prstGeom>
          <a:noFill/>
        </p:spPr>
        <p:txBody>
          <a:bodyPr wrap="square" rtlCol="0">
            <a:spAutoFit/>
          </a:bodyPr>
          <a:lstStyle/>
          <a:p>
            <a:pPr defTabSz="457200" fontAlgn="base">
              <a:spcBef>
                <a:spcPct val="0"/>
              </a:spcBef>
              <a:spcAft>
                <a:spcPct val="0"/>
              </a:spcAft>
            </a:pPr>
            <a:r>
              <a:rPr lang="en-US" altLang="zh-CN" sz="1400" dirty="0">
                <a:latin typeface="微软雅黑" panose="020B0503020204020204" pitchFamily="34" charset="-122"/>
                <a:ea typeface="微软雅黑" panose="020B0503020204020204" pitchFamily="34" charset="-122"/>
                <a:cs typeface="ＭＳ Ｐゴシック"/>
              </a:rPr>
              <a:t>(a) </a:t>
            </a:r>
            <a:r>
              <a:rPr lang="zh-CN" altLang="en-US" sz="1400" dirty="0">
                <a:latin typeface="微软雅黑" panose="020B0503020204020204" pitchFamily="34" charset="-122"/>
                <a:ea typeface="微软雅黑" panose="020B0503020204020204" pitchFamily="34" charset="-122"/>
                <a:cs typeface="ＭＳ Ｐゴシック"/>
              </a:rPr>
              <a:t>二值函数</a:t>
            </a:r>
          </a:p>
        </p:txBody>
      </p:sp>
      <mc:AlternateContent xmlns:mc="http://schemas.openxmlformats.org/markup-compatibility/2006" xmlns:a14="http://schemas.microsoft.com/office/drawing/2010/main">
        <mc:Choice Requires="a14">
          <p:sp>
            <p:nvSpPr>
              <p:cNvPr id="19" name="文本框 18"/>
              <p:cNvSpPr txBox="1"/>
              <p:nvPr/>
            </p:nvSpPr>
            <p:spPr>
              <a:xfrm>
                <a:off x="5020163" y="5505780"/>
                <a:ext cx="1447800" cy="307777"/>
              </a:xfrm>
              <a:prstGeom prst="rect">
                <a:avLst/>
              </a:prstGeom>
              <a:noFill/>
            </p:spPr>
            <p:txBody>
              <a:bodyPr wrap="square" rtlCol="0">
                <a:spAutoFit/>
              </a:bodyPr>
              <a:lstStyle/>
              <a:p>
                <a:pPr defTabSz="457200" fontAlgn="base">
                  <a:spcBef>
                    <a:spcPct val="0"/>
                  </a:spcBef>
                  <a:spcAft>
                    <a:spcPct val="0"/>
                  </a:spcAft>
                </a:pPr>
                <a:r>
                  <a:rPr lang="en-US" altLang="zh-CN" sz="1400" dirty="0">
                    <a:latin typeface="微软雅黑" panose="020B0503020204020204" pitchFamily="34" charset="-122"/>
                    <a:ea typeface="微软雅黑" panose="020B0503020204020204" pitchFamily="34" charset="-122"/>
                    <a:cs typeface="ＭＳ Ｐゴシック"/>
                  </a:rPr>
                  <a:t>(b) </a:t>
                </a:r>
                <a14:m>
                  <m:oMath xmlns:m="http://schemas.openxmlformats.org/officeDocument/2006/math">
                    <m:r>
                      <m:rPr>
                        <m:sty m:val="p"/>
                      </m:rPr>
                      <a:rPr lang="en-US" altLang="zh-CN" sz="1400" dirty="0">
                        <a:latin typeface="Cambria Math" panose="02040503050406030204" pitchFamily="18" charset="0"/>
                        <a:ea typeface="微软雅黑" panose="020B0503020204020204" pitchFamily="34" charset="-122"/>
                        <a:cs typeface="ＭＳ Ｐゴシック"/>
                      </a:rPr>
                      <m:t>S</m:t>
                    </m:r>
                    <m:r>
                      <a:rPr lang="zh-CN" altLang="en-US" sz="1400" dirty="0">
                        <a:latin typeface="Cambria Math" panose="02040503050406030204" pitchFamily="18" charset="0"/>
                        <a:ea typeface="微软雅黑" panose="020B0503020204020204" pitchFamily="34" charset="-122"/>
                        <a:cs typeface="ＭＳ Ｐゴシック"/>
                      </a:rPr>
                      <m:t>形</m:t>
                    </m:r>
                  </m:oMath>
                </a14:m>
                <a:r>
                  <a:rPr lang="zh-CN" altLang="en-US" sz="1400" dirty="0">
                    <a:latin typeface="微软雅黑" panose="020B0503020204020204" pitchFamily="34" charset="-122"/>
                    <a:ea typeface="微软雅黑" panose="020B0503020204020204" pitchFamily="34" charset="-122"/>
                    <a:cs typeface="ＭＳ Ｐゴシック"/>
                  </a:rPr>
                  <a:t>函数</a:t>
                </a:r>
              </a:p>
            </p:txBody>
          </p:sp>
        </mc:Choice>
        <mc:Fallback xmlns="">
          <p:sp>
            <p:nvSpPr>
              <p:cNvPr id="19" name="文本框 18"/>
              <p:cNvSpPr txBox="1">
                <a:spLocks noRot="1" noChangeAspect="1" noMove="1" noResize="1" noEditPoints="1" noAdjustHandles="1" noChangeArrowheads="1" noChangeShapeType="1" noTextEdit="1"/>
              </p:cNvSpPr>
              <p:nvPr/>
            </p:nvSpPr>
            <p:spPr>
              <a:xfrm>
                <a:off x="5020163" y="5505780"/>
                <a:ext cx="1447800" cy="307777"/>
              </a:xfrm>
              <a:prstGeom prst="rect">
                <a:avLst/>
              </a:prstGeom>
              <a:blipFill>
                <a:blip r:embed="rId10"/>
                <a:stretch>
                  <a:fillRect l="-1266" t="-3922" b="-19608"/>
                </a:stretch>
              </a:blipFill>
            </p:spPr>
            <p:txBody>
              <a:bodyPr/>
              <a:lstStyle/>
              <a:p>
                <a:r>
                  <a:rPr lang="zh-CN" altLang="en-US">
                    <a:noFill/>
                  </a:rPr>
                  <a:t> </a:t>
                </a:r>
              </a:p>
            </p:txBody>
          </p:sp>
        </mc:Fallback>
      </mc:AlternateContent>
      <p:sp>
        <p:nvSpPr>
          <p:cNvPr id="20" name="文本框 19"/>
          <p:cNvSpPr txBox="1"/>
          <p:nvPr/>
        </p:nvSpPr>
        <p:spPr>
          <a:xfrm>
            <a:off x="8501414" y="5505780"/>
            <a:ext cx="1866900" cy="307777"/>
          </a:xfrm>
          <a:prstGeom prst="rect">
            <a:avLst/>
          </a:prstGeom>
          <a:noFill/>
        </p:spPr>
        <p:txBody>
          <a:bodyPr wrap="square" rtlCol="0">
            <a:spAutoFit/>
          </a:bodyPr>
          <a:lstStyle/>
          <a:p>
            <a:pPr defTabSz="457200" fontAlgn="base">
              <a:spcBef>
                <a:spcPct val="0"/>
              </a:spcBef>
              <a:spcAft>
                <a:spcPct val="0"/>
              </a:spcAft>
            </a:pPr>
            <a:r>
              <a:rPr lang="en-US" altLang="zh-CN" sz="1400" dirty="0">
                <a:latin typeface="微软雅黑" panose="020B0503020204020204" pitchFamily="34" charset="-122"/>
                <a:ea typeface="微软雅黑" panose="020B0503020204020204" pitchFamily="34" charset="-122"/>
                <a:cs typeface="ＭＳ Ｐゴシック"/>
              </a:rPr>
              <a:t>(c) </a:t>
            </a:r>
            <a:r>
              <a:rPr lang="zh-CN" altLang="en-US" sz="1400" dirty="0">
                <a:latin typeface="微软雅黑" panose="020B0503020204020204" pitchFamily="34" charset="-122"/>
                <a:ea typeface="微软雅黑" panose="020B0503020204020204" pitchFamily="34" charset="-122"/>
                <a:cs typeface="ＭＳ Ｐゴシック"/>
              </a:rPr>
              <a:t>双曲正切函数</a:t>
            </a:r>
          </a:p>
        </p:txBody>
      </p:sp>
      <p:pic>
        <p:nvPicPr>
          <p:cNvPr id="21" name="图片 20"/>
          <p:cNvPicPr>
            <a:picLocks noChangeAspect="1"/>
          </p:cNvPicPr>
          <p:nvPr/>
        </p:nvPicPr>
        <p:blipFill>
          <a:blip r:embed="rId11"/>
          <a:stretch>
            <a:fillRect/>
          </a:stretch>
        </p:blipFill>
        <p:spPr>
          <a:xfrm>
            <a:off x="1292872" y="3947388"/>
            <a:ext cx="2289119" cy="1368000"/>
          </a:xfrm>
          <a:prstGeom prst="rect">
            <a:avLst/>
          </a:prstGeom>
        </p:spPr>
      </p:pic>
      <p:pic>
        <p:nvPicPr>
          <p:cNvPr id="22" name="图片 21"/>
          <p:cNvPicPr>
            <a:picLocks noChangeAspect="1"/>
          </p:cNvPicPr>
          <p:nvPr/>
        </p:nvPicPr>
        <p:blipFill rotWithShape="1">
          <a:blip r:embed="rId12"/>
          <a:srcRect t="8970"/>
          <a:stretch/>
        </p:blipFill>
        <p:spPr>
          <a:xfrm>
            <a:off x="8038558" y="3947388"/>
            <a:ext cx="2512927" cy="1368000"/>
          </a:xfrm>
          <a:prstGeom prst="rect">
            <a:avLst/>
          </a:prstGeom>
        </p:spPr>
      </p:pic>
      <p:sp>
        <p:nvSpPr>
          <p:cNvPr id="23" name="文本框 22"/>
          <p:cNvSpPr txBox="1"/>
          <p:nvPr/>
        </p:nvSpPr>
        <p:spPr>
          <a:xfrm>
            <a:off x="3936919" y="6185940"/>
            <a:ext cx="3928295" cy="338554"/>
          </a:xfrm>
          <a:prstGeom prst="rect">
            <a:avLst/>
          </a:prstGeom>
          <a:noFill/>
        </p:spPr>
        <p:txBody>
          <a:bodyPr wrap="square" rtlCol="0">
            <a:spAutoFit/>
          </a:bodyPr>
          <a:lstStyle/>
          <a:p>
            <a:pPr defTabSz="457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ＭＳ Ｐゴシック"/>
              </a:rPr>
              <a:t>图 神经元中的某些变换</a:t>
            </a:r>
            <a:r>
              <a:rPr lang="en-US" altLang="zh-CN" sz="1600" dirty="0">
                <a:latin typeface="微软雅黑" panose="020B0503020204020204" pitchFamily="34" charset="-122"/>
                <a:ea typeface="微软雅黑" panose="020B0503020204020204" pitchFamily="34" charset="-122"/>
                <a:cs typeface="ＭＳ Ｐゴシック"/>
              </a:rPr>
              <a:t>(</a:t>
            </a:r>
            <a:r>
              <a:rPr lang="zh-CN" altLang="en-US" sz="1600" dirty="0">
                <a:latin typeface="微软雅黑" panose="020B0503020204020204" pitchFamily="34" charset="-122"/>
                <a:ea typeface="微软雅黑" panose="020B0503020204020204" pitchFamily="34" charset="-122"/>
                <a:cs typeface="ＭＳ Ｐゴシック"/>
              </a:rPr>
              <a:t>激励</a:t>
            </a:r>
            <a:r>
              <a:rPr lang="en-US" altLang="zh-CN" sz="1600" dirty="0">
                <a:latin typeface="微软雅黑" panose="020B0503020204020204" pitchFamily="34" charset="-122"/>
                <a:ea typeface="微软雅黑" panose="020B0503020204020204" pitchFamily="34" charset="-122"/>
                <a:cs typeface="ＭＳ Ｐゴシック"/>
              </a:rPr>
              <a:t>)</a:t>
            </a:r>
            <a:r>
              <a:rPr lang="zh-CN" altLang="en-US" sz="1600" dirty="0">
                <a:latin typeface="微软雅黑" panose="020B0503020204020204" pitchFamily="34" charset="-122"/>
                <a:ea typeface="微软雅黑" panose="020B0503020204020204" pitchFamily="34" charset="-122"/>
                <a:cs typeface="ＭＳ Ｐゴシック"/>
              </a:rPr>
              <a:t>函数</a:t>
            </a:r>
          </a:p>
        </p:txBody>
      </p:sp>
      <p:pic>
        <p:nvPicPr>
          <p:cNvPr id="14340" name="Picture 4" descr="ææ¯åäº«"/>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01522" y="3873123"/>
            <a:ext cx="1993804" cy="14953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矩形 23"/>
              <p:cNvSpPr/>
              <p:nvPr/>
            </p:nvSpPr>
            <p:spPr>
              <a:xfrm>
                <a:off x="7077324" y="2780377"/>
                <a:ext cx="4572000" cy="816762"/>
              </a:xfrm>
              <a:prstGeom prst="rect">
                <a:avLst/>
              </a:prstGeom>
            </p:spPr>
            <p:txBody>
              <a:bodyPr>
                <a:spAutoFit/>
              </a:bodyPr>
              <a:lstStyle/>
              <a:p>
                <a:pPr algn="just" defTabSz="457200" fontAlgn="base">
                  <a:spcBef>
                    <a:spcPct val="0"/>
                  </a:spcBef>
                </a:pPr>
                <a14:m>
                  <m:oMathPara xmlns:m="http://schemas.openxmlformats.org/officeDocument/2006/math">
                    <m:oMathParaPr>
                      <m:jc m:val="centerGroup"/>
                    </m:oMathParaPr>
                    <m:oMath xmlns:m="http://schemas.openxmlformats.org/officeDocument/2006/math">
                      <m:r>
                        <m:rPr>
                          <m:sty m:val="p"/>
                        </m:rPr>
                        <a:rPr lang="en-US" altLang="zh-CN" sz="1600" kern="100" smtClean="0">
                          <a:solidFill>
                            <a:srgbClr val="000000"/>
                          </a:solidFill>
                          <a:latin typeface="Cambria Math" panose="02040503050406030204" pitchFamily="18" charset="0"/>
                          <a:cs typeface="Times New Roman" panose="02020603050405020304" pitchFamily="18" charset="0"/>
                        </a:rPr>
                        <m:t>f</m:t>
                      </m:r>
                      <m:d>
                        <m:d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solidFill>
                                <a:srgbClr val="000000"/>
                              </a:solidFill>
                              <a:latin typeface="Cambria Math" panose="02040503050406030204" pitchFamily="18" charset="0"/>
                              <a:cs typeface="Times New Roman" panose="02020603050405020304" pitchFamily="18" charset="0"/>
                            </a:rPr>
                            <m:t>x</m:t>
                          </m:r>
                        </m:e>
                      </m:d>
                      <m:r>
                        <a:rPr lang="en-US" altLang="zh-CN" sz="1600" kern="100">
                          <a:solidFill>
                            <a:srgbClr val="000000"/>
                          </a:solidFill>
                          <a:latin typeface="Cambria Math" panose="02040503050406030204" pitchFamily="18" charset="0"/>
                          <a:cs typeface="Times New Roman" panose="02020603050405020304" pitchFamily="18" charset="0"/>
                        </a:rPr>
                        <m:t>=</m:t>
                      </m:r>
                      <m:f>
                        <m:f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kern="100">
                              <a:solidFill>
                                <a:srgbClr val="000000"/>
                              </a:solidFill>
                              <a:latin typeface="Cambria Math" panose="02040503050406030204" pitchFamily="18" charset="0"/>
                              <a:cs typeface="Times New Roman" panose="02020603050405020304" pitchFamily="18" charset="0"/>
                            </a:rPr>
                            <m:t>1</m:t>
                          </m:r>
                          <m:r>
                            <a:rPr lang="en-US" altLang="zh-CN" sz="1600" i="1" kern="100" smtClean="0">
                              <a:solidFill>
                                <a:srgbClr val="000000"/>
                              </a:solidFill>
                              <a:latin typeface="Cambria Math" panose="02040503050406030204" pitchFamily="18" charset="0"/>
                              <a:cs typeface="Times New Roman" panose="02020603050405020304" pitchFamily="18" charset="0"/>
                            </a:rPr>
                            <m:t>−</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cs typeface="Times New Roman" panose="02020603050405020304" pitchFamily="18" charset="0"/>
                                </a:rPr>
                                <m:t>𝑒</m:t>
                              </m:r>
                            </m:e>
                            <m:sup>
                              <m:r>
                                <a:rPr lang="en-US" altLang="zh-CN" sz="1600" i="1" kern="100">
                                  <a:solidFill>
                                    <a:srgbClr val="000000"/>
                                  </a:solidFill>
                                  <a:latin typeface="Cambria Math" panose="02040503050406030204" pitchFamily="18" charset="0"/>
                                  <a:cs typeface="Times New Roman" panose="02020603050405020304" pitchFamily="18" charset="0"/>
                                </a:rPr>
                                <m:t>−</m:t>
                              </m:r>
                              <m:r>
                                <a:rPr lang="en-US" altLang="zh-CN" sz="1600" i="1" kern="100">
                                  <a:solidFill>
                                    <a:srgbClr val="000000"/>
                                  </a:solidFill>
                                  <a:latin typeface="Cambria Math" panose="02040503050406030204" pitchFamily="18" charset="0"/>
                                  <a:cs typeface="Times New Roman" panose="02020603050405020304" pitchFamily="18" charset="0"/>
                                </a:rPr>
                                <m:t>𝑎𝑥</m:t>
                              </m:r>
                            </m:sup>
                          </m:sSup>
                        </m:num>
                        <m:den>
                          <m:r>
                            <a:rPr lang="en-US" altLang="zh-CN" sz="1600" i="1" kern="100">
                              <a:solidFill>
                                <a:srgbClr val="000000"/>
                              </a:solidFill>
                              <a:latin typeface="Cambria Math" panose="02040503050406030204" pitchFamily="18" charset="0"/>
                              <a:cs typeface="Times New Roman" panose="02020603050405020304" pitchFamily="18" charset="0"/>
                            </a:rPr>
                            <m:t>1+</m:t>
                          </m:r>
                          <m:sSup>
                            <m:sSup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kern="100">
                                  <a:solidFill>
                                    <a:srgbClr val="000000"/>
                                  </a:solidFill>
                                  <a:latin typeface="Cambria Math" panose="02040503050406030204" pitchFamily="18" charset="0"/>
                                  <a:cs typeface="Times New Roman" panose="02020603050405020304" pitchFamily="18" charset="0"/>
                                </a:rPr>
                                <m:t>𝑒</m:t>
                              </m:r>
                            </m:e>
                            <m:sup>
                              <m:r>
                                <a:rPr lang="en-US" altLang="zh-CN" sz="1600" i="1" kern="100">
                                  <a:solidFill>
                                    <a:srgbClr val="000000"/>
                                  </a:solidFill>
                                  <a:latin typeface="Cambria Math" panose="02040503050406030204" pitchFamily="18" charset="0"/>
                                  <a:cs typeface="Times New Roman" panose="02020603050405020304" pitchFamily="18" charset="0"/>
                                </a:rPr>
                                <m:t>−</m:t>
                              </m:r>
                              <m:r>
                                <a:rPr lang="en-US" altLang="zh-CN" sz="1600" i="1" kern="100">
                                  <a:solidFill>
                                    <a:srgbClr val="000000"/>
                                  </a:solidFill>
                                  <a:latin typeface="Cambria Math" panose="02040503050406030204" pitchFamily="18" charset="0"/>
                                  <a:cs typeface="Times New Roman" panose="02020603050405020304" pitchFamily="18" charset="0"/>
                                </a:rPr>
                                <m:t>𝑎𝑥</m:t>
                              </m:r>
                            </m:sup>
                          </m:sSup>
                        </m:den>
                      </m:f>
                      <m:r>
                        <a:rPr lang="en-US" altLang="zh-CN" sz="1600" i="1" kern="100">
                          <a:solidFill>
                            <a:srgbClr val="000000"/>
                          </a:solidFill>
                          <a:latin typeface="Cambria Math" panose="02040503050406030204" pitchFamily="18" charset="0"/>
                          <a:cs typeface="Times New Roman" panose="02020603050405020304" pitchFamily="18" charset="0"/>
                        </a:rPr>
                        <m:t>, −1&lt;</m:t>
                      </m:r>
                      <m:r>
                        <a:rPr lang="en-US" altLang="zh-CN" sz="1600" i="1" kern="100">
                          <a:solidFill>
                            <a:srgbClr val="000000"/>
                          </a:solidFill>
                          <a:latin typeface="Cambria Math" panose="02040503050406030204" pitchFamily="18" charset="0"/>
                          <a:cs typeface="Times New Roman" panose="02020603050405020304" pitchFamily="18" charset="0"/>
                        </a:rPr>
                        <m:t>𝑓</m:t>
                      </m:r>
                      <m:r>
                        <a:rPr lang="en-US" altLang="zh-CN" sz="1600" i="1" kern="100">
                          <a:solidFill>
                            <a:srgbClr val="000000"/>
                          </a:solidFill>
                          <a:latin typeface="Cambria Math" panose="02040503050406030204" pitchFamily="18" charset="0"/>
                          <a:cs typeface="Times New Roman" panose="02020603050405020304" pitchFamily="18" charset="0"/>
                        </a:rPr>
                        <m:t>(</m:t>
                      </m:r>
                      <m:r>
                        <a:rPr lang="en-US" altLang="zh-CN" sz="1600" i="1" kern="100">
                          <a:solidFill>
                            <a:srgbClr val="000000"/>
                          </a:solidFill>
                          <a:latin typeface="Cambria Math" panose="02040503050406030204" pitchFamily="18" charset="0"/>
                          <a:cs typeface="Times New Roman" panose="02020603050405020304" pitchFamily="18" charset="0"/>
                        </a:rPr>
                        <m:t>𝑥</m:t>
                      </m:r>
                      <m:r>
                        <a:rPr lang="en-US" altLang="zh-CN" sz="1600" i="1" kern="100">
                          <a:solidFill>
                            <a:srgbClr val="000000"/>
                          </a:solidFill>
                          <a:latin typeface="Cambria Math" panose="02040503050406030204" pitchFamily="18" charset="0"/>
                          <a:cs typeface="Times New Roman" panose="02020603050405020304" pitchFamily="18" charset="0"/>
                        </a:rPr>
                        <m:t>)&lt;1</m:t>
                      </m:r>
                    </m:oMath>
                  </m:oMathPara>
                </a14:m>
                <a:endParaRPr lang="zh-CN" altLang="zh-CN" sz="1600" kern="100" dirty="0">
                  <a:solidFill>
                    <a:srgbClr val="000000"/>
                  </a:solidFill>
                  <a:cs typeface="Times New Roman" panose="02020603050405020304" pitchFamily="18" charset="0"/>
                </a:endParaRPr>
              </a:p>
              <a:p>
                <a:pPr algn="just" defTabSz="457200" fontAlgn="base">
                  <a:spcBef>
                    <a:spcPct val="0"/>
                  </a:spcBef>
                </a:pPr>
                <a:r>
                  <a:rPr lang="en-US" altLang="zh-CN" sz="1600" kern="100" dirty="0">
                    <a:solidFill>
                      <a:srgbClr val="000000"/>
                    </a:solidFill>
                    <a:cs typeface="Times New Roman" panose="02020603050405020304" pitchFamily="18" charset="0"/>
                  </a:rPr>
                  <a:t> </a:t>
                </a:r>
                <a:endParaRPr lang="zh-CN" altLang="zh-CN" sz="1600" kern="100" dirty="0">
                  <a:solidFill>
                    <a:srgbClr val="000000"/>
                  </a:solidFill>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7077324" y="2780377"/>
                <a:ext cx="4572000" cy="816762"/>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3542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18</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的结构</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13" name="矩形 12"/>
          <p:cNvSpPr/>
          <p:nvPr/>
        </p:nvSpPr>
        <p:spPr>
          <a:xfrm>
            <a:off x="1824789" y="2070004"/>
            <a:ext cx="8229600" cy="371897"/>
          </a:xfrm>
          <a:prstGeom prst="rect">
            <a:avLst/>
          </a:prstGeom>
        </p:spPr>
        <p:txBody>
          <a:bodyPr wrap="square">
            <a:spAutoFit/>
          </a:bodyPr>
          <a:lstStyle/>
          <a:p>
            <a:pPr>
              <a:lnSpc>
                <a:spcPct val="125000"/>
              </a:lnSpc>
              <a:spcAft>
                <a:spcPts val="600"/>
              </a:spcAft>
            </a:pPr>
            <a:r>
              <a:rPr lang="en-US" altLang="zh-CN" sz="1600" dirty="0">
                <a:solidFill>
                  <a:prstClr val="black"/>
                </a:solidFill>
                <a:latin typeface="Times New Roman" panose="02020603050405020304" pitchFamily="18" charset="0"/>
                <a:ea typeface="宋体"/>
                <a:cs typeface="Times New Roman" panose="02020603050405020304" pitchFamily="18" charset="0"/>
              </a:rPr>
              <a:t>      </a:t>
            </a:r>
            <a:r>
              <a:rPr lang="zh-CN" altLang="en-US" sz="1600" dirty="0">
                <a:latin typeface="微软雅黑" panose="020B0503020204020204" pitchFamily="34" charset="-122"/>
                <a:ea typeface="微软雅黑" panose="020B0503020204020204" pitchFamily="34" charset="-122"/>
                <a:cs typeface="ＭＳ Ｐゴシック"/>
              </a:rPr>
              <a:t>人工神经网络的结构基本上分为两类，即递归</a:t>
            </a:r>
            <a:r>
              <a:rPr lang="en-US" altLang="zh-CN" sz="1600" dirty="0">
                <a:latin typeface="微软雅黑" panose="020B0503020204020204" pitchFamily="34" charset="-122"/>
                <a:ea typeface="微软雅黑" panose="020B0503020204020204" pitchFamily="34" charset="-122"/>
                <a:cs typeface="ＭＳ Ｐゴシック"/>
              </a:rPr>
              <a:t>(</a:t>
            </a:r>
            <a:r>
              <a:rPr lang="zh-CN" altLang="en-US" sz="1600" dirty="0">
                <a:latin typeface="微软雅黑" panose="020B0503020204020204" pitchFamily="34" charset="-122"/>
                <a:ea typeface="微软雅黑" panose="020B0503020204020204" pitchFamily="34" charset="-122"/>
                <a:cs typeface="ＭＳ Ｐゴシック"/>
              </a:rPr>
              <a:t>反馈</a:t>
            </a:r>
            <a:r>
              <a:rPr lang="en-US" altLang="zh-CN" sz="1600" dirty="0">
                <a:latin typeface="微软雅黑" panose="020B0503020204020204" pitchFamily="34" charset="-122"/>
                <a:ea typeface="微软雅黑" panose="020B0503020204020204" pitchFamily="34" charset="-122"/>
                <a:cs typeface="ＭＳ Ｐゴシック"/>
              </a:rPr>
              <a:t>)</a:t>
            </a:r>
            <a:r>
              <a:rPr lang="zh-CN" altLang="en-US" sz="1600" dirty="0">
                <a:latin typeface="微软雅黑" panose="020B0503020204020204" pitchFamily="34" charset="-122"/>
                <a:ea typeface="微软雅黑" panose="020B0503020204020204" pitchFamily="34" charset="-122"/>
                <a:cs typeface="ＭＳ Ｐゴシック"/>
              </a:rPr>
              <a:t>网络和前馈网络：</a:t>
            </a:r>
            <a:endParaRPr lang="en-US" altLang="zh-CN" sz="1600" dirty="0">
              <a:latin typeface="微软雅黑" panose="020B0503020204020204" pitchFamily="34" charset="-122"/>
              <a:ea typeface="微软雅黑" panose="020B0503020204020204" pitchFamily="34" charset="-122"/>
              <a:cs typeface="ＭＳ Ｐゴシック"/>
            </a:endParaRPr>
          </a:p>
        </p:txBody>
      </p:sp>
      <p:sp>
        <p:nvSpPr>
          <p:cNvPr id="14" name="Text Box 5"/>
          <p:cNvSpPr txBox="1">
            <a:spLocks noChangeArrowheads="1"/>
          </p:cNvSpPr>
          <p:nvPr/>
        </p:nvSpPr>
        <p:spPr bwMode="auto">
          <a:xfrm>
            <a:off x="1946242" y="1218953"/>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Blip>
                <a:blip r:embed="rId4"/>
              </a:buBlip>
              <a:defRPr sz="3200">
                <a:solidFill>
                  <a:schemeClr val="tx1"/>
                </a:solidFill>
                <a:latin typeface="Berlin Sans FB" panose="020E0602020502020306" pitchFamily="34" charset="0"/>
                <a:ea typeface="幼圆" panose="02010509060101010101" pitchFamily="49" charset="-122"/>
              </a:defRPr>
            </a:lvl1pPr>
            <a:lvl2pPr marL="742950" indent="-285750">
              <a:spcBef>
                <a:spcPct val="20000"/>
              </a:spcBef>
              <a:buSzPct val="75000"/>
              <a:buBlip>
                <a:blip r:embed="rId5"/>
              </a:buBlip>
              <a:defRPr sz="2800">
                <a:solidFill>
                  <a:schemeClr val="tx1"/>
                </a:solidFill>
                <a:latin typeface="Berlin Sans FB" panose="020E0602020502020306" pitchFamily="34" charset="0"/>
                <a:ea typeface="幼圆" panose="02010509060101010101" pitchFamily="49" charset="-122"/>
              </a:defRPr>
            </a:lvl2pPr>
            <a:lvl3pPr marL="1143000" indent="-228600">
              <a:spcBef>
                <a:spcPct val="20000"/>
              </a:spcBef>
              <a:buBlip>
                <a:blip r:embed="rId6"/>
              </a:buBlip>
              <a:defRPr sz="2400">
                <a:solidFill>
                  <a:schemeClr val="tx1"/>
                </a:solidFill>
                <a:latin typeface="Berlin Sans FB" panose="020E0602020502020306" pitchFamily="34" charset="0"/>
                <a:ea typeface="幼圆" panose="02010509060101010101" pitchFamily="49" charset="-122"/>
              </a:defRPr>
            </a:lvl3pPr>
            <a:lvl4pPr marL="1600200" indent="-228600">
              <a:spcBef>
                <a:spcPct val="20000"/>
              </a:spcBef>
              <a:buBlip>
                <a:blip r:embed="rId7"/>
              </a:buBlip>
              <a:defRPr sz="2000">
                <a:solidFill>
                  <a:schemeClr val="tx1"/>
                </a:solidFill>
                <a:latin typeface="Berlin Sans FB" panose="020E0602020502020306" pitchFamily="34" charset="0"/>
                <a:ea typeface="幼圆" panose="02010509060101010101" pitchFamily="49" charset="-122"/>
              </a:defRPr>
            </a:lvl4pPr>
            <a:lvl5pPr marL="2057400" indent="-228600">
              <a:spcBef>
                <a:spcPct val="20000"/>
              </a:spcBef>
              <a:buClr>
                <a:schemeClr val="tx2"/>
              </a:buClr>
              <a:buChar char="–"/>
              <a:defRPr sz="2000">
                <a:solidFill>
                  <a:schemeClr val="tx1"/>
                </a:solidFill>
                <a:latin typeface="Berlin Sans FB" panose="020E0602020502020306" pitchFamily="34" charset="0"/>
                <a:ea typeface="幼圆" panose="02010509060101010101" pitchFamily="49" charset="-122"/>
              </a:defRPr>
            </a:lvl5pPr>
            <a:lvl6pPr marL="25146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6pPr>
            <a:lvl7pPr marL="29718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7pPr>
            <a:lvl8pPr marL="34290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8pPr>
            <a:lvl9pPr marL="3886200" indent="-228600" eaLnBrk="0" fontAlgn="base" hangingPunct="0">
              <a:spcBef>
                <a:spcPct val="20000"/>
              </a:spcBef>
              <a:spcAft>
                <a:spcPct val="0"/>
              </a:spcAft>
              <a:buClr>
                <a:schemeClr val="tx2"/>
              </a:buClr>
              <a:buChar char="–"/>
              <a:defRPr sz="2000">
                <a:solidFill>
                  <a:schemeClr val="tx1"/>
                </a:solidFill>
                <a:latin typeface="Berlin Sans FB" panose="020E0602020502020306" pitchFamily="34" charset="0"/>
                <a:ea typeface="幼圆" panose="02010509060101010101" pitchFamily="49" charset="-122"/>
              </a:defRPr>
            </a:lvl9pPr>
          </a:lstStyle>
          <a:p>
            <a:pPr>
              <a:spcBef>
                <a:spcPct val="0"/>
              </a:spcBef>
              <a:buFontTx/>
              <a:buNone/>
              <a:defRPr/>
            </a:pPr>
            <a:r>
              <a:rPr lang="zh-CN" altLang="en-US" sz="2000" dirty="0">
                <a:solidFill>
                  <a:srgbClr val="FF0000"/>
                </a:solidFill>
                <a:latin typeface="微软雅黑" panose="020B0503020204020204" pitchFamily="34" charset="-122"/>
                <a:ea typeface="微软雅黑" panose="020B0503020204020204" pitchFamily="34" charset="-122"/>
                <a:cs typeface="ＭＳ Ｐゴシック"/>
              </a:rPr>
              <a:t>基本分类</a:t>
            </a:r>
            <a:endParaRPr lang="pt-PT" altLang="zh-CN" sz="2000" dirty="0">
              <a:solidFill>
                <a:srgbClr val="FF0000"/>
              </a:solidFill>
              <a:latin typeface="微软雅黑" panose="020B0503020204020204" pitchFamily="34" charset="-122"/>
              <a:ea typeface="微软雅黑" panose="020B0503020204020204" pitchFamily="34" charset="-122"/>
              <a:cs typeface="ＭＳ Ｐゴシック"/>
            </a:endParaRPr>
          </a:p>
        </p:txBody>
      </p:sp>
      <p:sp>
        <p:nvSpPr>
          <p:cNvPr id="15" name="文本框 14"/>
          <p:cNvSpPr txBox="1"/>
          <p:nvPr/>
        </p:nvSpPr>
        <p:spPr>
          <a:xfrm>
            <a:off x="2897198" y="5945115"/>
            <a:ext cx="2135717" cy="307777"/>
          </a:xfrm>
          <a:prstGeom prst="rect">
            <a:avLst/>
          </a:prstGeom>
          <a:noFill/>
        </p:spPr>
        <p:txBody>
          <a:bodyPr wrap="square" rtlCol="0">
            <a:spAutoFit/>
          </a:bodyPr>
          <a:lstStyle/>
          <a:p>
            <a:pPr defTabSz="457200" fontAlgn="base">
              <a:spcBef>
                <a:spcPct val="0"/>
              </a:spcBef>
              <a:spcAft>
                <a:spcPct val="0"/>
              </a:spcAft>
            </a:pPr>
            <a:r>
              <a:rPr lang="en-US" altLang="zh-CN" sz="1400" dirty="0">
                <a:latin typeface="微软雅黑" panose="020B0503020204020204" pitchFamily="34" charset="-122"/>
                <a:ea typeface="微软雅黑" panose="020B0503020204020204" pitchFamily="34" charset="-122"/>
                <a:cs typeface="ＭＳ Ｐゴシック"/>
              </a:rPr>
              <a:t>(a)</a:t>
            </a:r>
            <a:r>
              <a:rPr lang="zh-CN" altLang="en-US" sz="1400" dirty="0">
                <a:latin typeface="微软雅黑" panose="020B0503020204020204" pitchFamily="34" charset="-122"/>
                <a:ea typeface="微软雅黑" panose="020B0503020204020204" pitchFamily="34" charset="-122"/>
                <a:cs typeface="ＭＳ Ｐゴシック"/>
              </a:rPr>
              <a:t>前馈网络</a:t>
            </a:r>
          </a:p>
        </p:txBody>
      </p:sp>
      <p:sp>
        <p:nvSpPr>
          <p:cNvPr id="17" name="文本框 16"/>
          <p:cNvSpPr txBox="1"/>
          <p:nvPr/>
        </p:nvSpPr>
        <p:spPr>
          <a:xfrm>
            <a:off x="6792089" y="5844267"/>
            <a:ext cx="2135717" cy="307777"/>
          </a:xfrm>
          <a:prstGeom prst="rect">
            <a:avLst/>
          </a:prstGeom>
          <a:noFill/>
        </p:spPr>
        <p:txBody>
          <a:bodyPr wrap="square" rtlCol="0">
            <a:spAutoFit/>
          </a:bodyPr>
          <a:lstStyle/>
          <a:p>
            <a:pPr defTabSz="457200" fontAlgn="base">
              <a:spcBef>
                <a:spcPct val="0"/>
              </a:spcBef>
              <a:spcAft>
                <a:spcPct val="0"/>
              </a:spcAft>
            </a:pPr>
            <a:r>
              <a:rPr lang="en-US" altLang="zh-CN" sz="1400" dirty="0">
                <a:latin typeface="微软雅黑" panose="020B0503020204020204" pitchFamily="34" charset="-122"/>
                <a:ea typeface="微软雅黑" panose="020B0503020204020204" pitchFamily="34" charset="-122"/>
                <a:cs typeface="ＭＳ Ｐゴシック"/>
              </a:rPr>
              <a:t>(b)</a:t>
            </a:r>
            <a:r>
              <a:rPr lang="zh-CN" altLang="en-US" sz="1400" dirty="0">
                <a:latin typeface="微软雅黑" panose="020B0503020204020204" pitchFamily="34" charset="-122"/>
                <a:ea typeface="微软雅黑" panose="020B0503020204020204" pitchFamily="34" charset="-122"/>
                <a:cs typeface="ＭＳ Ｐゴシック"/>
              </a:rPr>
              <a:t>递归</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反馈</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网络</a:t>
            </a:r>
          </a:p>
        </p:txBody>
      </p:sp>
      <p:pic>
        <p:nvPicPr>
          <p:cNvPr id="18"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9367" y="2708302"/>
            <a:ext cx="2378439"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9"/>
          <a:stretch>
            <a:fillRect/>
          </a:stretch>
        </p:blipFill>
        <p:spPr>
          <a:xfrm>
            <a:off x="1946242" y="2581094"/>
            <a:ext cx="3532810" cy="2845216"/>
          </a:xfrm>
          <a:prstGeom prst="rect">
            <a:avLst/>
          </a:prstGeom>
        </p:spPr>
      </p:pic>
    </p:spTree>
    <p:extLst>
      <p:ext uri="{BB962C8B-B14F-4D97-AF65-F5344CB8AC3E}">
        <p14:creationId xmlns:p14="http://schemas.microsoft.com/office/powerpoint/2010/main" val="395760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19</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的结构</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mc:AlternateContent xmlns:mc="http://schemas.openxmlformats.org/markup-compatibility/2006" xmlns:a14="http://schemas.microsoft.com/office/drawing/2010/main">
        <mc:Choice Requires="a14">
          <p:sp>
            <p:nvSpPr>
              <p:cNvPr id="28" name="矩形 27"/>
              <p:cNvSpPr/>
              <p:nvPr/>
            </p:nvSpPr>
            <p:spPr>
              <a:xfrm>
                <a:off x="1562299" y="1524397"/>
                <a:ext cx="8229600" cy="3423309"/>
              </a:xfrm>
              <a:prstGeom prst="rect">
                <a:avLst/>
              </a:prstGeom>
            </p:spPr>
            <p:txBody>
              <a:bodyPr wrap="square">
                <a:spAutoFit/>
              </a:bodyPr>
              <a:lstStyle/>
              <a:p>
                <a:pPr>
                  <a:lnSpc>
                    <a:spcPct val="125000"/>
                  </a:lnSpc>
                  <a:spcAft>
                    <a:spcPts val="600"/>
                  </a:spcAft>
                </a:pPr>
                <a:r>
                  <a:rPr lang="en-US" altLang="zh-CN" dirty="0">
                    <a:solidFill>
                      <a:prstClr val="black"/>
                    </a:solidFill>
                    <a:latin typeface="Times New Roman" panose="02020603050405020304" pitchFamily="18" charset="0"/>
                    <a:ea typeface="宋体"/>
                    <a:cs typeface="Times New Roman" panose="02020603050405020304" pitchFamily="18" charset="0"/>
                  </a:rPr>
                  <a:t>      </a:t>
                </a:r>
                <a:r>
                  <a:rPr lang="zh-CN" altLang="en-US" sz="1400" dirty="0">
                    <a:latin typeface="微软雅黑" panose="020B0503020204020204" pitchFamily="34" charset="-122"/>
                    <a:ea typeface="微软雅黑" panose="020B0503020204020204" pitchFamily="34" charset="-122"/>
                    <a:cs typeface="ＭＳ Ｐゴシック"/>
                  </a:rPr>
                  <a:t>人工神经网络由神经元模型构成，这种由许多神经元组成的信息处理网络具有并行分布结构。每个神经元具有单一输出，并且能够与其他神经元连接；存在许多</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多重输出连接方式</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，每种连接方法对应于一个连接权系数。</a:t>
                </a:r>
                <a:endParaRPr lang="en-US" altLang="zh-CN" sz="1400" dirty="0">
                  <a:latin typeface="微软雅黑" panose="020B0503020204020204" pitchFamily="34" charset="-122"/>
                  <a:ea typeface="微软雅黑" panose="020B0503020204020204" pitchFamily="34" charset="-122"/>
                  <a:cs typeface="ＭＳ Ｐゴシック"/>
                </a:endParaRPr>
              </a:p>
              <a:p>
                <a:pPr>
                  <a:lnSpc>
                    <a:spcPct val="125000"/>
                  </a:lnSpc>
                  <a:spcAft>
                    <a:spcPts val="600"/>
                  </a:spcAft>
                </a:pPr>
                <a:r>
                  <a:rPr lang="en-US" altLang="zh-CN" sz="1400" dirty="0">
                    <a:latin typeface="微软雅黑" panose="020B0503020204020204" pitchFamily="34" charset="-122"/>
                    <a:ea typeface="微软雅黑" panose="020B0503020204020204" pitchFamily="34" charset="-122"/>
                    <a:cs typeface="ＭＳ Ｐゴシック"/>
                  </a:rPr>
                  <a:t>      </a:t>
                </a:r>
                <a:r>
                  <a:rPr lang="zh-CN" altLang="en-US" sz="1400" dirty="0">
                    <a:latin typeface="微软雅黑" panose="020B0503020204020204" pitchFamily="34" charset="-122"/>
                    <a:ea typeface="微软雅黑" panose="020B0503020204020204" pitchFamily="34" charset="-122"/>
                    <a:cs typeface="ＭＳ Ｐゴシック"/>
                  </a:rPr>
                  <a:t>严格地说，人工神经网络是一种具有下列特征的有向图：</a:t>
                </a:r>
                <a:endParaRPr lang="en-US" altLang="zh-CN" sz="1400" dirty="0">
                  <a:latin typeface="微软雅黑" panose="020B0503020204020204" pitchFamily="34" charset="-122"/>
                  <a:ea typeface="微软雅黑" panose="020B0503020204020204" pitchFamily="34" charset="-122"/>
                  <a:cs typeface="ＭＳ Ｐゴシック"/>
                </a:endParaRPr>
              </a:p>
              <a:p>
                <a:pPr>
                  <a:lnSpc>
                    <a:spcPct val="125000"/>
                  </a:lnSpc>
                  <a:spcAft>
                    <a:spcPts val="600"/>
                  </a:spcAft>
                </a:pPr>
                <a:endParaRPr lang="en-US" altLang="zh-CN" sz="1400" dirty="0">
                  <a:latin typeface="微软雅黑" panose="020B0503020204020204" pitchFamily="34" charset="-122"/>
                  <a:ea typeface="微软雅黑" panose="020B0503020204020204" pitchFamily="34" charset="-122"/>
                  <a:cs typeface="ＭＳ Ｐゴシック"/>
                </a:endParaRPr>
              </a:p>
              <a:p>
                <a:pPr marL="800100" lvl="1" indent="-342900">
                  <a:lnSpc>
                    <a:spcPct val="125000"/>
                  </a:lnSpc>
                  <a:spcAft>
                    <a:spcPts val="600"/>
                  </a:spcAft>
                  <a:buFont typeface="+mj-ea"/>
                  <a:buAutoNum type="circleNumDbPlain"/>
                </a:pPr>
                <a:r>
                  <a:rPr lang="zh-CN" altLang="en-US" sz="1400" dirty="0">
                    <a:latin typeface="微软雅黑" panose="020B0503020204020204" pitchFamily="34" charset="-122"/>
                    <a:ea typeface="微软雅黑" panose="020B0503020204020204" pitchFamily="34" charset="-122"/>
                    <a:cs typeface="ＭＳ Ｐゴシック"/>
                  </a:rPr>
                  <a:t>对于每个节点</a:t>
                </a:r>
                <a14:m>
                  <m:oMath xmlns:m="http://schemas.openxmlformats.org/officeDocument/2006/math">
                    <m:r>
                      <a:rPr lang="en-US" altLang="zh-CN" sz="1400">
                        <a:latin typeface="Cambria Math" panose="02040503050406030204" pitchFamily="18" charset="0"/>
                        <a:ea typeface="微软雅黑" panose="020B0503020204020204" pitchFamily="34" charset="-122"/>
                        <a:cs typeface="ＭＳ Ｐゴシック"/>
                      </a:rPr>
                      <m:t>𝑖</m:t>
                    </m:r>
                  </m:oMath>
                </a14:m>
                <a:r>
                  <a:rPr lang="zh-CN" altLang="en-US" sz="1400" dirty="0">
                    <a:latin typeface="微软雅黑" panose="020B0503020204020204" pitchFamily="34" charset="-122"/>
                    <a:ea typeface="微软雅黑" panose="020B0503020204020204" pitchFamily="34" charset="-122"/>
                    <a:cs typeface="ＭＳ Ｐゴシック"/>
                  </a:rPr>
                  <a:t>存在一个状态变量</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ＭＳ Ｐゴシック"/>
                          </a:rPr>
                        </m:ctrlPr>
                      </m:sSubPr>
                      <m:e>
                        <m:r>
                          <a:rPr lang="en-US" altLang="zh-CN" sz="1400">
                            <a:latin typeface="Cambria Math" panose="02040503050406030204" pitchFamily="18" charset="0"/>
                            <a:ea typeface="微软雅黑" panose="020B0503020204020204" pitchFamily="34" charset="-122"/>
                            <a:cs typeface="ＭＳ Ｐゴシック"/>
                          </a:rPr>
                          <m:t>𝑥</m:t>
                        </m:r>
                      </m:e>
                      <m:sub>
                        <m:r>
                          <a:rPr lang="en-US" altLang="zh-CN" sz="1400">
                            <a:latin typeface="Cambria Math" panose="02040503050406030204" pitchFamily="18" charset="0"/>
                            <a:ea typeface="微软雅黑" panose="020B0503020204020204" pitchFamily="34" charset="-122"/>
                            <a:cs typeface="ＭＳ Ｐゴシック"/>
                          </a:rPr>
                          <m:t>𝑖</m:t>
                        </m:r>
                      </m:sub>
                    </m:sSub>
                  </m:oMath>
                </a14:m>
                <a:r>
                  <a:rPr lang="zh-CN" altLang="en-US" sz="1400" dirty="0">
                    <a:latin typeface="微软雅黑" panose="020B0503020204020204" pitchFamily="34" charset="-122"/>
                    <a:ea typeface="微软雅黑" panose="020B0503020204020204" pitchFamily="34" charset="-122"/>
                    <a:cs typeface="ＭＳ Ｐゴシック"/>
                  </a:rPr>
                  <a:t>；</a:t>
                </a:r>
                <a:endParaRPr lang="en-US" altLang="zh-CN" sz="1400" dirty="0">
                  <a:latin typeface="微软雅黑" panose="020B0503020204020204" pitchFamily="34" charset="-122"/>
                  <a:ea typeface="微软雅黑" panose="020B0503020204020204" pitchFamily="34" charset="-122"/>
                  <a:cs typeface="ＭＳ Ｐゴシック"/>
                </a:endParaRPr>
              </a:p>
              <a:p>
                <a:pPr marL="800100" lvl="1" indent="-342900">
                  <a:lnSpc>
                    <a:spcPct val="125000"/>
                  </a:lnSpc>
                  <a:spcAft>
                    <a:spcPts val="600"/>
                  </a:spcAft>
                  <a:buFont typeface="+mj-ea"/>
                  <a:buAutoNum type="circleNumDbPlain"/>
                </a:pPr>
                <a:r>
                  <a:rPr lang="zh-CN" altLang="en-US" sz="1400" dirty="0">
                    <a:latin typeface="微软雅黑" panose="020B0503020204020204" pitchFamily="34" charset="-122"/>
                    <a:ea typeface="微软雅黑" panose="020B0503020204020204" pitchFamily="34" charset="-122"/>
                    <a:cs typeface="ＭＳ Ｐゴシック"/>
                  </a:rPr>
                  <a:t>从节点</a:t>
                </a:r>
                <a14:m>
                  <m:oMath xmlns:m="http://schemas.openxmlformats.org/officeDocument/2006/math">
                    <m:r>
                      <a:rPr lang="en-US" altLang="zh-CN" sz="1400">
                        <a:latin typeface="Cambria Math" panose="02040503050406030204" pitchFamily="18" charset="0"/>
                        <a:ea typeface="微软雅黑" panose="020B0503020204020204" pitchFamily="34" charset="-122"/>
                        <a:cs typeface="ＭＳ Ｐゴシック"/>
                      </a:rPr>
                      <m:t>𝑖</m:t>
                    </m:r>
                    <m:r>
                      <a:rPr lang="en-US" altLang="zh-CN" sz="1400">
                        <a:latin typeface="Cambria Math" panose="02040503050406030204" pitchFamily="18" charset="0"/>
                        <a:ea typeface="微软雅黑" panose="020B0503020204020204" pitchFamily="34" charset="-122"/>
                        <a:cs typeface="ＭＳ Ｐゴシック"/>
                      </a:rPr>
                      <m:t> </m:t>
                    </m:r>
                  </m:oMath>
                </a14:m>
                <a:r>
                  <a:rPr lang="zh-CN" altLang="en-US" sz="1400" dirty="0">
                    <a:latin typeface="微软雅黑" panose="020B0503020204020204" pitchFamily="34" charset="-122"/>
                    <a:ea typeface="微软雅黑" panose="020B0503020204020204" pitchFamily="34" charset="-122"/>
                    <a:cs typeface="ＭＳ Ｐゴシック"/>
                  </a:rPr>
                  <a:t>至节点</a:t>
                </a:r>
                <a14:m>
                  <m:oMath xmlns:m="http://schemas.openxmlformats.org/officeDocument/2006/math">
                    <m:r>
                      <a:rPr lang="en-US" altLang="zh-CN" sz="1400">
                        <a:latin typeface="Cambria Math" panose="02040503050406030204" pitchFamily="18" charset="0"/>
                        <a:ea typeface="微软雅黑" panose="020B0503020204020204" pitchFamily="34" charset="-122"/>
                        <a:cs typeface="ＭＳ Ｐゴシック"/>
                      </a:rPr>
                      <m:t>𝑗</m:t>
                    </m:r>
                    <m:r>
                      <a:rPr lang="en-US" altLang="zh-CN" sz="1400">
                        <a:latin typeface="Cambria Math" panose="02040503050406030204" pitchFamily="18" charset="0"/>
                        <a:ea typeface="微软雅黑" panose="020B0503020204020204" pitchFamily="34" charset="-122"/>
                        <a:cs typeface="ＭＳ Ｐゴシック"/>
                      </a:rPr>
                      <m:t> </m:t>
                    </m:r>
                  </m:oMath>
                </a14:m>
                <a:r>
                  <a:rPr lang="zh-CN" altLang="en-US" sz="1400" dirty="0">
                    <a:latin typeface="微软雅黑" panose="020B0503020204020204" pitchFamily="34" charset="-122"/>
                    <a:ea typeface="微软雅黑" panose="020B0503020204020204" pitchFamily="34" charset="-122"/>
                    <a:cs typeface="ＭＳ Ｐゴシック"/>
                  </a:rPr>
                  <a:t>，存在一个连接权系数</a:t>
                </a:r>
                <a14:m>
                  <m:oMath xmlns:m="http://schemas.openxmlformats.org/officeDocument/2006/math">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𝜔</m:t>
                        </m:r>
                      </m:e>
                      <m:sub>
                        <m:r>
                          <a:rPr lang="zh-CN" altLang="en-US" sz="1400">
                            <a:latin typeface="Cambria Math" panose="02040503050406030204" pitchFamily="18" charset="0"/>
                            <a:ea typeface="微软雅黑" panose="020B0503020204020204" pitchFamily="34" charset="-122"/>
                            <a:cs typeface="ＭＳ Ｐゴシック"/>
                          </a:rPr>
                          <m:t>𝑖𝑗</m:t>
                        </m:r>
                      </m:sub>
                    </m:sSub>
                  </m:oMath>
                </a14:m>
                <a:r>
                  <a:rPr lang="zh-CN" altLang="en-US" sz="1400" dirty="0">
                    <a:latin typeface="微软雅黑" panose="020B0503020204020204" pitchFamily="34" charset="-122"/>
                    <a:ea typeface="微软雅黑" panose="020B0503020204020204" pitchFamily="34" charset="-122"/>
                    <a:cs typeface="ＭＳ Ｐゴシック"/>
                  </a:rPr>
                  <a:t>；</a:t>
                </a:r>
                <a:endParaRPr lang="en-US" altLang="zh-CN" sz="1400" dirty="0">
                  <a:latin typeface="微软雅黑" panose="020B0503020204020204" pitchFamily="34" charset="-122"/>
                  <a:ea typeface="微软雅黑" panose="020B0503020204020204" pitchFamily="34" charset="-122"/>
                  <a:cs typeface="ＭＳ Ｐゴシック"/>
                </a:endParaRPr>
              </a:p>
              <a:p>
                <a:pPr marL="800100" lvl="1" indent="-342900">
                  <a:lnSpc>
                    <a:spcPct val="125000"/>
                  </a:lnSpc>
                  <a:spcAft>
                    <a:spcPts val="600"/>
                  </a:spcAft>
                  <a:buFont typeface="+mj-ea"/>
                  <a:buAutoNum type="circleNumDbPlain"/>
                </a:pPr>
                <a:r>
                  <a:rPr lang="zh-CN" altLang="en-US" sz="1400" dirty="0">
                    <a:latin typeface="微软雅黑" panose="020B0503020204020204" pitchFamily="34" charset="-122"/>
                    <a:ea typeface="微软雅黑" panose="020B0503020204020204" pitchFamily="34" charset="-122"/>
                    <a:cs typeface="ＭＳ Ｐゴシック"/>
                  </a:rPr>
                  <a:t>对于每个节点</a:t>
                </a:r>
                <a14:m>
                  <m:oMath xmlns:m="http://schemas.openxmlformats.org/officeDocument/2006/math">
                    <m:r>
                      <a:rPr lang="en-US" altLang="zh-CN" sz="1400">
                        <a:latin typeface="Cambria Math" panose="02040503050406030204" pitchFamily="18" charset="0"/>
                        <a:ea typeface="微软雅黑" panose="020B0503020204020204" pitchFamily="34" charset="-122"/>
                        <a:cs typeface="ＭＳ Ｐゴシック"/>
                      </a:rPr>
                      <m:t>𝑖</m:t>
                    </m:r>
                    <m:r>
                      <a:rPr lang="zh-CN" altLang="en-US" sz="1400">
                        <a:latin typeface="Cambria Math" panose="02040503050406030204" pitchFamily="18" charset="0"/>
                        <a:ea typeface="微软雅黑" panose="020B0503020204020204" pitchFamily="34" charset="-122"/>
                        <a:cs typeface="ＭＳ Ｐゴシック"/>
                      </a:rPr>
                      <m:t>，</m:t>
                    </m:r>
                  </m:oMath>
                </a14:m>
                <a:r>
                  <a:rPr lang="zh-CN" altLang="en-US" sz="1400" dirty="0">
                    <a:latin typeface="微软雅黑" panose="020B0503020204020204" pitchFamily="34" charset="-122"/>
                    <a:ea typeface="微软雅黑" panose="020B0503020204020204" pitchFamily="34" charset="-122"/>
                    <a:cs typeface="ＭＳ Ｐゴシック"/>
                  </a:rPr>
                  <a:t>存在一个阈值</a:t>
                </a:r>
                <a14:m>
                  <m:oMath xmlns:m="http://schemas.openxmlformats.org/officeDocument/2006/math">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𝜃</m:t>
                        </m:r>
                      </m:e>
                      <m:sub>
                        <m:r>
                          <a:rPr lang="en-US" altLang="zh-CN" sz="1400">
                            <a:latin typeface="Cambria Math" panose="02040503050406030204" pitchFamily="18" charset="0"/>
                            <a:ea typeface="微软雅黑" panose="020B0503020204020204" pitchFamily="34" charset="-122"/>
                            <a:cs typeface="ＭＳ Ｐゴシック"/>
                          </a:rPr>
                          <m:t>𝑖</m:t>
                        </m:r>
                      </m:sub>
                    </m:sSub>
                  </m:oMath>
                </a14:m>
                <a:r>
                  <a:rPr lang="zh-CN" altLang="en-US" sz="1400" dirty="0">
                    <a:latin typeface="微软雅黑" panose="020B0503020204020204" pitchFamily="34" charset="-122"/>
                    <a:ea typeface="微软雅黑" panose="020B0503020204020204" pitchFamily="34" charset="-122"/>
                    <a:cs typeface="ＭＳ Ｐゴシック"/>
                  </a:rPr>
                  <a:t>；</a:t>
                </a:r>
                <a:endParaRPr lang="en-US" altLang="zh-CN" sz="1400" dirty="0">
                  <a:latin typeface="微软雅黑" panose="020B0503020204020204" pitchFamily="34" charset="-122"/>
                  <a:ea typeface="微软雅黑" panose="020B0503020204020204" pitchFamily="34" charset="-122"/>
                  <a:cs typeface="ＭＳ Ｐゴシック"/>
                </a:endParaRPr>
              </a:p>
              <a:p>
                <a:pPr marL="800100" lvl="1" indent="-342900">
                  <a:lnSpc>
                    <a:spcPct val="125000"/>
                  </a:lnSpc>
                  <a:spcAft>
                    <a:spcPts val="600"/>
                  </a:spcAft>
                  <a:buFont typeface="+mj-ea"/>
                  <a:buAutoNum type="circleNumDbPlain"/>
                </a:pPr>
                <a:r>
                  <a:rPr lang="zh-CN" altLang="en-US" sz="1400" dirty="0">
                    <a:latin typeface="微软雅黑" panose="020B0503020204020204" pitchFamily="34" charset="-122"/>
                    <a:ea typeface="微软雅黑" panose="020B0503020204020204" pitchFamily="34" charset="-122"/>
                    <a:cs typeface="ＭＳ Ｐゴシック"/>
                  </a:rPr>
                  <a:t>对于每个节点</a:t>
                </a:r>
                <a14:m>
                  <m:oMath xmlns:m="http://schemas.openxmlformats.org/officeDocument/2006/math">
                    <m:r>
                      <a:rPr lang="en-US" altLang="zh-CN" sz="1400">
                        <a:latin typeface="Cambria Math" panose="02040503050406030204" pitchFamily="18" charset="0"/>
                        <a:ea typeface="微软雅黑" panose="020B0503020204020204" pitchFamily="34" charset="-122"/>
                        <a:cs typeface="ＭＳ Ｐゴシック"/>
                      </a:rPr>
                      <m:t>𝑖</m:t>
                    </m:r>
                  </m:oMath>
                </a14:m>
                <a:r>
                  <a:rPr lang="zh-CN" altLang="en-US" sz="1400" dirty="0">
                    <a:latin typeface="微软雅黑" panose="020B0503020204020204" pitchFamily="34" charset="-122"/>
                    <a:ea typeface="微软雅黑" panose="020B0503020204020204" pitchFamily="34" charset="-122"/>
                    <a:cs typeface="ＭＳ Ｐゴシック"/>
                  </a:rPr>
                  <a:t>，定义一个变换函数</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𝑓</m:t>
                        </m:r>
                      </m:e>
                      <m:sub>
                        <m:r>
                          <a:rPr lang="en-US" altLang="zh-CN" sz="1400">
                            <a:latin typeface="Cambria Math" panose="02040503050406030204" pitchFamily="18" charset="0"/>
                            <a:ea typeface="微软雅黑" panose="020B0503020204020204" pitchFamily="34" charset="-122"/>
                            <a:cs typeface="ＭＳ Ｐゴシック"/>
                          </a:rPr>
                          <m:t>𝑖</m:t>
                        </m:r>
                      </m:sub>
                    </m:sSub>
                    <m:d>
                      <m:dPr>
                        <m:ctrlPr>
                          <a:rPr lang="zh-CN" altLang="en-US" sz="1400" i="1">
                            <a:latin typeface="Cambria Math" panose="02040503050406030204" pitchFamily="18" charset="0"/>
                            <a:ea typeface="微软雅黑" panose="020B0503020204020204" pitchFamily="34" charset="-122"/>
                            <a:cs typeface="ＭＳ Ｐゴシック"/>
                          </a:rPr>
                        </m:ctrlPr>
                      </m:dPr>
                      <m:e>
                        <m:sSub>
                          <m:sSubPr>
                            <m:ctrlPr>
                              <a:rPr lang="en-US" altLang="zh-CN" sz="1400" i="1">
                                <a:latin typeface="Cambria Math" panose="02040503050406030204" pitchFamily="18" charset="0"/>
                                <a:ea typeface="微软雅黑" panose="020B0503020204020204" pitchFamily="34" charset="-122"/>
                                <a:cs typeface="ＭＳ Ｐゴシック"/>
                              </a:rPr>
                            </m:ctrlPr>
                          </m:sSubPr>
                          <m:e>
                            <m:r>
                              <a:rPr lang="en-US" altLang="zh-CN" sz="1400">
                                <a:latin typeface="Cambria Math" panose="02040503050406030204" pitchFamily="18" charset="0"/>
                                <a:ea typeface="微软雅黑" panose="020B0503020204020204" pitchFamily="34" charset="-122"/>
                                <a:cs typeface="ＭＳ Ｐゴシック"/>
                              </a:rPr>
                              <m:t>𝑥</m:t>
                            </m:r>
                          </m:e>
                          <m:sub>
                            <m:r>
                              <a:rPr lang="en-US" altLang="zh-CN" sz="1400">
                                <a:latin typeface="Cambria Math" panose="02040503050406030204" pitchFamily="18" charset="0"/>
                                <a:ea typeface="微软雅黑" panose="020B0503020204020204" pitchFamily="34" charset="-122"/>
                                <a:cs typeface="ＭＳ Ｐゴシック"/>
                              </a:rPr>
                              <m:t>𝑗</m:t>
                            </m:r>
                          </m:sub>
                        </m:sSub>
                        <m:r>
                          <a:rPr lang="en-US" altLang="zh-CN" sz="1400">
                            <a:latin typeface="Cambria Math" panose="02040503050406030204" pitchFamily="18" charset="0"/>
                            <a:ea typeface="微软雅黑" panose="020B0503020204020204" pitchFamily="34" charset="-122"/>
                            <a:cs typeface="ＭＳ Ｐゴシック"/>
                          </a:rPr>
                          <m:t>,</m:t>
                        </m:r>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𝜔</m:t>
                            </m:r>
                          </m:e>
                          <m:sub>
                            <m:r>
                              <a:rPr lang="zh-CN" altLang="en-US" sz="1400">
                                <a:latin typeface="Cambria Math" panose="02040503050406030204" pitchFamily="18" charset="0"/>
                                <a:ea typeface="微软雅黑" panose="020B0503020204020204" pitchFamily="34" charset="-122"/>
                                <a:cs typeface="ＭＳ Ｐゴシック"/>
                              </a:rPr>
                              <m:t>𝑖𝑗</m:t>
                            </m:r>
                          </m:sub>
                        </m:sSub>
                        <m:r>
                          <a:rPr lang="en-US" altLang="zh-CN" sz="1400">
                            <a:latin typeface="Cambria Math" panose="02040503050406030204" pitchFamily="18" charset="0"/>
                            <a:ea typeface="微软雅黑" panose="020B0503020204020204" pitchFamily="34" charset="-122"/>
                            <a:cs typeface="ＭＳ Ｐゴシック"/>
                          </a:rPr>
                          <m:t>,</m:t>
                        </m:r>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𝜃</m:t>
                            </m:r>
                          </m:e>
                          <m:sub>
                            <m:r>
                              <a:rPr lang="en-US" altLang="zh-CN" sz="1400">
                                <a:latin typeface="Cambria Math" panose="02040503050406030204" pitchFamily="18" charset="0"/>
                                <a:ea typeface="微软雅黑" panose="020B0503020204020204" pitchFamily="34" charset="-122"/>
                                <a:cs typeface="ＭＳ Ｐゴシック"/>
                              </a:rPr>
                              <m:t>𝑖</m:t>
                            </m:r>
                          </m:sub>
                        </m:sSub>
                      </m:e>
                    </m:d>
                    <m:r>
                      <a:rPr lang="zh-CN" altLang="en-US" sz="1400">
                        <a:latin typeface="Cambria Math" panose="02040503050406030204" pitchFamily="18" charset="0"/>
                        <a:ea typeface="微软雅黑" panose="020B0503020204020204" pitchFamily="34" charset="-122"/>
                        <a:cs typeface="ＭＳ Ｐゴシック"/>
                      </a:rPr>
                      <m:t>，</m:t>
                    </m:r>
                    <m:r>
                      <a:rPr lang="en-US" altLang="zh-CN" sz="1400">
                        <a:latin typeface="Cambria Math" panose="02040503050406030204" pitchFamily="18" charset="0"/>
                        <a:ea typeface="微软雅黑" panose="020B0503020204020204" pitchFamily="34" charset="-122"/>
                        <a:cs typeface="ＭＳ Ｐゴシック"/>
                      </a:rPr>
                      <m:t>𝑖</m:t>
                    </m:r>
                    <m:r>
                      <a:rPr lang="en-US" altLang="zh-CN" sz="1400">
                        <a:latin typeface="Cambria Math" panose="02040503050406030204" pitchFamily="18" charset="0"/>
                        <a:ea typeface="微软雅黑" panose="020B0503020204020204" pitchFamily="34" charset="-122"/>
                        <a:cs typeface="ＭＳ Ｐゴシック"/>
                      </a:rPr>
                      <m:t>≠</m:t>
                    </m:r>
                    <m:r>
                      <a:rPr lang="en-US" altLang="zh-CN" sz="1400">
                        <a:latin typeface="Cambria Math" panose="02040503050406030204" pitchFamily="18" charset="0"/>
                        <a:ea typeface="微软雅黑" panose="020B0503020204020204" pitchFamily="34" charset="-122"/>
                        <a:cs typeface="ＭＳ Ｐゴシック"/>
                      </a:rPr>
                      <m:t>𝑗</m:t>
                    </m:r>
                  </m:oMath>
                </a14:m>
                <a:r>
                  <a:rPr lang="zh-CN" altLang="en-US" sz="1400" dirty="0">
                    <a:latin typeface="微软雅黑" panose="020B0503020204020204" pitchFamily="34" charset="-122"/>
                    <a:ea typeface="微软雅黑" panose="020B0503020204020204" pitchFamily="34" charset="-122"/>
                    <a:cs typeface="ＭＳ Ｐゴシック"/>
                  </a:rPr>
                  <a:t>；对于最一般的情况，此函数取</a:t>
                </a:r>
                <a14:m>
                  <m:oMath xmlns:m="http://schemas.openxmlformats.org/officeDocument/2006/math">
                    <m:sSub>
                      <m:sSubPr>
                        <m:ctrlPr>
                          <a:rPr lang="en-US" altLang="zh-CN"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𝑓</m:t>
                        </m:r>
                      </m:e>
                      <m:sub>
                        <m:r>
                          <a:rPr lang="en-US" altLang="zh-CN" sz="1400">
                            <a:latin typeface="Cambria Math" panose="02040503050406030204" pitchFamily="18" charset="0"/>
                            <a:ea typeface="微软雅黑" panose="020B0503020204020204" pitchFamily="34" charset="-122"/>
                            <a:cs typeface="ＭＳ Ｐゴシック"/>
                          </a:rPr>
                          <m:t>𝑖</m:t>
                        </m:r>
                      </m:sub>
                    </m:sSub>
                    <m:d>
                      <m:dPr>
                        <m:ctrlPr>
                          <a:rPr lang="zh-CN" altLang="en-US" sz="1400" i="1">
                            <a:latin typeface="Cambria Math" panose="02040503050406030204" pitchFamily="18" charset="0"/>
                            <a:ea typeface="微软雅黑" panose="020B0503020204020204" pitchFamily="34" charset="-122"/>
                            <a:cs typeface="ＭＳ Ｐゴシック"/>
                          </a:rPr>
                        </m:ctrlPr>
                      </m:dPr>
                      <m:e>
                        <m:nary>
                          <m:naryPr>
                            <m:chr m:val="∑"/>
                            <m:limLoc m:val="undOvr"/>
                            <m:supHide m:val="on"/>
                            <m:ctrlPr>
                              <a:rPr lang="zh-CN" altLang="en-US" sz="1400" i="1">
                                <a:latin typeface="Cambria Math" panose="02040503050406030204" pitchFamily="18" charset="0"/>
                                <a:ea typeface="微软雅黑" panose="020B0503020204020204" pitchFamily="34" charset="-122"/>
                                <a:cs typeface="ＭＳ Ｐゴシック"/>
                              </a:rPr>
                            </m:ctrlPr>
                          </m:naryPr>
                          <m:sub>
                            <m:r>
                              <a:rPr lang="zh-CN" altLang="en-US" sz="1400">
                                <a:latin typeface="Cambria Math" panose="02040503050406030204" pitchFamily="18" charset="0"/>
                                <a:ea typeface="微软雅黑" panose="020B0503020204020204" pitchFamily="34" charset="-122"/>
                                <a:cs typeface="ＭＳ Ｐゴシック"/>
                              </a:rPr>
                              <m:t>𝑖</m:t>
                            </m:r>
                          </m:sub>
                          <m:sup/>
                          <m:e>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𝜔</m:t>
                                </m:r>
                              </m:e>
                              <m:sub>
                                <m:r>
                                  <a:rPr lang="zh-CN" altLang="en-US" sz="1400">
                                    <a:latin typeface="Cambria Math" panose="02040503050406030204" pitchFamily="18" charset="0"/>
                                    <a:ea typeface="微软雅黑" panose="020B0503020204020204" pitchFamily="34" charset="-122"/>
                                    <a:cs typeface="ＭＳ Ｐゴシック"/>
                                  </a:rPr>
                                  <m:t>𝑖𝑗</m:t>
                                </m:r>
                              </m:sub>
                            </m:sSub>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𝑥</m:t>
                                </m:r>
                              </m:e>
                              <m:sub>
                                <m:r>
                                  <a:rPr lang="en-US" altLang="zh-CN" sz="1400">
                                    <a:latin typeface="Cambria Math" panose="02040503050406030204" pitchFamily="18" charset="0"/>
                                    <a:ea typeface="微软雅黑" panose="020B0503020204020204" pitchFamily="34" charset="-122"/>
                                    <a:cs typeface="ＭＳ Ｐゴシック"/>
                                  </a:rPr>
                                  <m:t>𝑗</m:t>
                                </m:r>
                              </m:sub>
                            </m:sSub>
                          </m:e>
                        </m:nary>
                        <m:r>
                          <a:rPr lang="zh-CN" altLang="en-US" sz="1400">
                            <a:latin typeface="Cambria Math" panose="02040503050406030204" pitchFamily="18" charset="0"/>
                            <a:ea typeface="微软雅黑" panose="020B0503020204020204" pitchFamily="34" charset="-122"/>
                            <a:cs typeface="ＭＳ Ｐゴシック"/>
                          </a:rPr>
                          <m:t>−</m:t>
                        </m:r>
                        <m:sSub>
                          <m:sSubPr>
                            <m:ctrlPr>
                              <a:rPr lang="zh-CN" altLang="en-US" sz="1400" i="1">
                                <a:latin typeface="Cambria Math" panose="02040503050406030204" pitchFamily="18" charset="0"/>
                                <a:ea typeface="微软雅黑" panose="020B0503020204020204" pitchFamily="34" charset="-122"/>
                                <a:cs typeface="ＭＳ Ｐゴシック"/>
                              </a:rPr>
                            </m:ctrlPr>
                          </m:sSubPr>
                          <m:e>
                            <m:r>
                              <a:rPr lang="zh-CN" altLang="en-US" sz="1400">
                                <a:latin typeface="Cambria Math" panose="02040503050406030204" pitchFamily="18" charset="0"/>
                                <a:ea typeface="微软雅黑" panose="020B0503020204020204" pitchFamily="34" charset="-122"/>
                                <a:cs typeface="ＭＳ Ｐゴシック"/>
                              </a:rPr>
                              <m:t>𝜃</m:t>
                            </m:r>
                          </m:e>
                          <m:sub>
                            <m:r>
                              <a:rPr lang="en-US" altLang="zh-CN" sz="1400">
                                <a:latin typeface="Cambria Math" panose="02040503050406030204" pitchFamily="18" charset="0"/>
                                <a:ea typeface="微软雅黑" panose="020B0503020204020204" pitchFamily="34" charset="-122"/>
                                <a:cs typeface="ＭＳ Ｐゴシック"/>
                              </a:rPr>
                              <m:t>𝑖</m:t>
                            </m:r>
                          </m:sub>
                        </m:sSub>
                      </m:e>
                    </m:d>
                    <m:r>
                      <a:rPr lang="zh-CN" altLang="en-US" sz="1400">
                        <a:latin typeface="Cambria Math" panose="02040503050406030204" pitchFamily="18" charset="0"/>
                        <a:ea typeface="微软雅黑" panose="020B0503020204020204" pitchFamily="34" charset="-122"/>
                        <a:cs typeface="ＭＳ Ｐゴシック"/>
                      </a:rPr>
                      <m:t>形式</m:t>
                    </m:r>
                  </m:oMath>
                </a14:m>
                <a:r>
                  <a:rPr lang="zh-CN" altLang="en-US" sz="1400" dirty="0">
                    <a:latin typeface="微软雅黑" panose="020B0503020204020204" pitchFamily="34" charset="-122"/>
                    <a:ea typeface="微软雅黑" panose="020B0503020204020204" pitchFamily="34" charset="-122"/>
                    <a:cs typeface="ＭＳ Ｐゴシック"/>
                  </a:rPr>
                  <a:t>。</a:t>
                </a:r>
                <a:r>
                  <a:rPr lang="en-US" altLang="zh-CN" sz="1400" dirty="0">
                    <a:latin typeface="微软雅黑" panose="020B0503020204020204" pitchFamily="34" charset="-122"/>
                    <a:ea typeface="微软雅黑" panose="020B0503020204020204" pitchFamily="34" charset="-122"/>
                    <a:cs typeface="ＭＳ Ｐゴシック"/>
                  </a:rPr>
                  <a:t> </a:t>
                </a:r>
              </a:p>
            </p:txBody>
          </p:sp>
        </mc:Choice>
        <mc:Fallback xmlns="">
          <p:sp>
            <p:nvSpPr>
              <p:cNvPr id="28" name="矩形 27"/>
              <p:cNvSpPr>
                <a:spLocks noRot="1" noChangeAspect="1" noMove="1" noResize="1" noEditPoints="1" noAdjustHandles="1" noChangeArrowheads="1" noChangeShapeType="1" noTextEdit="1"/>
              </p:cNvSpPr>
              <p:nvPr/>
            </p:nvSpPr>
            <p:spPr>
              <a:xfrm>
                <a:off x="1562299" y="1524397"/>
                <a:ext cx="8229600" cy="3423309"/>
              </a:xfrm>
              <a:prstGeom prst="rect">
                <a:avLst/>
              </a:prstGeom>
              <a:blipFill>
                <a:blip r:embed="rId4"/>
                <a:stretch>
                  <a:fillRect l="-222" b="-129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23696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2</a:t>
            </a:fld>
            <a:endParaRPr lang="zh-CN" altLang="en-US" sz="1050" dirty="0"/>
          </a:p>
        </p:txBody>
      </p:sp>
      <p:cxnSp>
        <p:nvCxnSpPr>
          <p:cNvPr id="9" name="直接连接符 8"/>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4" name="文本框 13"/>
          <p:cNvSpPr txBox="1"/>
          <p:nvPr/>
        </p:nvSpPr>
        <p:spPr>
          <a:xfrm>
            <a:off x="382137" y="371366"/>
            <a:ext cx="223823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Section </a:t>
            </a: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Ⅲ</a:t>
            </a:r>
            <a:endParaRPr lang="zh-CN" altLang="en-US"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文本框 17"/>
          <p:cNvSpPr txBox="1"/>
          <p:nvPr/>
        </p:nvSpPr>
        <p:spPr>
          <a:xfrm>
            <a:off x="0" y="1968749"/>
            <a:ext cx="12192000" cy="3108543"/>
          </a:xfrm>
          <a:prstGeom prst="rect">
            <a:avLst/>
          </a:prstGeom>
          <a:noFill/>
        </p:spPr>
        <p:txBody>
          <a:bodyPr wrap="square" rtlCol="0">
            <a:spAutoFit/>
          </a:bodyPr>
          <a:lstStyle/>
          <a:p>
            <a:pPr algn="ctr"/>
            <a:r>
              <a:rPr lang="zh-CN" altLang="en-US" sz="4000" dirty="0">
                <a:solidFill>
                  <a:srgbClr val="7E0C6E"/>
                </a:solidFill>
                <a:latin typeface="黑体" panose="02010609060101010101" pitchFamily="49" charset="-122"/>
                <a:ea typeface="黑体" panose="02010609060101010101" pitchFamily="49" charset="-122"/>
              </a:rPr>
              <a:t>第三部分 计算智能</a:t>
            </a:r>
            <a:endParaRPr lang="en-US" altLang="zh-CN" sz="4000" dirty="0">
              <a:solidFill>
                <a:srgbClr val="7E0C6E"/>
              </a:solidFill>
              <a:latin typeface="黑体" panose="02010609060101010101" pitchFamily="49" charset="-122"/>
              <a:ea typeface="黑体" panose="02010609060101010101" pitchFamily="49" charset="-122"/>
            </a:endParaRPr>
          </a:p>
          <a:p>
            <a:pPr algn="ctr"/>
            <a:r>
              <a:rPr lang="en-US" altLang="zh-CN" sz="32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Computational Intelligence</a:t>
            </a:r>
          </a:p>
          <a:p>
            <a:pPr algn="ctr"/>
            <a:endParaRPr lang="en-US" altLang="zh-CN" sz="32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3200" dirty="0">
                <a:solidFill>
                  <a:srgbClr val="7E0C6E"/>
                </a:solidFill>
                <a:latin typeface="黑体" panose="02010609060101010101" pitchFamily="49" charset="-122"/>
                <a:ea typeface="黑体" panose="02010609060101010101" pitchFamily="49" charset="-122"/>
              </a:rPr>
              <a:t>               ——</a:t>
            </a:r>
            <a:r>
              <a:rPr lang="zh-CN" altLang="en-US" sz="3200" dirty="0">
                <a:solidFill>
                  <a:srgbClr val="7E0C6E"/>
                </a:solidFill>
                <a:latin typeface="黑体" panose="02010609060101010101" pitchFamily="49" charset="-122"/>
                <a:ea typeface="黑体" panose="02010609060101010101" pitchFamily="49" charset="-122"/>
              </a:rPr>
              <a:t>第八章：概述、人工神经网络</a:t>
            </a:r>
            <a:endParaRPr lang="en-US" altLang="zh-CN" sz="3200" dirty="0">
              <a:solidFill>
                <a:srgbClr val="7E0C6E"/>
              </a:solidFill>
              <a:latin typeface="黑体" panose="02010609060101010101" pitchFamily="49" charset="-122"/>
              <a:ea typeface="黑体" panose="02010609060101010101" pitchFamily="49" charset="-122"/>
            </a:endParaRPr>
          </a:p>
          <a:p>
            <a:pPr algn="ct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Chapter 8</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 Introduction &amp; ANN</a:t>
            </a:r>
            <a:br>
              <a:rPr lang="en-US" altLang="zh-CN" sz="3200" dirty="0">
                <a:solidFill>
                  <a:srgbClr val="7E0C6E"/>
                </a:solidFill>
                <a:latin typeface="黑体" panose="02010609060101010101" pitchFamily="49" charset="-122"/>
                <a:ea typeface="黑体" panose="02010609060101010101" pitchFamily="49" charset="-122"/>
              </a:rPr>
            </a:br>
            <a:r>
              <a:rPr lang="en-US" altLang="zh-CN" sz="3200" dirty="0">
                <a:solidFill>
                  <a:srgbClr val="7E0C6E"/>
                </a:solidFill>
                <a:latin typeface="黑体" panose="02010609060101010101" pitchFamily="49" charset="-122"/>
                <a:ea typeface="黑体" panose="02010609060101010101" pitchFamily="49" charset="-122"/>
              </a:rPr>
              <a:t> </a:t>
            </a:r>
            <a:endParaRPr lang="zh-CN" altLang="en-US" sz="3200" dirty="0">
              <a:solidFill>
                <a:srgbClr val="7E0C6E"/>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37247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3524845" cy="523220"/>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工作原理</a:t>
            </a:r>
          </a:p>
        </p:txBody>
      </p:sp>
      <p:sp>
        <p:nvSpPr>
          <p:cNvPr id="34"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2" name="文本框 1"/>
          <p:cNvSpPr txBox="1"/>
          <p:nvPr/>
        </p:nvSpPr>
        <p:spPr>
          <a:xfrm>
            <a:off x="1590326" y="1757774"/>
            <a:ext cx="9019059"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cs typeface="ＭＳ Ｐゴシック"/>
              </a:rPr>
              <a:t>网络学习的准则：</a:t>
            </a:r>
            <a:endParaRPr lang="en-US" altLang="zh-CN" sz="1600" dirty="0">
              <a:latin typeface="微软雅黑" panose="020B0503020204020204" pitchFamily="34" charset="-122"/>
              <a:ea typeface="微软雅黑" panose="020B0503020204020204" pitchFamily="34" charset="-122"/>
              <a:cs typeface="ＭＳ Ｐ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latin typeface="微软雅黑" panose="020B0503020204020204" pitchFamily="34" charset="-122"/>
              <a:ea typeface="微软雅黑" panose="020B0503020204020204" pitchFamily="34" charset="-122"/>
              <a:cs typeface="ＭＳ Ｐ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cs typeface="ＭＳ Ｐゴシック"/>
              </a:rPr>
              <a:t>如果网络作出错误的判决，则通过网络的学习，应使得网络减少下次犯同样错误的可能性。将模式分布地记忆在网络的各个连接权值上。当网络再次遇到其中任何一个模式时，能够作出迅速、准确的判断和识别。</a:t>
            </a:r>
            <a:endParaRPr lang="en-US" altLang="zh-CN" sz="1400" dirty="0">
              <a:latin typeface="微软雅黑" panose="020B0503020204020204" pitchFamily="34" charset="-122"/>
              <a:ea typeface="微软雅黑" panose="020B0503020204020204" pitchFamily="34" charset="-122"/>
              <a:cs typeface="ＭＳ Ｐ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latin typeface="微软雅黑" panose="020B0503020204020204" pitchFamily="34" charset="-122"/>
              <a:ea typeface="微软雅黑" panose="020B0503020204020204" pitchFamily="34" charset="-122"/>
              <a:cs typeface="ＭＳ Ｐ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cs typeface="ＭＳ Ｐゴシック"/>
              </a:rPr>
              <a:t>神经网络的工作过程主要由两个阶段组成：</a:t>
            </a:r>
            <a:endParaRPr lang="en-US" altLang="zh-CN" sz="1600" dirty="0">
              <a:latin typeface="微软雅黑" panose="020B0503020204020204" pitchFamily="34" charset="-122"/>
              <a:ea typeface="微软雅黑" panose="020B0503020204020204" pitchFamily="34" charset="-122"/>
              <a:cs typeface="ＭＳ Ｐ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latin typeface="微软雅黑" panose="020B0503020204020204" pitchFamily="34" charset="-122"/>
              <a:ea typeface="微软雅黑" panose="020B0503020204020204" pitchFamily="34" charset="-122"/>
              <a:cs typeface="ＭＳ Ｐゴシック"/>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400" dirty="0">
                <a:latin typeface="微软雅黑" panose="020B0503020204020204" pitchFamily="34" charset="-122"/>
                <a:ea typeface="微软雅黑" panose="020B0503020204020204" pitchFamily="34" charset="-122"/>
                <a:cs typeface="ＭＳ Ｐゴシック"/>
              </a:rPr>
              <a:t>一个阶段是</a:t>
            </a:r>
            <a:r>
              <a:rPr lang="zh-CN" altLang="en-US" sz="1400" dirty="0">
                <a:solidFill>
                  <a:srgbClr val="FF0000"/>
                </a:solidFill>
                <a:latin typeface="微软雅黑" panose="020B0503020204020204" pitchFamily="34" charset="-122"/>
                <a:ea typeface="微软雅黑" panose="020B0503020204020204" pitchFamily="34" charset="-122"/>
                <a:cs typeface="ＭＳ Ｐゴシック"/>
              </a:rPr>
              <a:t>工作期</a:t>
            </a:r>
            <a:r>
              <a:rPr lang="zh-CN" altLang="en-US" sz="1400" dirty="0">
                <a:latin typeface="微软雅黑" panose="020B0503020204020204" pitchFamily="34" charset="-122"/>
                <a:ea typeface="微软雅黑" panose="020B0503020204020204" pitchFamily="34" charset="-122"/>
                <a:cs typeface="ＭＳ Ｐゴシック"/>
              </a:rPr>
              <a:t>，此时各连接权值固定，计算单元的状态变化，以求达到稳定状态，</a:t>
            </a:r>
            <a:endParaRPr lang="en-US" altLang="zh-CN" sz="1400" dirty="0">
              <a:latin typeface="微软雅黑" panose="020B0503020204020204" pitchFamily="34" charset="-122"/>
              <a:ea typeface="微软雅黑" panose="020B0503020204020204" pitchFamily="34" charset="-122"/>
              <a:cs typeface="ＭＳ Ｐゴシック"/>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lang="zh-CN" altLang="en-US" sz="1400" dirty="0">
                <a:latin typeface="微软雅黑" panose="020B0503020204020204" pitchFamily="34" charset="-122"/>
                <a:ea typeface="微软雅黑" panose="020B0503020204020204" pitchFamily="34" charset="-122"/>
                <a:cs typeface="ＭＳ Ｐゴシック"/>
              </a:rPr>
              <a:t>另一阶段是</a:t>
            </a:r>
            <a:r>
              <a:rPr lang="zh-CN" altLang="en-US" sz="1400" dirty="0">
                <a:solidFill>
                  <a:srgbClr val="FF0000"/>
                </a:solidFill>
                <a:latin typeface="微软雅黑" panose="020B0503020204020204" pitchFamily="34" charset="-122"/>
                <a:ea typeface="微软雅黑" panose="020B0503020204020204" pitchFamily="34" charset="-122"/>
                <a:cs typeface="ＭＳ Ｐゴシック"/>
              </a:rPr>
              <a:t>学习期</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自适应期或设计期</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，此时各计算单元状态不变，各连接权值可修改</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通过学习样本或其他方法</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a:t>
            </a:r>
          </a:p>
        </p:txBody>
      </p:sp>
    </p:spTree>
    <p:extLst>
      <p:ext uri="{BB962C8B-B14F-4D97-AF65-F5344CB8AC3E}">
        <p14:creationId xmlns:p14="http://schemas.microsoft.com/office/powerpoint/2010/main" val="1182157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3524845"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学习规则</a:t>
            </a:r>
          </a:p>
        </p:txBody>
      </p:sp>
      <p:sp>
        <p:nvSpPr>
          <p:cNvPr id="34"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2" name="文本框 1"/>
          <p:cNvSpPr txBox="1"/>
          <p:nvPr/>
        </p:nvSpPr>
        <p:spPr>
          <a:xfrm>
            <a:off x="1829751" y="2039129"/>
            <a:ext cx="8388037"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微软雅黑" panose="020B0503020204020204" pitchFamily="34" charset="-122"/>
                <a:ea typeface="微软雅黑" panose="020B0503020204020204" pitchFamily="34" charset="-122"/>
                <a:cs typeface="ＭＳ Ｐゴシック"/>
              </a:rPr>
              <a:t>神经网络的学习过程：</a:t>
            </a:r>
            <a:endParaRPr lang="en-US" altLang="zh-CN" sz="1600" dirty="0">
              <a:latin typeface="微软雅黑" panose="020B0503020204020204" pitchFamily="34" charset="-122"/>
              <a:ea typeface="微软雅黑" panose="020B0503020204020204" pitchFamily="34" charset="-122"/>
              <a:cs typeface="ＭＳ Ｐ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latin typeface="微软雅黑" panose="020B0503020204020204" pitchFamily="34" charset="-122"/>
              <a:ea typeface="微软雅黑" panose="020B0503020204020204" pitchFamily="34" charset="-122"/>
              <a:cs typeface="ＭＳ Ｐ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cs typeface="ＭＳ Ｐゴシック"/>
              </a:rPr>
              <a:t>首先设定初始权值，如果无先验知识，初始权值可设定为随机值。接着输入样本数据进行学习，参照评价标准进行评判。如果达到要求，就停止学习，否则按照给定的学习法则调整权值，继续进行学习，直到取得满意的结果为止。</a:t>
            </a:r>
            <a:endParaRPr lang="en-US" altLang="zh-CN" sz="1400" dirty="0">
              <a:latin typeface="微软雅黑" panose="020B0503020204020204" pitchFamily="34" charset="-122"/>
              <a:ea typeface="微软雅黑" panose="020B0503020204020204" pitchFamily="34" charset="-122"/>
              <a:cs typeface="ＭＳ Ｐ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400" dirty="0">
              <a:latin typeface="微软雅黑" panose="020B0503020204020204" pitchFamily="34" charset="-122"/>
              <a:ea typeface="微软雅黑" panose="020B0503020204020204" pitchFamily="34" charset="-122"/>
              <a:cs typeface="ＭＳ Ｐ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cs typeface="ＭＳ Ｐゴシック"/>
              </a:rPr>
              <a:t>神经网络的学习规则</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以</a:t>
            </a:r>
            <a:r>
              <a:rPr lang="en-US" altLang="zh-CN" sz="1400" dirty="0">
                <a:latin typeface="微软雅黑" panose="020B0503020204020204" pitchFamily="34" charset="-122"/>
                <a:ea typeface="微软雅黑" panose="020B0503020204020204" pitchFamily="34" charset="-122"/>
                <a:cs typeface="ＭＳ Ｐゴシック"/>
              </a:rPr>
              <a:t>Hebb</a:t>
            </a:r>
            <a:r>
              <a:rPr lang="zh-CN" altLang="en-US" sz="1400" dirty="0">
                <a:latin typeface="微软雅黑" panose="020B0503020204020204" pitchFamily="34" charset="-122"/>
                <a:ea typeface="微软雅黑" panose="020B0503020204020204" pitchFamily="34" charset="-122"/>
                <a:cs typeface="ＭＳ Ｐゴシック"/>
              </a:rPr>
              <a:t>规则为基础</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，主要包括</a:t>
            </a:r>
            <a:r>
              <a:rPr lang="zh-CN" altLang="en-US" sz="1400" dirty="0">
                <a:solidFill>
                  <a:srgbClr val="FF0000"/>
                </a:solidFill>
                <a:latin typeface="微软雅黑" panose="020B0503020204020204" pitchFamily="34" charset="-122"/>
                <a:ea typeface="微软雅黑" panose="020B0503020204020204" pitchFamily="34" charset="-122"/>
                <a:cs typeface="ＭＳ Ｐゴシック"/>
              </a:rPr>
              <a:t>误差传播式学习</a:t>
            </a:r>
            <a:r>
              <a:rPr lang="zh-CN" altLang="en-US" sz="1400" dirty="0">
                <a:latin typeface="微软雅黑" panose="020B0503020204020204" pitchFamily="34" charset="-122"/>
                <a:ea typeface="微软雅黑" panose="020B0503020204020204" pitchFamily="34" charset="-122"/>
                <a:cs typeface="ＭＳ Ｐゴシック"/>
              </a:rPr>
              <a:t>、联想学习、竞争学习和基于知识的学习。</a:t>
            </a:r>
          </a:p>
        </p:txBody>
      </p:sp>
    </p:spTree>
    <p:extLst>
      <p:ext uri="{BB962C8B-B14F-4D97-AF65-F5344CB8AC3E}">
        <p14:creationId xmlns:p14="http://schemas.microsoft.com/office/powerpoint/2010/main" val="2593688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F49337D-29B9-4787-B57E-E89E9765DCAF}" type="datetime1">
              <a:rPr kumimoji="0" lang="zh-CN" altLang="en-US" sz="1050" b="0" i="0" u="none" strike="noStrike" kern="1200" cap="none" spc="0" normalizeH="0" baseline="0" noProof="0" smtClean="0">
                <a:ln>
                  <a:noFill/>
                </a:ln>
                <a:solidFill>
                  <a:prstClr val="white"/>
                </a:solidFill>
                <a:effectLst/>
                <a:uLnTx/>
                <a:uFillTx/>
                <a:latin typeface="等线"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2025/11/27</a:t>
            </a:fld>
            <a:endPar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F14452-8C96-4311-81FA-EF93C9DAC438}" type="slidenum">
              <a:rPr kumimoji="0" lang="zh-CN" altLang="en-US" sz="105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05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ANN</a:t>
            </a:r>
            <a:r>
              <a:rPr kumimoji="0" lang="zh-CN" altLang="en-US" sz="2800" b="0" i="0" u="none" strike="noStrike" kern="1200" cap="none" spc="0" normalizeH="0" baseline="0" noProof="0" dirty="0">
                <a:ln>
                  <a:noFill/>
                </a:ln>
                <a:solidFill>
                  <a:srgbClr val="7E0C6E"/>
                </a:solidFill>
                <a:effectLst/>
                <a:uLnTx/>
                <a:uFillTx/>
                <a:latin typeface="Times New Roman" panose="02020603050405020304" pitchFamily="18" charset="0"/>
                <a:ea typeface="黑体" panose="02010609060101010101" pitchFamily="49" charset="-122"/>
                <a:cs typeface="Times New Roman" panose="02020603050405020304" pitchFamily="18" charset="0"/>
              </a:rPr>
              <a:t>的主要学习算法</a:t>
            </a:r>
          </a:p>
        </p:txBody>
      </p:sp>
      <p:sp>
        <p:nvSpPr>
          <p:cNvPr id="16" name="页脚占位符 6"/>
          <p:cNvSpPr>
            <a:spLocks noGrp="1"/>
          </p:cNvSpPr>
          <p:nvPr>
            <p:ph type="ftr" sz="quarter" idx="11"/>
          </p:nvPr>
        </p:nvSpPr>
        <p:spPr>
          <a:xfrm>
            <a:off x="2436125" y="6570000"/>
            <a:ext cx="7781663" cy="288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机器智能基础</a:t>
            </a:r>
            <a:r>
              <a:rPr kumimoji="0" lang="en-US" altLang="zh-CN"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人工智能</a:t>
            </a:r>
            <a:r>
              <a:rPr kumimoji="0" lang="en-US" altLang="zh-CN"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t>
            </a:r>
            <a:r>
              <a:rPr kumimoji="0" lang="zh-CN" altLang="en-US" sz="105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计算智能</a:t>
            </a:r>
          </a:p>
        </p:txBody>
      </p:sp>
      <p:sp>
        <p:nvSpPr>
          <p:cNvPr id="9" name="矩形 8"/>
          <p:cNvSpPr/>
          <p:nvPr/>
        </p:nvSpPr>
        <p:spPr>
          <a:xfrm>
            <a:off x="1297459" y="1200510"/>
            <a:ext cx="8229600" cy="861774"/>
          </a:xfrm>
          <a:prstGeom prst="rect">
            <a:avLst/>
          </a:prstGeom>
        </p:spPr>
        <p:txBody>
          <a:bodyPr wrap="square">
            <a:spAutoFit/>
          </a:bodyPr>
          <a:lstStyle/>
          <a:p>
            <a:pPr>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      </a:t>
            </a:r>
            <a:r>
              <a:rPr lang="zh-CN" altLang="en-US" sz="1600" dirty="0">
                <a:latin typeface="微软雅黑" panose="020B0503020204020204" pitchFamily="34" charset="-122"/>
                <a:ea typeface="微软雅黑" panose="020B0503020204020204" pitchFamily="34" charset="-122"/>
                <a:cs typeface="ＭＳ Ｐゴシック"/>
              </a:rPr>
              <a:t>人工神经网络主要通过两种学习算法进行训练，即指导式</a:t>
            </a:r>
            <a:r>
              <a:rPr lang="en-US" altLang="zh-CN" sz="1600" dirty="0">
                <a:latin typeface="微软雅黑" panose="020B0503020204020204" pitchFamily="34" charset="-122"/>
                <a:ea typeface="微软雅黑" panose="020B0503020204020204" pitchFamily="34" charset="-122"/>
                <a:cs typeface="ＭＳ Ｐゴシック"/>
              </a:rPr>
              <a:t>(</a:t>
            </a:r>
            <a:r>
              <a:rPr lang="zh-CN" altLang="en-US" sz="1600" dirty="0">
                <a:latin typeface="微软雅黑" panose="020B0503020204020204" pitchFamily="34" charset="-122"/>
                <a:ea typeface="微软雅黑" panose="020B0503020204020204" pitchFamily="34" charset="-122"/>
                <a:cs typeface="ＭＳ Ｐゴシック"/>
              </a:rPr>
              <a:t>有师</a:t>
            </a:r>
            <a:r>
              <a:rPr lang="en-US" altLang="zh-CN" sz="1600" dirty="0">
                <a:latin typeface="微软雅黑" panose="020B0503020204020204" pitchFamily="34" charset="-122"/>
                <a:ea typeface="微软雅黑" panose="020B0503020204020204" pitchFamily="34" charset="-122"/>
                <a:cs typeface="ＭＳ Ｐゴシック"/>
              </a:rPr>
              <a:t>)</a:t>
            </a:r>
            <a:r>
              <a:rPr lang="zh-CN" altLang="en-US" sz="1600" dirty="0">
                <a:latin typeface="微软雅黑" panose="020B0503020204020204" pitchFamily="34" charset="-122"/>
                <a:ea typeface="微软雅黑" panose="020B0503020204020204" pitchFamily="34" charset="-122"/>
                <a:cs typeface="ＭＳ Ｐゴシック"/>
              </a:rPr>
              <a:t>学习算法和非指导式</a:t>
            </a:r>
            <a:r>
              <a:rPr lang="en-US" altLang="zh-CN" sz="1600" dirty="0">
                <a:latin typeface="微软雅黑" panose="020B0503020204020204" pitchFamily="34" charset="-122"/>
                <a:ea typeface="微软雅黑" panose="020B0503020204020204" pitchFamily="34" charset="-122"/>
                <a:cs typeface="ＭＳ Ｐゴシック"/>
              </a:rPr>
              <a:t>(</a:t>
            </a:r>
            <a:r>
              <a:rPr lang="zh-CN" altLang="en-US" sz="1600" dirty="0">
                <a:latin typeface="微软雅黑" panose="020B0503020204020204" pitchFamily="34" charset="-122"/>
                <a:ea typeface="微软雅黑" panose="020B0503020204020204" pitchFamily="34" charset="-122"/>
                <a:cs typeface="ＭＳ Ｐゴシック"/>
              </a:rPr>
              <a:t>无师</a:t>
            </a:r>
            <a:r>
              <a:rPr lang="en-US" altLang="zh-CN" sz="1600" dirty="0">
                <a:latin typeface="微软雅黑" panose="020B0503020204020204" pitchFamily="34" charset="-122"/>
                <a:ea typeface="微软雅黑" panose="020B0503020204020204" pitchFamily="34" charset="-122"/>
                <a:cs typeface="ＭＳ Ｐゴシック"/>
              </a:rPr>
              <a:t>)</a:t>
            </a:r>
            <a:r>
              <a:rPr lang="zh-CN" altLang="en-US" sz="1600" dirty="0">
                <a:latin typeface="微软雅黑" panose="020B0503020204020204" pitchFamily="34" charset="-122"/>
                <a:ea typeface="微软雅黑" panose="020B0503020204020204" pitchFamily="34" charset="-122"/>
                <a:cs typeface="ＭＳ Ｐゴシック"/>
              </a:rPr>
              <a:t>学习算法。此外，还存在第三种学习算法，即强化学习算法，可把它看做是有师学习的一种特例。</a:t>
            </a:r>
            <a:endParaRPr lang="en-US" altLang="zh-CN" sz="1600" dirty="0">
              <a:latin typeface="微软雅黑" panose="020B0503020204020204" pitchFamily="34" charset="-122"/>
              <a:ea typeface="微软雅黑" panose="020B0503020204020204" pitchFamily="34" charset="-122"/>
              <a:cs typeface="ＭＳ Ｐゴシック"/>
            </a:endParaRPr>
          </a:p>
        </p:txBody>
      </p:sp>
      <p:sp>
        <p:nvSpPr>
          <p:cNvPr id="13" name="矩形 12"/>
          <p:cNvSpPr/>
          <p:nvPr/>
        </p:nvSpPr>
        <p:spPr>
          <a:xfrm>
            <a:off x="1297459" y="2267310"/>
            <a:ext cx="7480467" cy="3724096"/>
          </a:xfrm>
          <a:prstGeom prst="rect">
            <a:avLst/>
          </a:prstGeom>
        </p:spPr>
        <p:txBody>
          <a:bodyPr wrap="square">
            <a:spAutoFit/>
          </a:bodyPr>
          <a:lstStyle/>
          <a:p>
            <a:pPr marR="0" lvl="0" indent="0" fontAlgn="base">
              <a:lnSpc>
                <a:spcPct val="100000"/>
              </a:lnSpc>
              <a:spcBef>
                <a:spcPts val="600"/>
              </a:spcBef>
              <a:spcAft>
                <a:spcPts val="600"/>
              </a:spcAft>
              <a:buClrTx/>
              <a:buSzTx/>
              <a:buFontTx/>
              <a:buBlip>
                <a:blip r:embed="rId4"/>
              </a:buBlip>
              <a:tabLst/>
              <a:defRPr/>
            </a:pPr>
            <a:r>
              <a:rPr lang="zh-CN" altLang="en-US" sz="1400" dirty="0">
                <a:latin typeface="微软雅黑" panose="020B0503020204020204" pitchFamily="34" charset="-122"/>
                <a:ea typeface="微软雅黑" panose="020B0503020204020204" pitchFamily="34" charset="-122"/>
                <a:cs typeface="ＭＳ Ｐゴシック"/>
              </a:rPr>
              <a:t>   </a:t>
            </a:r>
            <a:r>
              <a:rPr lang="zh-CN" altLang="en-US" sz="1600" dirty="0">
                <a:latin typeface="微软雅黑" panose="020B0503020204020204" pitchFamily="34" charset="-122"/>
                <a:ea typeface="微软雅黑" panose="020B0503020204020204" pitchFamily="34" charset="-122"/>
                <a:cs typeface="ＭＳ Ｐゴシック"/>
              </a:rPr>
              <a:t>有师学习、监督学习</a:t>
            </a:r>
            <a:r>
              <a:rPr lang="en-US" altLang="zh-CN" sz="1600" dirty="0">
                <a:latin typeface="微软雅黑" panose="020B0503020204020204" pitchFamily="34" charset="-122"/>
                <a:ea typeface="微软雅黑" panose="020B0503020204020204" pitchFamily="34" charset="-122"/>
                <a:cs typeface="ＭＳ Ｐゴシック"/>
              </a:rPr>
              <a:t>(Supervised Learning)</a:t>
            </a:r>
          </a:p>
          <a:p>
            <a:pPr marL="0" marR="0" lvl="0" indent="0" algn="just" defTabSz="914400" rtl="0" eaLnBrk="1" fontAlgn="base" latinLnBrk="0" hangingPunct="1">
              <a:lnSpc>
                <a:spcPct val="100000"/>
              </a:lnSpc>
              <a:spcBef>
                <a:spcPts val="600"/>
              </a:spcBef>
              <a:spcAft>
                <a:spcPts val="60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宋体"/>
                <a:ea typeface="宋体"/>
                <a:cs typeface="Times New Roman" panose="02020603050405020304" pitchFamily="18" charset="0"/>
              </a:rPr>
              <a:t>   </a:t>
            </a:r>
            <a:r>
              <a:rPr lang="zh-CN" altLang="en-US" sz="1400" dirty="0">
                <a:latin typeface="微软雅黑" panose="020B0503020204020204" pitchFamily="34" charset="-122"/>
                <a:ea typeface="微软雅黑" panose="020B0503020204020204" pitchFamily="34" charset="-122"/>
                <a:cs typeface="ＭＳ Ｐゴシック"/>
              </a:rPr>
              <a:t>有师学习算法能够根据期望和实际的网络输出（对应于给定输入）之间的差来调整神经元间连接的强度或权。因此，有师学习需要老师或导师来提供期望目标或目标输出信号。</a:t>
            </a:r>
          </a:p>
          <a:p>
            <a:pPr fontAlgn="base">
              <a:spcBef>
                <a:spcPts val="600"/>
              </a:spcBef>
              <a:spcAft>
                <a:spcPts val="600"/>
              </a:spcAft>
              <a:buBlip>
                <a:blip r:embed="rId4"/>
              </a:buBlip>
              <a:defRPr/>
            </a:pPr>
            <a:r>
              <a:rPr lang="zh-CN" altLang="en-US" sz="1400" dirty="0">
                <a:latin typeface="微软雅黑" panose="020B0503020204020204" pitchFamily="34" charset="-122"/>
                <a:ea typeface="微软雅黑" panose="020B0503020204020204" pitchFamily="34" charset="-122"/>
                <a:cs typeface="ＭＳ Ｐゴシック"/>
              </a:rPr>
              <a:t>   </a:t>
            </a:r>
            <a:r>
              <a:rPr lang="zh-CN" altLang="en-US" sz="1600" dirty="0">
                <a:latin typeface="微软雅黑" panose="020B0503020204020204" pitchFamily="34" charset="-122"/>
                <a:ea typeface="微软雅黑" panose="020B0503020204020204" pitchFamily="34" charset="-122"/>
                <a:cs typeface="ＭＳ Ｐゴシック"/>
              </a:rPr>
              <a:t>无师学习、非监督学习</a:t>
            </a:r>
            <a:r>
              <a:rPr lang="en-US" altLang="zh-CN" sz="1600" dirty="0">
                <a:latin typeface="微软雅黑" panose="020B0503020204020204" pitchFamily="34" charset="-122"/>
                <a:ea typeface="微软雅黑" panose="020B0503020204020204" pitchFamily="34" charset="-122"/>
                <a:cs typeface="ＭＳ Ｐゴシック"/>
              </a:rPr>
              <a:t>(Unsupervised Learning)</a:t>
            </a:r>
          </a:p>
          <a:p>
            <a:pPr marL="0" marR="0" lvl="0" indent="0" algn="just" defTabSz="914400" rtl="0" eaLnBrk="1" fontAlgn="base" latinLnBrk="0" hangingPunct="1">
              <a:lnSpc>
                <a:spcPct val="100000"/>
              </a:lnSpc>
              <a:spcBef>
                <a:spcPts val="600"/>
              </a:spcBef>
              <a:spcAft>
                <a:spcPts val="600"/>
              </a:spcAft>
              <a:buClrTx/>
              <a:buSzTx/>
              <a:buFontTx/>
              <a:buNone/>
              <a:tabLst/>
              <a:defRPr/>
            </a:pPr>
            <a:r>
              <a:rPr kumimoji="1" lang="en-US" altLang="zh-CN" sz="1800" b="0" i="0" u="none" strike="noStrike" kern="1200" cap="none" spc="0" normalizeH="0" baseline="0" noProof="0" dirty="0">
                <a:ln>
                  <a:noFill/>
                </a:ln>
                <a:solidFill>
                  <a:srgbClr val="000000"/>
                </a:solidFill>
                <a:effectLst/>
                <a:uLnTx/>
                <a:uFillTx/>
                <a:latin typeface="宋体"/>
                <a:ea typeface="宋体"/>
                <a:cs typeface="Times New Roman" panose="02020603050405020304" pitchFamily="18" charset="0"/>
              </a:rPr>
              <a:t>   </a:t>
            </a:r>
            <a:r>
              <a:rPr lang="zh-CN" altLang="en-US" sz="1400" dirty="0">
                <a:latin typeface="微软雅黑" panose="020B0503020204020204" pitchFamily="34" charset="-122"/>
                <a:ea typeface="微软雅黑" panose="020B0503020204020204" pitchFamily="34" charset="-122"/>
                <a:cs typeface="ＭＳ Ｐゴシック"/>
              </a:rPr>
              <a:t>无师学习算法不需要知道期望输出。在训练过程中，只要向神经网络提供输入模式，神经网络就能自动地适应连接权，以便按相似特征把输入模式分组聚集</a:t>
            </a:r>
            <a:endParaRPr lang="en-US" altLang="zh-CN" sz="1400" dirty="0">
              <a:latin typeface="微软雅黑" panose="020B0503020204020204" pitchFamily="34" charset="-122"/>
              <a:ea typeface="微软雅黑" panose="020B0503020204020204" pitchFamily="34" charset="-122"/>
              <a:cs typeface="ＭＳ Ｐゴシック"/>
            </a:endParaRPr>
          </a:p>
          <a:p>
            <a:pPr marR="0" lvl="0" indent="-342900" fontAlgn="base">
              <a:lnSpc>
                <a:spcPct val="100000"/>
              </a:lnSpc>
              <a:spcBef>
                <a:spcPts val="600"/>
              </a:spcBef>
              <a:spcAft>
                <a:spcPts val="600"/>
              </a:spcAft>
              <a:buClrTx/>
              <a:buSzTx/>
              <a:buBlip>
                <a:blip r:embed="rId4"/>
              </a:buBlip>
              <a:tabLst/>
              <a:defRPr/>
            </a:pPr>
            <a:r>
              <a:rPr lang="zh-CN" altLang="en-US" sz="1600" dirty="0">
                <a:latin typeface="微软雅黑" panose="020B0503020204020204" pitchFamily="34" charset="-122"/>
                <a:ea typeface="微软雅黑" panose="020B0503020204020204" pitchFamily="34" charset="-122"/>
                <a:cs typeface="ＭＳ Ｐゴシック"/>
              </a:rPr>
              <a:t>再激励学习、增强学习、强化学习</a:t>
            </a:r>
            <a:r>
              <a:rPr lang="en-US" altLang="zh-CN" sz="1600" dirty="0">
                <a:latin typeface="微软雅黑" panose="020B0503020204020204" pitchFamily="34" charset="-122"/>
                <a:ea typeface="微软雅黑" panose="020B0503020204020204" pitchFamily="34" charset="-122"/>
                <a:cs typeface="ＭＳ Ｐゴシック"/>
              </a:rPr>
              <a:t>(Reinforcement Learning)</a:t>
            </a:r>
          </a:p>
          <a:p>
            <a:pPr algn="just" fontAlgn="base">
              <a:spcBef>
                <a:spcPts val="600"/>
              </a:spcBef>
              <a:spcAft>
                <a:spcPts val="600"/>
              </a:spcAft>
              <a:defRPr/>
            </a:pPr>
            <a:r>
              <a:rPr kumimoji="1" lang="en-US" altLang="zh-CN" sz="1800" b="0" i="0" u="none" strike="noStrike" kern="1200" cap="none" spc="0" normalizeH="0" baseline="0" noProof="0" dirty="0">
                <a:ln>
                  <a:noFill/>
                </a:ln>
                <a:solidFill>
                  <a:srgbClr val="000000"/>
                </a:solidFill>
                <a:effectLst/>
                <a:uLnTx/>
                <a:uFillTx/>
                <a:latin typeface="宋体"/>
                <a:ea typeface="宋体"/>
                <a:cs typeface="Times New Roman" panose="02020603050405020304" pitchFamily="18" charset="0"/>
              </a:rPr>
              <a:t>   </a:t>
            </a:r>
            <a:r>
              <a:rPr lang="zh-CN" altLang="en-US" sz="1400" dirty="0">
                <a:latin typeface="微软雅黑" panose="020B0503020204020204" pitchFamily="34" charset="-122"/>
                <a:ea typeface="微软雅黑" panose="020B0503020204020204" pitchFamily="34" charset="-122"/>
                <a:cs typeface="ＭＳ Ｐゴシック"/>
              </a:rPr>
              <a:t>增强（强化）学习算法是有师学习的特例，它不需要老师给出目标输出。增强学习算法采用要给“评论员”来评价与给定输入相对应的神经网络输出的优度</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质量因数</a:t>
            </a:r>
            <a:r>
              <a:rPr lang="en-US" altLang="zh-CN" sz="1400" dirty="0">
                <a:latin typeface="微软雅黑" panose="020B0503020204020204" pitchFamily="34" charset="-122"/>
                <a:ea typeface="微软雅黑" panose="020B0503020204020204" pitchFamily="34" charset="-122"/>
                <a:cs typeface="ＭＳ Ｐゴシック"/>
              </a:rPr>
              <a:t>)</a:t>
            </a:r>
            <a:r>
              <a:rPr lang="zh-CN" altLang="en-US" sz="1400" dirty="0">
                <a:latin typeface="微软雅黑" panose="020B0503020204020204" pitchFamily="34" charset="-122"/>
                <a:ea typeface="微软雅黑" panose="020B0503020204020204" pitchFamily="34" charset="-122"/>
                <a:cs typeface="ＭＳ Ｐゴシック"/>
              </a:rPr>
              <a:t>。增强学习算法的一个例子是遗传算法</a:t>
            </a:r>
            <a:r>
              <a:rPr lang="en-US" altLang="zh-CN" sz="1400" dirty="0">
                <a:latin typeface="微软雅黑" panose="020B0503020204020204" pitchFamily="34" charset="-122"/>
                <a:ea typeface="微软雅黑" panose="020B0503020204020204" pitchFamily="34" charset="-122"/>
                <a:cs typeface="ＭＳ Ｐゴシック"/>
              </a:rPr>
              <a:t>(GA)</a:t>
            </a:r>
          </a:p>
          <a:p>
            <a:pPr marL="0" marR="0" lvl="0" indent="0" algn="just" defTabSz="914400" rtl="0" eaLnBrk="1" fontAlgn="base" latinLnBrk="0" hangingPunct="1">
              <a:lnSpc>
                <a:spcPct val="100000"/>
              </a:lnSpc>
              <a:spcBef>
                <a:spcPts val="600"/>
              </a:spcBef>
              <a:spcAft>
                <a:spcPts val="600"/>
              </a:spcAft>
              <a:buClrTx/>
              <a:buSzTx/>
              <a:buFontTx/>
              <a:buNone/>
              <a:tabLst/>
              <a:defRPr/>
            </a:pPr>
            <a:endParaRPr kumimoji="1" lang="zh-CN" altLang="en-US" sz="2000" b="0" i="0" u="none" strike="noStrike" kern="1200" cap="none" spc="0" normalizeH="0" baseline="0" noProof="0" dirty="0">
              <a:ln>
                <a:noFill/>
              </a:ln>
              <a:solidFill>
                <a:srgbClr val="000000"/>
              </a:solidFill>
              <a:effectLst/>
              <a:uLnTx/>
              <a:uFillTx/>
              <a:latin typeface="宋体"/>
              <a:ea typeface="宋体"/>
              <a:cs typeface="Times New Roman" panose="02020603050405020304" pitchFamily="18" charset="0"/>
            </a:endParaRPr>
          </a:p>
        </p:txBody>
      </p:sp>
      <p:grpSp>
        <p:nvGrpSpPr>
          <p:cNvPr id="14" name="Group 40"/>
          <p:cNvGrpSpPr>
            <a:grpSpLocks/>
          </p:cNvGrpSpPr>
          <p:nvPr/>
        </p:nvGrpSpPr>
        <p:grpSpPr bwMode="auto">
          <a:xfrm>
            <a:off x="8562025" y="1961386"/>
            <a:ext cx="3311525" cy="1584325"/>
            <a:chOff x="3198" y="436"/>
            <a:chExt cx="2086" cy="998"/>
          </a:xfrm>
        </p:grpSpPr>
        <p:sp>
          <p:nvSpPr>
            <p:cNvPr id="15" name="Text Box 5"/>
            <p:cNvSpPr txBox="1">
              <a:spLocks noChangeArrowheads="1"/>
            </p:cNvSpPr>
            <p:nvPr/>
          </p:nvSpPr>
          <p:spPr bwMode="auto">
            <a:xfrm>
              <a:off x="3198" y="436"/>
              <a:ext cx="499" cy="414"/>
            </a:xfrm>
            <a:prstGeom prst="rect">
              <a:avLst/>
            </a:prstGeom>
            <a:solidFill>
              <a:schemeClr val="tx1"/>
            </a:solidFill>
            <a:ln w="15875" algn="ctr">
              <a:solidFill>
                <a:srgbClr val="0000FF"/>
              </a:solidFill>
              <a:miter lim="800000"/>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0" i="0" u="none" strike="noStrike" kern="1200" cap="none" spc="0" normalizeH="0" baseline="0" noProof="0">
                  <a:ln>
                    <a:noFill/>
                  </a:ln>
                  <a:solidFill>
                    <a:srgbClr val="ED7D31"/>
                  </a:solidFill>
                  <a:effectLst/>
                  <a:uLnTx/>
                  <a:uFillTx/>
                  <a:latin typeface="Arial" panose="020B0604020202020204" pitchFamily="34" charset="0"/>
                  <a:ea typeface="华文仿宋" panose="02010600040101010101" pitchFamily="2" charset="-122"/>
                  <a:cs typeface="+mn-cs"/>
                </a:rPr>
                <a:t>外部环境</a:t>
              </a:r>
            </a:p>
          </p:txBody>
        </p:sp>
        <p:sp>
          <p:nvSpPr>
            <p:cNvPr id="17" name="Text Box 6"/>
            <p:cNvSpPr txBox="1">
              <a:spLocks noChangeArrowheads="1"/>
            </p:cNvSpPr>
            <p:nvPr/>
          </p:nvSpPr>
          <p:spPr bwMode="auto">
            <a:xfrm>
              <a:off x="4105" y="482"/>
              <a:ext cx="499" cy="241"/>
            </a:xfrm>
            <a:prstGeom prst="rect">
              <a:avLst/>
            </a:prstGeom>
            <a:solidFill>
              <a:schemeClr val="tx1"/>
            </a:solidFill>
            <a:ln w="15875" algn="ctr">
              <a:solidFill>
                <a:srgbClr val="0000FF"/>
              </a:solidFill>
              <a:miter lim="800000"/>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0" i="0" u="none" strike="noStrike" kern="1200" cap="none" spc="0" normalizeH="0" baseline="0" noProof="0">
                  <a:ln>
                    <a:noFill/>
                  </a:ln>
                  <a:solidFill>
                    <a:srgbClr val="ED7D31"/>
                  </a:solidFill>
                  <a:effectLst/>
                  <a:uLnTx/>
                  <a:uFillTx/>
                  <a:latin typeface="Arial" panose="020B0604020202020204" pitchFamily="34" charset="0"/>
                  <a:ea typeface="华文仿宋" panose="02010600040101010101" pitchFamily="2" charset="-122"/>
                  <a:cs typeface="+mn-cs"/>
                </a:rPr>
                <a:t>教师</a:t>
              </a:r>
            </a:p>
          </p:txBody>
        </p:sp>
        <p:sp>
          <p:nvSpPr>
            <p:cNvPr id="18" name="Text Box 7"/>
            <p:cNvSpPr txBox="1">
              <a:spLocks noChangeArrowheads="1"/>
            </p:cNvSpPr>
            <p:nvPr/>
          </p:nvSpPr>
          <p:spPr bwMode="auto">
            <a:xfrm>
              <a:off x="4105" y="890"/>
              <a:ext cx="499" cy="414"/>
            </a:xfrm>
            <a:prstGeom prst="rect">
              <a:avLst/>
            </a:prstGeom>
            <a:solidFill>
              <a:schemeClr val="tx1"/>
            </a:solidFill>
            <a:ln w="15875" algn="ctr">
              <a:solidFill>
                <a:srgbClr val="0000FF"/>
              </a:solidFill>
              <a:miter lim="800000"/>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0" i="0" u="none" strike="noStrike" kern="1200" cap="none" spc="0" normalizeH="0" baseline="0" noProof="0">
                  <a:ln>
                    <a:noFill/>
                  </a:ln>
                  <a:solidFill>
                    <a:srgbClr val="ED7D31"/>
                  </a:solidFill>
                  <a:effectLst/>
                  <a:uLnTx/>
                  <a:uFillTx/>
                  <a:latin typeface="Arial" panose="020B0604020202020204" pitchFamily="34" charset="0"/>
                  <a:ea typeface="华文仿宋" panose="02010600040101010101" pitchFamily="2" charset="-122"/>
                  <a:cs typeface="+mn-cs"/>
                </a:rPr>
                <a:t>神经网络</a:t>
              </a:r>
            </a:p>
          </p:txBody>
        </p:sp>
        <p:sp>
          <p:nvSpPr>
            <p:cNvPr id="19" name="Oval 8"/>
            <p:cNvSpPr>
              <a:spLocks noChangeArrowheads="1"/>
            </p:cNvSpPr>
            <p:nvPr/>
          </p:nvSpPr>
          <p:spPr bwMode="auto">
            <a:xfrm>
              <a:off x="5012" y="935"/>
              <a:ext cx="272" cy="313"/>
            </a:xfrm>
            <a:prstGeom prst="ellipse">
              <a:avLst/>
            </a:prstGeom>
            <a:solidFill>
              <a:schemeClr val="tx1"/>
            </a:solidFill>
            <a:ln w="15875" algn="ctr">
              <a:solidFill>
                <a:srgbClr val="0000FF"/>
              </a:solidFill>
              <a:round/>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zh-CN" sz="1800" b="0" i="0" u="none" strike="noStrike" kern="1200" cap="none" spc="0" normalizeH="0" baseline="0" noProof="0">
                  <a:ln>
                    <a:noFill/>
                  </a:ln>
                  <a:solidFill>
                    <a:srgbClr val="A50021"/>
                  </a:solidFill>
                  <a:effectLst/>
                  <a:uLnTx/>
                  <a:uFillTx/>
                  <a:latin typeface="Arial" panose="020B0604020202020204" pitchFamily="34" charset="0"/>
                  <a:ea typeface="宋体" panose="02010600030101010101" pitchFamily="2" charset="-122"/>
                  <a:cs typeface="+mn-cs"/>
                </a:rPr>
                <a:t>∑</a:t>
              </a:r>
            </a:p>
          </p:txBody>
        </p:sp>
        <p:sp>
          <p:nvSpPr>
            <p:cNvPr id="20" name="Line 9"/>
            <p:cNvSpPr>
              <a:spLocks noChangeShapeType="1"/>
            </p:cNvSpPr>
            <p:nvPr/>
          </p:nvSpPr>
          <p:spPr bwMode="auto">
            <a:xfrm>
              <a:off x="3696" y="618"/>
              <a:ext cx="409" cy="0"/>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 name="Line 10"/>
            <p:cNvSpPr>
              <a:spLocks noChangeShapeType="1"/>
            </p:cNvSpPr>
            <p:nvPr/>
          </p:nvSpPr>
          <p:spPr bwMode="auto">
            <a:xfrm>
              <a:off x="3878" y="1117"/>
              <a:ext cx="227" cy="0"/>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Line 11"/>
            <p:cNvSpPr>
              <a:spLocks noChangeShapeType="1"/>
            </p:cNvSpPr>
            <p:nvPr/>
          </p:nvSpPr>
          <p:spPr bwMode="auto">
            <a:xfrm>
              <a:off x="3878" y="618"/>
              <a:ext cx="0" cy="499"/>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3" name="Line 12"/>
            <p:cNvSpPr>
              <a:spLocks noChangeShapeType="1"/>
            </p:cNvSpPr>
            <p:nvPr/>
          </p:nvSpPr>
          <p:spPr bwMode="auto">
            <a:xfrm>
              <a:off x="4604" y="618"/>
              <a:ext cx="499" cy="0"/>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Line 13"/>
            <p:cNvSpPr>
              <a:spLocks noChangeShapeType="1"/>
            </p:cNvSpPr>
            <p:nvPr/>
          </p:nvSpPr>
          <p:spPr bwMode="auto">
            <a:xfrm>
              <a:off x="4604" y="618"/>
              <a:ext cx="544" cy="0"/>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5" name="Line 14"/>
            <p:cNvSpPr>
              <a:spLocks noChangeShapeType="1"/>
            </p:cNvSpPr>
            <p:nvPr/>
          </p:nvSpPr>
          <p:spPr bwMode="auto">
            <a:xfrm>
              <a:off x="4604" y="1117"/>
              <a:ext cx="409" cy="0"/>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6" name="Line 15"/>
            <p:cNvSpPr>
              <a:spLocks noChangeShapeType="1"/>
            </p:cNvSpPr>
            <p:nvPr/>
          </p:nvSpPr>
          <p:spPr bwMode="auto">
            <a:xfrm>
              <a:off x="5148" y="618"/>
              <a:ext cx="0" cy="317"/>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7" name="Line 16"/>
            <p:cNvSpPr>
              <a:spLocks noChangeShapeType="1"/>
            </p:cNvSpPr>
            <p:nvPr/>
          </p:nvSpPr>
          <p:spPr bwMode="auto">
            <a:xfrm>
              <a:off x="4195" y="1434"/>
              <a:ext cx="953" cy="0"/>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8" name="Line 17"/>
            <p:cNvSpPr>
              <a:spLocks noChangeShapeType="1"/>
            </p:cNvSpPr>
            <p:nvPr/>
          </p:nvSpPr>
          <p:spPr bwMode="auto">
            <a:xfrm flipV="1">
              <a:off x="5148" y="1253"/>
              <a:ext cx="0" cy="181"/>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9" name="Line 18"/>
            <p:cNvSpPr>
              <a:spLocks noChangeShapeType="1"/>
            </p:cNvSpPr>
            <p:nvPr/>
          </p:nvSpPr>
          <p:spPr bwMode="auto">
            <a:xfrm flipV="1">
              <a:off x="4195" y="799"/>
              <a:ext cx="319" cy="499"/>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0" name="Line 19"/>
            <p:cNvSpPr>
              <a:spLocks noChangeShapeType="1"/>
            </p:cNvSpPr>
            <p:nvPr/>
          </p:nvSpPr>
          <p:spPr bwMode="auto">
            <a:xfrm flipV="1">
              <a:off x="4195" y="1298"/>
              <a:ext cx="0" cy="136"/>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31" name="Group 41"/>
          <p:cNvGrpSpPr>
            <a:grpSpLocks/>
          </p:cNvGrpSpPr>
          <p:nvPr/>
        </p:nvGrpSpPr>
        <p:grpSpPr bwMode="auto">
          <a:xfrm>
            <a:off x="9677244" y="4019006"/>
            <a:ext cx="2157413" cy="668338"/>
            <a:chOff x="3515" y="2198"/>
            <a:chExt cx="1359" cy="421"/>
          </a:xfrm>
        </p:grpSpPr>
        <p:sp>
          <p:nvSpPr>
            <p:cNvPr id="32" name="Text Box 30"/>
            <p:cNvSpPr txBox="1">
              <a:spLocks noChangeArrowheads="1"/>
            </p:cNvSpPr>
            <p:nvPr/>
          </p:nvSpPr>
          <p:spPr bwMode="auto">
            <a:xfrm>
              <a:off x="3515" y="2205"/>
              <a:ext cx="499" cy="414"/>
            </a:xfrm>
            <a:prstGeom prst="rect">
              <a:avLst/>
            </a:prstGeom>
            <a:solidFill>
              <a:schemeClr val="tx1"/>
            </a:solidFill>
            <a:ln w="15875" algn="ctr">
              <a:solidFill>
                <a:srgbClr val="0000FF"/>
              </a:solidFill>
              <a:miter lim="800000"/>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0" i="0" u="none" strike="noStrike" kern="1200" cap="none" spc="0" normalizeH="0" baseline="0" noProof="0">
                  <a:ln>
                    <a:noFill/>
                  </a:ln>
                  <a:solidFill>
                    <a:srgbClr val="ED7D31"/>
                  </a:solidFill>
                  <a:effectLst/>
                  <a:uLnTx/>
                  <a:uFillTx/>
                  <a:latin typeface="Arial" panose="020B0604020202020204" pitchFamily="34" charset="0"/>
                  <a:ea typeface="华文仿宋" panose="02010600040101010101" pitchFamily="2" charset="-122"/>
                  <a:cs typeface="+mn-cs"/>
                </a:rPr>
                <a:t>外部环境</a:t>
              </a:r>
            </a:p>
          </p:txBody>
        </p:sp>
        <p:sp>
          <p:nvSpPr>
            <p:cNvPr id="33" name="Text Box 31"/>
            <p:cNvSpPr txBox="1">
              <a:spLocks noChangeArrowheads="1"/>
            </p:cNvSpPr>
            <p:nvPr/>
          </p:nvSpPr>
          <p:spPr bwMode="auto">
            <a:xfrm>
              <a:off x="4375" y="2198"/>
              <a:ext cx="499" cy="414"/>
            </a:xfrm>
            <a:prstGeom prst="rect">
              <a:avLst/>
            </a:prstGeom>
            <a:solidFill>
              <a:schemeClr val="tx1"/>
            </a:solidFill>
            <a:ln w="15875" algn="ctr">
              <a:solidFill>
                <a:srgbClr val="0000FF"/>
              </a:solidFill>
              <a:miter lim="800000"/>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0" i="0" u="none" strike="noStrike" kern="1200" cap="none" spc="0" normalizeH="0" baseline="0" noProof="0" dirty="0">
                  <a:ln>
                    <a:noFill/>
                  </a:ln>
                  <a:solidFill>
                    <a:srgbClr val="ED7D31"/>
                  </a:solidFill>
                  <a:effectLst/>
                  <a:uLnTx/>
                  <a:uFillTx/>
                  <a:latin typeface="Arial" panose="020B0604020202020204" pitchFamily="34" charset="0"/>
                  <a:ea typeface="华文仿宋" panose="02010600040101010101" pitchFamily="2" charset="-122"/>
                  <a:cs typeface="+mn-cs"/>
                </a:rPr>
                <a:t>神经网络</a:t>
              </a:r>
            </a:p>
          </p:txBody>
        </p:sp>
        <p:sp>
          <p:nvSpPr>
            <p:cNvPr id="34" name="Line 32"/>
            <p:cNvSpPr>
              <a:spLocks noChangeShapeType="1"/>
            </p:cNvSpPr>
            <p:nvPr/>
          </p:nvSpPr>
          <p:spPr bwMode="auto">
            <a:xfrm flipV="1">
              <a:off x="4014" y="2381"/>
              <a:ext cx="331" cy="6"/>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35" name="Group 42"/>
          <p:cNvGrpSpPr>
            <a:grpSpLocks/>
          </p:cNvGrpSpPr>
          <p:nvPr/>
        </p:nvGrpSpPr>
        <p:grpSpPr bwMode="auto">
          <a:xfrm>
            <a:off x="9462137" y="5069931"/>
            <a:ext cx="2663825" cy="1368425"/>
            <a:chOff x="1292" y="3022"/>
            <a:chExt cx="1678" cy="862"/>
          </a:xfrm>
        </p:grpSpPr>
        <p:sp>
          <p:nvSpPr>
            <p:cNvPr id="36" name="Text Box 20"/>
            <p:cNvSpPr txBox="1">
              <a:spLocks noChangeArrowheads="1"/>
            </p:cNvSpPr>
            <p:nvPr/>
          </p:nvSpPr>
          <p:spPr bwMode="auto">
            <a:xfrm>
              <a:off x="1292" y="3249"/>
              <a:ext cx="499" cy="414"/>
            </a:xfrm>
            <a:prstGeom prst="rect">
              <a:avLst/>
            </a:prstGeom>
            <a:solidFill>
              <a:schemeClr val="tx1"/>
            </a:solidFill>
            <a:ln w="15875" algn="ctr">
              <a:solidFill>
                <a:srgbClr val="0000FF"/>
              </a:solidFill>
              <a:miter lim="800000"/>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0" i="0" u="none" strike="noStrike" kern="1200" cap="none" spc="0" normalizeH="0" baseline="0" noProof="0">
                  <a:ln>
                    <a:noFill/>
                  </a:ln>
                  <a:solidFill>
                    <a:srgbClr val="ED7D31"/>
                  </a:solidFill>
                  <a:effectLst/>
                  <a:uLnTx/>
                  <a:uFillTx/>
                  <a:latin typeface="Arial" panose="020B0604020202020204" pitchFamily="34" charset="0"/>
                  <a:ea typeface="华文仿宋" panose="02010600040101010101" pitchFamily="2" charset="-122"/>
                  <a:cs typeface="+mn-cs"/>
                </a:rPr>
                <a:t>外部环境</a:t>
              </a:r>
            </a:p>
          </p:txBody>
        </p:sp>
        <p:sp>
          <p:nvSpPr>
            <p:cNvPr id="37" name="Text Box 21"/>
            <p:cNvSpPr txBox="1">
              <a:spLocks noChangeArrowheads="1"/>
            </p:cNvSpPr>
            <p:nvPr/>
          </p:nvSpPr>
          <p:spPr bwMode="auto">
            <a:xfrm>
              <a:off x="2471" y="3249"/>
              <a:ext cx="499" cy="414"/>
            </a:xfrm>
            <a:prstGeom prst="rect">
              <a:avLst/>
            </a:prstGeom>
            <a:solidFill>
              <a:schemeClr val="tx1"/>
            </a:solidFill>
            <a:ln w="15875" algn="ctr">
              <a:solidFill>
                <a:srgbClr val="0000FF"/>
              </a:solidFill>
              <a:miter lim="800000"/>
              <a:headEnd/>
              <a:tailEnd/>
            </a:ln>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800" b="0" i="0" u="none" strike="noStrike" kern="1200" cap="none" spc="0" normalizeH="0" baseline="0" noProof="0">
                  <a:ln>
                    <a:noFill/>
                  </a:ln>
                  <a:solidFill>
                    <a:srgbClr val="ED7D31"/>
                  </a:solidFill>
                  <a:effectLst/>
                  <a:uLnTx/>
                  <a:uFillTx/>
                  <a:latin typeface="Arial" panose="020B0604020202020204" pitchFamily="34" charset="0"/>
                  <a:ea typeface="华文仿宋" panose="02010600040101010101" pitchFamily="2" charset="-122"/>
                  <a:cs typeface="+mn-cs"/>
                </a:rPr>
                <a:t>神经网络</a:t>
              </a:r>
            </a:p>
          </p:txBody>
        </p:sp>
        <p:sp>
          <p:nvSpPr>
            <p:cNvPr id="38" name="Line 22"/>
            <p:cNvSpPr>
              <a:spLocks noChangeShapeType="1"/>
            </p:cNvSpPr>
            <p:nvPr/>
          </p:nvSpPr>
          <p:spPr bwMode="auto">
            <a:xfrm>
              <a:off x="1519" y="3022"/>
              <a:ext cx="1180" cy="0"/>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9" name="Line 23"/>
            <p:cNvSpPr>
              <a:spLocks noChangeShapeType="1"/>
            </p:cNvSpPr>
            <p:nvPr/>
          </p:nvSpPr>
          <p:spPr bwMode="auto">
            <a:xfrm flipV="1">
              <a:off x="2698" y="3022"/>
              <a:ext cx="0" cy="227"/>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0" name="Line 24"/>
            <p:cNvSpPr>
              <a:spLocks noChangeShapeType="1"/>
            </p:cNvSpPr>
            <p:nvPr/>
          </p:nvSpPr>
          <p:spPr bwMode="auto">
            <a:xfrm>
              <a:off x="1564" y="3884"/>
              <a:ext cx="1134" cy="0"/>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1" name="Line 25"/>
            <p:cNvSpPr>
              <a:spLocks noChangeShapeType="1"/>
            </p:cNvSpPr>
            <p:nvPr/>
          </p:nvSpPr>
          <p:spPr bwMode="auto">
            <a:xfrm>
              <a:off x="1519" y="3022"/>
              <a:ext cx="0" cy="226"/>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2" name="Line 26"/>
            <p:cNvSpPr>
              <a:spLocks noChangeShapeType="1"/>
            </p:cNvSpPr>
            <p:nvPr/>
          </p:nvSpPr>
          <p:spPr bwMode="auto">
            <a:xfrm flipV="1">
              <a:off x="2698" y="3657"/>
              <a:ext cx="0" cy="227"/>
            </a:xfrm>
            <a:prstGeom prst="line">
              <a:avLst/>
            </a:prstGeom>
            <a:noFill/>
            <a:ln w="38100" cmpd="dbl">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3" name="Line 27"/>
            <p:cNvSpPr>
              <a:spLocks noChangeShapeType="1"/>
            </p:cNvSpPr>
            <p:nvPr/>
          </p:nvSpPr>
          <p:spPr bwMode="auto">
            <a:xfrm flipV="1">
              <a:off x="1564" y="3657"/>
              <a:ext cx="0" cy="227"/>
            </a:xfrm>
            <a:prstGeom prst="line">
              <a:avLst/>
            </a:prstGeom>
            <a:noFill/>
            <a:ln w="38100" cmpd="dbl">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4" name="Line 28"/>
            <p:cNvSpPr>
              <a:spLocks noChangeShapeType="1"/>
            </p:cNvSpPr>
            <p:nvPr/>
          </p:nvSpPr>
          <p:spPr bwMode="auto">
            <a:xfrm>
              <a:off x="1791" y="3476"/>
              <a:ext cx="680" cy="0"/>
            </a:xfrm>
            <a:prstGeom prst="line">
              <a:avLst/>
            </a:prstGeom>
            <a:noFill/>
            <a:ln w="12700">
              <a:solidFill>
                <a:schemeClr val="folHlink"/>
              </a:solidFill>
              <a:round/>
              <a:headEnd/>
              <a:tailEnd type="arrow"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5" name="Text Box 29"/>
            <p:cNvSpPr txBox="1">
              <a:spLocks noChangeArrowheads="1"/>
            </p:cNvSpPr>
            <p:nvPr/>
          </p:nvSpPr>
          <p:spPr bwMode="auto">
            <a:xfrm>
              <a:off x="1927" y="3294"/>
              <a:ext cx="4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宋体" panose="02010600030101010101" pitchFamily="2" charset="-122"/>
                </a:defRPr>
              </a:lvl1pPr>
              <a:lvl2pPr marL="742950" indent="-285750" eaLnBrk="0" hangingPunct="0">
                <a:defRPr sz="2000">
                  <a:solidFill>
                    <a:schemeClr val="tx1"/>
                  </a:solidFill>
                  <a:latin typeface="Tahoma" panose="020B0604030504040204" pitchFamily="34" charset="0"/>
                  <a:ea typeface="宋体" panose="02010600030101010101" pitchFamily="2" charset="-122"/>
                </a:defRPr>
              </a:lvl2pPr>
              <a:lvl3pPr marL="1143000" indent="-228600" eaLnBrk="0" hangingPunct="0">
                <a:defRPr sz="2000">
                  <a:solidFill>
                    <a:schemeClr val="tx1"/>
                  </a:solidFill>
                  <a:latin typeface="Tahoma" panose="020B0604030504040204" pitchFamily="34" charset="0"/>
                  <a:ea typeface="宋体" panose="02010600030101010101" pitchFamily="2" charset="-122"/>
                </a:defRPr>
              </a:lvl3pPr>
              <a:lvl4pPr marL="1600200" indent="-228600" eaLnBrk="0" hangingPunct="0">
                <a:defRPr sz="2000">
                  <a:solidFill>
                    <a:schemeClr val="tx1"/>
                  </a:solidFill>
                  <a:latin typeface="Tahoma" panose="020B0604030504040204" pitchFamily="34" charset="0"/>
                  <a:ea typeface="宋体" panose="02010600030101010101" pitchFamily="2" charset="-122"/>
                </a:defRPr>
              </a:lvl4pPr>
              <a:lvl5pPr marL="2057400" indent="-228600" eaLnBrk="0" hangingPunct="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zh-CN" altLang="en-US" sz="1400" b="1" i="0" u="none" strike="noStrike" kern="1200" cap="none" spc="0" normalizeH="0" baseline="0" noProof="0">
                  <a:ln>
                    <a:noFill/>
                  </a:ln>
                  <a:solidFill>
                    <a:prstClr val="black"/>
                  </a:solidFill>
                  <a:effectLst/>
                  <a:uLnTx/>
                  <a:uFillTx/>
                  <a:latin typeface="Arial" panose="020B0604020202020204" pitchFamily="34" charset="0"/>
                  <a:ea typeface="华文新魏" panose="02010800040101010101" pitchFamily="2" charset="-122"/>
                  <a:cs typeface="+mn-cs"/>
                </a:rPr>
                <a:t>评价</a:t>
              </a:r>
            </a:p>
          </p:txBody>
        </p:sp>
      </p:grpSp>
    </p:spTree>
    <p:extLst>
      <p:ext uri="{BB962C8B-B14F-4D97-AF65-F5344CB8AC3E}">
        <p14:creationId xmlns:p14="http://schemas.microsoft.com/office/powerpoint/2010/main" val="188852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EBB605-F346-4DD7-B8E8-617E8E25FD59}"/>
              </a:ext>
            </a:extLst>
          </p:cNvPr>
          <p:cNvSpPr txBox="1">
            <a:spLocks noChangeArrowheads="1"/>
          </p:cNvSpPr>
          <p:nvPr/>
        </p:nvSpPr>
        <p:spPr>
          <a:xfrm>
            <a:off x="334434" y="908051"/>
            <a:ext cx="5659967" cy="5400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zh-CN" sz="2400" b="1">
                <a:latin typeface="Times New Roman" panose="02020603050405020304" pitchFamily="18" charset="0"/>
              </a:rPr>
              <a:t> </a:t>
            </a:r>
            <a:endParaRPr lang="en-US" altLang="zh-CN" sz="1700" b="1" dirty="0">
              <a:latin typeface="Times New Roman" panose="02020603050405020304" pitchFamily="18" charset="0"/>
            </a:endParaRPr>
          </a:p>
        </p:txBody>
      </p:sp>
      <p:graphicFrame>
        <p:nvGraphicFramePr>
          <p:cNvPr id="5" name="Object 11">
            <a:extLst>
              <a:ext uri="{FF2B5EF4-FFF2-40B4-BE49-F238E27FC236}">
                <a16:creationId xmlns:a16="http://schemas.microsoft.com/office/drawing/2014/main" id="{79DA4B98-0CB2-4AD4-95CB-14FD9A90098F}"/>
              </a:ext>
            </a:extLst>
          </p:cNvPr>
          <p:cNvGraphicFramePr>
            <a:graphicFrameLocks noChangeAspect="1"/>
          </p:cNvGraphicFramePr>
          <p:nvPr>
            <p:extLst>
              <p:ext uri="{D42A27DB-BD31-4B8C-83A1-F6EECF244321}">
                <p14:modId xmlns:p14="http://schemas.microsoft.com/office/powerpoint/2010/main" val="3302034712"/>
              </p:ext>
            </p:extLst>
          </p:nvPr>
        </p:nvGraphicFramePr>
        <p:xfrm>
          <a:off x="8160544" y="1381125"/>
          <a:ext cx="241300" cy="1143000"/>
        </p:xfrm>
        <a:graphic>
          <a:graphicData uri="http://schemas.openxmlformats.org/presentationml/2006/ole">
            <mc:AlternateContent xmlns:mc="http://schemas.openxmlformats.org/markup-compatibility/2006">
              <mc:Choice xmlns:v="urn:schemas-microsoft-com:vml" Requires="v">
                <p:oleObj spid="_x0000_s61542" name="公式" r:id="rId3" imgW="241200" imgH="1143000" progId="Equation.3">
                  <p:embed/>
                </p:oleObj>
              </mc:Choice>
              <mc:Fallback>
                <p:oleObj name="公式" r:id="rId3" imgW="241200" imgH="1143000" progId="Equation.3">
                  <p:embed/>
                  <p:pic>
                    <p:nvPicPr>
                      <p:cNvPr id="10242" name="Object 11">
                        <a:extLst>
                          <a:ext uri="{FF2B5EF4-FFF2-40B4-BE49-F238E27FC236}">
                            <a16:creationId xmlns:a16="http://schemas.microsoft.com/office/drawing/2014/main" id="{B4FE6060-2EB1-400F-A373-7BE893F17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0544" y="1381125"/>
                        <a:ext cx="2413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6">
            <a:extLst>
              <a:ext uri="{FF2B5EF4-FFF2-40B4-BE49-F238E27FC236}">
                <a16:creationId xmlns:a16="http://schemas.microsoft.com/office/drawing/2014/main" id="{DF8905C8-312C-4F17-A62C-38F7EBDB372E}"/>
              </a:ext>
            </a:extLst>
          </p:cNvPr>
          <p:cNvGraphicFramePr>
            <a:graphicFrameLocks noChangeAspect="1"/>
          </p:cNvGraphicFramePr>
          <p:nvPr>
            <p:extLst>
              <p:ext uri="{D42A27DB-BD31-4B8C-83A1-F6EECF244321}">
                <p14:modId xmlns:p14="http://schemas.microsoft.com/office/powerpoint/2010/main" val="2861297510"/>
              </p:ext>
            </p:extLst>
          </p:nvPr>
        </p:nvGraphicFramePr>
        <p:xfrm>
          <a:off x="1739106" y="5753100"/>
          <a:ext cx="2819400" cy="476250"/>
        </p:xfrm>
        <a:graphic>
          <a:graphicData uri="http://schemas.openxmlformats.org/presentationml/2006/ole">
            <mc:AlternateContent xmlns:mc="http://schemas.openxmlformats.org/markup-compatibility/2006">
              <mc:Choice xmlns:v="urn:schemas-microsoft-com:vml" Requires="v">
                <p:oleObj spid="_x0000_s61543" name="公式" r:id="rId5" imgW="1524000" imgH="254000" progId="Equation.3">
                  <p:embed/>
                </p:oleObj>
              </mc:Choice>
              <mc:Fallback>
                <p:oleObj name="公式" r:id="rId5" imgW="1524000" imgH="254000" progId="Equation.3">
                  <p:embed/>
                  <p:pic>
                    <p:nvPicPr>
                      <p:cNvPr id="34822" name="Object 6">
                        <a:extLst>
                          <a:ext uri="{FF2B5EF4-FFF2-40B4-BE49-F238E27FC236}">
                            <a16:creationId xmlns:a16="http://schemas.microsoft.com/office/drawing/2014/main" id="{74F9C8C9-8883-4CAB-847D-07ECEB948A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9106" y="5753100"/>
                        <a:ext cx="2819400"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7">
            <a:extLst>
              <a:ext uri="{FF2B5EF4-FFF2-40B4-BE49-F238E27FC236}">
                <a16:creationId xmlns:a16="http://schemas.microsoft.com/office/drawing/2014/main" id="{944BF24A-1F56-40D1-A244-067F9EEDAB07}"/>
              </a:ext>
            </a:extLst>
          </p:cNvPr>
          <p:cNvGraphicFramePr>
            <a:graphicFrameLocks noChangeAspect="1"/>
          </p:cNvGraphicFramePr>
          <p:nvPr>
            <p:extLst>
              <p:ext uri="{D42A27DB-BD31-4B8C-83A1-F6EECF244321}">
                <p14:modId xmlns:p14="http://schemas.microsoft.com/office/powerpoint/2010/main" val="4104484353"/>
              </p:ext>
            </p:extLst>
          </p:nvPr>
        </p:nvGraphicFramePr>
        <p:xfrm>
          <a:off x="7454106" y="5710238"/>
          <a:ext cx="3124200" cy="500062"/>
        </p:xfrm>
        <a:graphic>
          <a:graphicData uri="http://schemas.openxmlformats.org/presentationml/2006/ole">
            <mc:AlternateContent xmlns:mc="http://schemas.openxmlformats.org/markup-compatibility/2006">
              <mc:Choice xmlns:v="urn:schemas-microsoft-com:vml" Requires="v">
                <p:oleObj spid="_x0000_s61544" name="公式" r:id="rId7" imgW="1612900" imgH="254000" progId="Equation.3">
                  <p:embed/>
                </p:oleObj>
              </mc:Choice>
              <mc:Fallback>
                <p:oleObj name="公式" r:id="rId7" imgW="1612900" imgH="254000" progId="Equation.3">
                  <p:embed/>
                  <p:pic>
                    <p:nvPicPr>
                      <p:cNvPr id="34823" name="Object 7">
                        <a:extLst>
                          <a:ext uri="{FF2B5EF4-FFF2-40B4-BE49-F238E27FC236}">
                            <a16:creationId xmlns:a16="http://schemas.microsoft.com/office/drawing/2014/main" id="{C56A2198-DE0E-4A1A-9801-291CD108F7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54106" y="5710238"/>
                        <a:ext cx="3124200"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8">
            <a:extLst>
              <a:ext uri="{FF2B5EF4-FFF2-40B4-BE49-F238E27FC236}">
                <a16:creationId xmlns:a16="http://schemas.microsoft.com/office/drawing/2014/main" id="{EF74FA4C-B604-441B-AA99-345AA1E805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3906" y="1181100"/>
            <a:ext cx="810418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13">
            <a:extLst>
              <a:ext uri="{FF2B5EF4-FFF2-40B4-BE49-F238E27FC236}">
                <a16:creationId xmlns:a16="http://schemas.microsoft.com/office/drawing/2014/main" id="{8321EF0B-8D66-43E9-86E2-069331CE33B0}"/>
              </a:ext>
            </a:extLst>
          </p:cNvPr>
          <p:cNvGraphicFramePr>
            <a:graphicFrameLocks noChangeAspect="1"/>
          </p:cNvGraphicFramePr>
          <p:nvPr>
            <p:extLst>
              <p:ext uri="{D42A27DB-BD31-4B8C-83A1-F6EECF244321}">
                <p14:modId xmlns:p14="http://schemas.microsoft.com/office/powerpoint/2010/main" val="2989339857"/>
              </p:ext>
            </p:extLst>
          </p:nvPr>
        </p:nvGraphicFramePr>
        <p:xfrm>
          <a:off x="10036970" y="1866900"/>
          <a:ext cx="693737" cy="3048000"/>
        </p:xfrm>
        <a:graphic>
          <a:graphicData uri="http://schemas.openxmlformats.org/presentationml/2006/ole">
            <mc:AlternateContent xmlns:mc="http://schemas.openxmlformats.org/markup-compatibility/2006">
              <mc:Choice xmlns:v="urn:schemas-microsoft-com:vml" Requires="v">
                <p:oleObj spid="_x0000_s61545" name="公式" r:id="rId10" imgW="241200" imgH="1143000" progId="Equation.3">
                  <p:embed/>
                </p:oleObj>
              </mc:Choice>
              <mc:Fallback>
                <p:oleObj name="公式" r:id="rId10" imgW="241200" imgH="1143000" progId="Equation.3">
                  <p:embed/>
                  <p:pic>
                    <p:nvPicPr>
                      <p:cNvPr id="10245" name="Object 13">
                        <a:extLst>
                          <a:ext uri="{FF2B5EF4-FFF2-40B4-BE49-F238E27FC236}">
                            <a16:creationId xmlns:a16="http://schemas.microsoft.com/office/drawing/2014/main" id="{6551EFF3-6F81-4387-9D7A-F64DA60A21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6970" y="1866900"/>
                        <a:ext cx="693737"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5">
            <a:extLst>
              <a:ext uri="{FF2B5EF4-FFF2-40B4-BE49-F238E27FC236}">
                <a16:creationId xmlns:a16="http://schemas.microsoft.com/office/drawing/2014/main" id="{D26EFF25-9602-4344-BFA1-21A71B22DBC8}"/>
              </a:ext>
            </a:extLst>
          </p:cNvPr>
          <p:cNvGraphicFramePr>
            <a:graphicFrameLocks noChangeAspect="1"/>
          </p:cNvGraphicFramePr>
          <p:nvPr>
            <p:extLst>
              <p:ext uri="{D42A27DB-BD31-4B8C-83A1-F6EECF244321}">
                <p14:modId xmlns:p14="http://schemas.microsoft.com/office/powerpoint/2010/main" val="2252233317"/>
              </p:ext>
            </p:extLst>
          </p:nvPr>
        </p:nvGraphicFramePr>
        <p:xfrm>
          <a:off x="1580356" y="1790700"/>
          <a:ext cx="539750" cy="3048000"/>
        </p:xfrm>
        <a:graphic>
          <a:graphicData uri="http://schemas.openxmlformats.org/presentationml/2006/ole">
            <mc:AlternateContent xmlns:mc="http://schemas.openxmlformats.org/markup-compatibility/2006">
              <mc:Choice xmlns:v="urn:schemas-microsoft-com:vml" Requires="v">
                <p:oleObj spid="_x0000_s61546" name="公式" r:id="rId11" imgW="203040" imgH="1143000" progId="Equation.3">
                  <p:embed/>
                </p:oleObj>
              </mc:Choice>
              <mc:Fallback>
                <p:oleObj name="公式" r:id="rId11" imgW="203040" imgH="1143000" progId="Equation.3">
                  <p:embed/>
                  <p:pic>
                    <p:nvPicPr>
                      <p:cNvPr id="10246" name="Object 15">
                        <a:extLst>
                          <a:ext uri="{FF2B5EF4-FFF2-40B4-BE49-F238E27FC236}">
                            <a16:creationId xmlns:a16="http://schemas.microsoft.com/office/drawing/2014/main" id="{EB1744E3-E2A6-4BB8-BB32-976BB6295B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0356" y="1790700"/>
                        <a:ext cx="539750" cy="304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1" name="直接连接符 10">
            <a:extLst>
              <a:ext uri="{FF2B5EF4-FFF2-40B4-BE49-F238E27FC236}">
                <a16:creationId xmlns:a16="http://schemas.microsoft.com/office/drawing/2014/main" id="{C81566D0-159F-401A-BB0B-EB6B023A98C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FC3D1D0D-0D3C-4A59-9445-CB73091DE0AE}"/>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神经网络的结构</a:t>
            </a:r>
          </a:p>
        </p:txBody>
      </p:sp>
      <p:sp>
        <p:nvSpPr>
          <p:cNvPr id="13" name="Rectangle 47">
            <a:extLst>
              <a:ext uri="{FF2B5EF4-FFF2-40B4-BE49-F238E27FC236}">
                <a16:creationId xmlns:a16="http://schemas.microsoft.com/office/drawing/2014/main" id="{1E8AEA58-F888-4A9A-8BC1-A3DDD4E716C6}"/>
              </a:ext>
            </a:extLst>
          </p:cNvPr>
          <p:cNvSpPr>
            <a:spLocks noChangeArrowheads="1"/>
          </p:cNvSpPr>
          <p:nvPr/>
        </p:nvSpPr>
        <p:spPr bwMode="auto">
          <a:xfrm>
            <a:off x="1599963" y="821242"/>
            <a:ext cx="4191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0000"/>
              <a:buFont typeface="Wingdings" panose="05000000000000000000" pitchFamily="2" charset="2"/>
              <a:buNone/>
            </a:pPr>
            <a:r>
              <a:rPr lang="en-US" altLang="zh-CN" sz="2600" b="1" dirty="0"/>
              <a:t> </a:t>
            </a:r>
            <a:r>
              <a:rPr lang="en-US" altLang="zh-CN" sz="2600" b="1" dirty="0">
                <a:latin typeface="Times New Roman" panose="02020603050405020304" pitchFamily="18" charset="0"/>
              </a:rPr>
              <a:t>1. BP</a:t>
            </a:r>
            <a:r>
              <a:rPr lang="zh-CN" altLang="en-US" sz="2600" b="1" dirty="0">
                <a:latin typeface="Times New Roman" panose="02020603050405020304" pitchFamily="18" charset="0"/>
              </a:rPr>
              <a:t>网络结构</a:t>
            </a:r>
            <a:endParaRPr lang="zh-CN" altLang="en-US" b="1" dirty="0"/>
          </a:p>
        </p:txBody>
      </p:sp>
    </p:spTree>
    <p:extLst>
      <p:ext uri="{BB962C8B-B14F-4D97-AF65-F5344CB8AC3E}">
        <p14:creationId xmlns:p14="http://schemas.microsoft.com/office/powerpoint/2010/main" val="2644282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灯片编号占位符 4">
            <a:extLst>
              <a:ext uri="{FF2B5EF4-FFF2-40B4-BE49-F238E27FC236}">
                <a16:creationId xmlns:a16="http://schemas.microsoft.com/office/drawing/2014/main" id="{6D214CA7-2B44-4331-A1CC-F018CD96D1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B22EBB72-35D9-4C99-996D-1125972B7626}" type="slidenum">
              <a:rPr lang="ja-JP" altLang="en-US" sz="1800">
                <a:solidFill>
                  <a:srgbClr val="A50021"/>
                </a:solidFill>
                <a:ea typeface="ＭＳ Ｐゴシック" panose="020B0600070205080204" pitchFamily="34" charset="-128"/>
              </a:rPr>
              <a:pPr eaLnBrk="1" hangingPunct="1"/>
              <a:t>24</a:t>
            </a:fld>
            <a:endParaRPr lang="en-US" altLang="ja-JP" sz="1800">
              <a:solidFill>
                <a:srgbClr val="A50021"/>
              </a:solidFill>
              <a:ea typeface="ＭＳ Ｐゴシック" panose="020B0600070205080204" pitchFamily="34" charset="-128"/>
            </a:endParaRPr>
          </a:p>
        </p:txBody>
      </p:sp>
      <p:sp>
        <p:nvSpPr>
          <p:cNvPr id="11272" name="Rectangle 48">
            <a:extLst>
              <a:ext uri="{FF2B5EF4-FFF2-40B4-BE49-F238E27FC236}">
                <a16:creationId xmlns:a16="http://schemas.microsoft.com/office/drawing/2014/main" id="{327DA058-1613-4C35-BC63-18205437D9C1}"/>
              </a:ext>
            </a:extLst>
          </p:cNvPr>
          <p:cNvSpPr>
            <a:spLocks noChangeArrowheads="1"/>
          </p:cNvSpPr>
          <p:nvPr/>
        </p:nvSpPr>
        <p:spPr bwMode="auto">
          <a:xfrm>
            <a:off x="1676400" y="1524000"/>
            <a:ext cx="8763000" cy="4724400"/>
          </a:xfrm>
          <a:prstGeom prst="rect">
            <a:avLst/>
          </a:prstGeom>
          <a:noFill/>
          <a:ln w="9525">
            <a:no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8955" name="Object 43">
            <a:extLst>
              <a:ext uri="{FF2B5EF4-FFF2-40B4-BE49-F238E27FC236}">
                <a16:creationId xmlns:a16="http://schemas.microsoft.com/office/drawing/2014/main" id="{D646068D-B820-4854-B853-C6019F3AEEFF}"/>
              </a:ext>
            </a:extLst>
          </p:cNvPr>
          <p:cNvGraphicFramePr>
            <a:graphicFrameLocks noGrp="1" noChangeAspect="1"/>
          </p:cNvGraphicFramePr>
          <p:nvPr>
            <p:ph sz="half" idx="1"/>
          </p:nvPr>
        </p:nvGraphicFramePr>
        <p:xfrm>
          <a:off x="1760538" y="1576389"/>
          <a:ext cx="4183062" cy="4618037"/>
        </p:xfrm>
        <a:graphic>
          <a:graphicData uri="http://schemas.openxmlformats.org/presentationml/2006/ole">
            <mc:AlternateContent xmlns:mc="http://schemas.openxmlformats.org/markup-compatibility/2006">
              <mc:Choice xmlns:v="urn:schemas-microsoft-com:vml" Requires="v">
                <p:oleObj spid="_x0000_s2155" name="SmartDraw" r:id="rId3" imgW="2607480" imgH="2880360" progId="SmartDraw.2">
                  <p:embed/>
                </p:oleObj>
              </mc:Choice>
              <mc:Fallback>
                <p:oleObj name="SmartDraw" r:id="rId3" imgW="2607480" imgH="2880360" progId="SmartDraw.2">
                  <p:embed/>
                  <p:pic>
                    <p:nvPicPr>
                      <p:cNvPr id="38955" name="Object 43">
                        <a:extLst>
                          <a:ext uri="{FF2B5EF4-FFF2-40B4-BE49-F238E27FC236}">
                            <a16:creationId xmlns:a16="http://schemas.microsoft.com/office/drawing/2014/main" id="{D646068D-B820-4854-B853-C6019F3AEE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0538" y="1576389"/>
                        <a:ext cx="4183062" cy="461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4" name="Rectangle 5">
            <a:extLst>
              <a:ext uri="{FF2B5EF4-FFF2-40B4-BE49-F238E27FC236}">
                <a16:creationId xmlns:a16="http://schemas.microsoft.com/office/drawing/2014/main" id="{FD9B117D-9563-401B-822D-02EC9638FCE9}"/>
              </a:ext>
            </a:extLst>
          </p:cNvPr>
          <p:cNvSpPr>
            <a:spLocks noChangeArrowheads="1"/>
          </p:cNvSpPr>
          <p:nvPr/>
        </p:nvSpPr>
        <p:spPr bwMode="auto">
          <a:xfrm>
            <a:off x="1524001" y="28958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5" name="Rectangle 7">
            <a:extLst>
              <a:ext uri="{FF2B5EF4-FFF2-40B4-BE49-F238E27FC236}">
                <a16:creationId xmlns:a16="http://schemas.microsoft.com/office/drawing/2014/main" id="{840513EE-70BE-4E7E-82B1-819D13218C64}"/>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6" name="Rectangle 9">
            <a:extLst>
              <a:ext uri="{FF2B5EF4-FFF2-40B4-BE49-F238E27FC236}">
                <a16:creationId xmlns:a16="http://schemas.microsoft.com/office/drawing/2014/main" id="{317A1B58-E1C4-4BBC-907F-10FFA10617AC}"/>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7" name="Rectangle 11">
            <a:extLst>
              <a:ext uri="{FF2B5EF4-FFF2-40B4-BE49-F238E27FC236}">
                <a16:creationId xmlns:a16="http://schemas.microsoft.com/office/drawing/2014/main" id="{78C91FEC-ECAD-4287-95BF-462C2A81DED0}"/>
              </a:ext>
            </a:extLst>
          </p:cNvPr>
          <p:cNvSpPr>
            <a:spLocks noChangeArrowheads="1"/>
          </p:cNvSpPr>
          <p:nvPr/>
        </p:nvSpPr>
        <p:spPr bwMode="auto">
          <a:xfrm>
            <a:off x="1524001" y="28720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8" name="Rectangle 13">
            <a:extLst>
              <a:ext uri="{FF2B5EF4-FFF2-40B4-BE49-F238E27FC236}">
                <a16:creationId xmlns:a16="http://schemas.microsoft.com/office/drawing/2014/main" id="{32FFF18F-0056-4A2D-A6B2-1CD7ED308614}"/>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79" name="Rectangle 15">
            <a:extLst>
              <a:ext uri="{FF2B5EF4-FFF2-40B4-BE49-F238E27FC236}">
                <a16:creationId xmlns:a16="http://schemas.microsoft.com/office/drawing/2014/main" id="{F2CA2243-8476-43F2-BDE8-208E7A1068C7}"/>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0" name="Rectangle 17">
            <a:extLst>
              <a:ext uri="{FF2B5EF4-FFF2-40B4-BE49-F238E27FC236}">
                <a16:creationId xmlns:a16="http://schemas.microsoft.com/office/drawing/2014/main" id="{2E04CEE2-5B99-4C51-9423-4F12B5277989}"/>
              </a:ext>
            </a:extLst>
          </p:cNvPr>
          <p:cNvSpPr>
            <a:spLocks noChangeArrowheads="1"/>
          </p:cNvSpPr>
          <p:nvPr/>
        </p:nvSpPr>
        <p:spPr bwMode="auto">
          <a:xfrm>
            <a:off x="1524001" y="28482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1" name="Rectangle 19">
            <a:extLst>
              <a:ext uri="{FF2B5EF4-FFF2-40B4-BE49-F238E27FC236}">
                <a16:creationId xmlns:a16="http://schemas.microsoft.com/office/drawing/2014/main" id="{6E91D2F5-0802-4DA2-A0AF-7DCA3F71D253}"/>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2" name="Rectangle 21">
            <a:extLst>
              <a:ext uri="{FF2B5EF4-FFF2-40B4-BE49-F238E27FC236}">
                <a16:creationId xmlns:a16="http://schemas.microsoft.com/office/drawing/2014/main" id="{DCFC5FC0-418C-4D11-BD8C-64700BB94844}"/>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3" name="Rectangle 23">
            <a:extLst>
              <a:ext uri="{FF2B5EF4-FFF2-40B4-BE49-F238E27FC236}">
                <a16:creationId xmlns:a16="http://schemas.microsoft.com/office/drawing/2014/main" id="{49F7B6F6-731A-4D50-A331-FE6F77AD6DC6}"/>
              </a:ext>
            </a:extLst>
          </p:cNvPr>
          <p:cNvSpPr>
            <a:spLocks noChangeArrowheads="1"/>
          </p:cNvSpPr>
          <p:nvPr/>
        </p:nvSpPr>
        <p:spPr bwMode="auto">
          <a:xfrm>
            <a:off x="1524001" y="28339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84" name="Rectangle 25">
            <a:extLst>
              <a:ext uri="{FF2B5EF4-FFF2-40B4-BE49-F238E27FC236}">
                <a16:creationId xmlns:a16="http://schemas.microsoft.com/office/drawing/2014/main" id="{1A454E23-AC94-4620-A932-329CC193E56C}"/>
              </a:ext>
            </a:extLst>
          </p:cNvPr>
          <p:cNvSpPr>
            <a:spLocks noChangeArrowheads="1"/>
          </p:cNvSpPr>
          <p:nvPr/>
        </p:nvSpPr>
        <p:spPr bwMode="auto">
          <a:xfrm>
            <a:off x="1524001" y="28101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8938" name="Object 26">
            <a:extLst>
              <a:ext uri="{FF2B5EF4-FFF2-40B4-BE49-F238E27FC236}">
                <a16:creationId xmlns:a16="http://schemas.microsoft.com/office/drawing/2014/main" id="{9B85EF31-3EE9-4B53-BBA4-9AE318610073}"/>
              </a:ext>
            </a:extLst>
          </p:cNvPr>
          <p:cNvGraphicFramePr>
            <a:graphicFrameLocks noChangeAspect="1"/>
          </p:cNvGraphicFramePr>
          <p:nvPr/>
        </p:nvGraphicFramePr>
        <p:xfrm>
          <a:off x="6088064" y="3797300"/>
          <a:ext cx="3227387" cy="914400"/>
        </p:xfrm>
        <a:graphic>
          <a:graphicData uri="http://schemas.openxmlformats.org/presentationml/2006/ole">
            <mc:AlternateContent xmlns:mc="http://schemas.openxmlformats.org/markup-compatibility/2006">
              <mc:Choice xmlns:v="urn:schemas-microsoft-com:vml" Requires="v">
                <p:oleObj spid="_x0000_s2156" name="Equation" r:id="rId5" imgW="1180800" imgH="393480" progId="Equation.3">
                  <p:embed/>
                </p:oleObj>
              </mc:Choice>
              <mc:Fallback>
                <p:oleObj name="Equation" r:id="rId5" imgW="1180800" imgH="393480" progId="Equation.3">
                  <p:embed/>
                  <p:pic>
                    <p:nvPicPr>
                      <p:cNvPr id="38938" name="Object 26">
                        <a:extLst>
                          <a:ext uri="{FF2B5EF4-FFF2-40B4-BE49-F238E27FC236}">
                            <a16:creationId xmlns:a16="http://schemas.microsoft.com/office/drawing/2014/main" id="{9B85EF31-3EE9-4B53-BBA4-9AE3186100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8064" y="3797300"/>
                        <a:ext cx="3227387"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40" name="Object 28">
            <a:extLst>
              <a:ext uri="{FF2B5EF4-FFF2-40B4-BE49-F238E27FC236}">
                <a16:creationId xmlns:a16="http://schemas.microsoft.com/office/drawing/2014/main" id="{E8C020FE-0C8E-4CB1-8370-AB19B2240C79}"/>
              </a:ext>
            </a:extLst>
          </p:cNvPr>
          <p:cNvGraphicFramePr>
            <a:graphicFrameLocks noChangeAspect="1"/>
          </p:cNvGraphicFramePr>
          <p:nvPr/>
        </p:nvGraphicFramePr>
        <p:xfrm>
          <a:off x="6019800" y="1887538"/>
          <a:ext cx="4495800" cy="1498600"/>
        </p:xfrm>
        <a:graphic>
          <a:graphicData uri="http://schemas.openxmlformats.org/presentationml/2006/ole">
            <mc:AlternateContent xmlns:mc="http://schemas.openxmlformats.org/markup-compatibility/2006">
              <mc:Choice xmlns:v="urn:schemas-microsoft-com:vml" Requires="v">
                <p:oleObj spid="_x0000_s2157" name="Equation" r:id="rId7" imgW="1828800" imgH="647640" progId="Equation.3">
                  <p:embed/>
                </p:oleObj>
              </mc:Choice>
              <mc:Fallback>
                <p:oleObj name="Equation" r:id="rId7" imgW="1828800" imgH="647640" progId="Equation.3">
                  <p:embed/>
                  <p:pic>
                    <p:nvPicPr>
                      <p:cNvPr id="38940" name="Object 28">
                        <a:extLst>
                          <a:ext uri="{FF2B5EF4-FFF2-40B4-BE49-F238E27FC236}">
                            <a16:creationId xmlns:a16="http://schemas.microsoft.com/office/drawing/2014/main" id="{E8C020FE-0C8E-4CB1-8370-AB19B2240C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1887538"/>
                        <a:ext cx="4495800" cy="149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42" name="Object 30">
            <a:extLst>
              <a:ext uri="{FF2B5EF4-FFF2-40B4-BE49-F238E27FC236}">
                <a16:creationId xmlns:a16="http://schemas.microsoft.com/office/drawing/2014/main" id="{765B0941-408C-4F67-AC71-9FF453A9B371}"/>
              </a:ext>
            </a:extLst>
          </p:cNvPr>
          <p:cNvGraphicFramePr>
            <a:graphicFrameLocks noChangeAspect="1"/>
          </p:cNvGraphicFramePr>
          <p:nvPr/>
        </p:nvGraphicFramePr>
        <p:xfrm>
          <a:off x="6096000" y="5638800"/>
          <a:ext cx="1981200" cy="381000"/>
        </p:xfrm>
        <a:graphic>
          <a:graphicData uri="http://schemas.openxmlformats.org/presentationml/2006/ole">
            <mc:AlternateContent xmlns:mc="http://schemas.openxmlformats.org/markup-compatibility/2006">
              <mc:Choice xmlns:v="urn:schemas-microsoft-com:vml" Requires="v">
                <p:oleObj spid="_x0000_s2158" name="公式" r:id="rId9" imgW="774364" imgH="203112" progId="Equation.3">
                  <p:embed/>
                </p:oleObj>
              </mc:Choice>
              <mc:Fallback>
                <p:oleObj name="公式" r:id="rId9" imgW="774364" imgH="203112" progId="Equation.3">
                  <p:embed/>
                  <p:pic>
                    <p:nvPicPr>
                      <p:cNvPr id="38942" name="Object 30">
                        <a:extLst>
                          <a:ext uri="{FF2B5EF4-FFF2-40B4-BE49-F238E27FC236}">
                            <a16:creationId xmlns:a16="http://schemas.microsoft.com/office/drawing/2014/main" id="{765B0941-408C-4F67-AC71-9FF453A9B3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5638800"/>
                        <a:ext cx="1981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57" name="Object 45">
            <a:extLst>
              <a:ext uri="{FF2B5EF4-FFF2-40B4-BE49-F238E27FC236}">
                <a16:creationId xmlns:a16="http://schemas.microsoft.com/office/drawing/2014/main" id="{F6A0325A-365B-4D12-BA5D-1DABE5BDA592}"/>
              </a:ext>
            </a:extLst>
          </p:cNvPr>
          <p:cNvGraphicFramePr>
            <a:graphicFrameLocks noGrp="1" noChangeAspect="1"/>
          </p:cNvGraphicFramePr>
          <p:nvPr>
            <p:ph sz="half" idx="2"/>
          </p:nvPr>
        </p:nvGraphicFramePr>
        <p:xfrm>
          <a:off x="6096000" y="5029200"/>
          <a:ext cx="2133600" cy="457200"/>
        </p:xfrm>
        <a:graphic>
          <a:graphicData uri="http://schemas.openxmlformats.org/presentationml/2006/ole">
            <mc:AlternateContent xmlns:mc="http://schemas.openxmlformats.org/markup-compatibility/2006">
              <mc:Choice xmlns:v="urn:schemas-microsoft-com:vml" Requires="v">
                <p:oleObj spid="_x0000_s2159" name="公式" r:id="rId11" imgW="698400" imgH="203040" progId="Equation.3">
                  <p:embed/>
                </p:oleObj>
              </mc:Choice>
              <mc:Fallback>
                <p:oleObj name="公式" r:id="rId11" imgW="698400" imgH="203040" progId="Equation.3">
                  <p:embed/>
                  <p:pic>
                    <p:nvPicPr>
                      <p:cNvPr id="38957" name="Object 45">
                        <a:extLst>
                          <a:ext uri="{FF2B5EF4-FFF2-40B4-BE49-F238E27FC236}">
                            <a16:creationId xmlns:a16="http://schemas.microsoft.com/office/drawing/2014/main" id="{F6A0325A-365B-4D12-BA5D-1DABE5BD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5029200"/>
                        <a:ext cx="2133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85" name="Rectangle 47">
            <a:extLst>
              <a:ext uri="{FF2B5EF4-FFF2-40B4-BE49-F238E27FC236}">
                <a16:creationId xmlns:a16="http://schemas.microsoft.com/office/drawing/2014/main" id="{C0702F20-1EDE-4CE4-AB5A-41D419E8D95F}"/>
              </a:ext>
            </a:extLst>
          </p:cNvPr>
          <p:cNvSpPr>
            <a:spLocks noChangeArrowheads="1"/>
          </p:cNvSpPr>
          <p:nvPr/>
        </p:nvSpPr>
        <p:spPr bwMode="auto">
          <a:xfrm>
            <a:off x="1752600" y="533400"/>
            <a:ext cx="419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0000"/>
              <a:buFont typeface="Wingdings" panose="05000000000000000000" pitchFamily="2" charset="2"/>
              <a:buNone/>
            </a:pPr>
            <a:r>
              <a:rPr lang="en-US" altLang="zh-CN" sz="2600" b="1" dirty="0"/>
              <a:t> </a:t>
            </a:r>
            <a:r>
              <a:rPr lang="en-US" altLang="zh-CN" sz="2600" b="1" dirty="0">
                <a:latin typeface="Times New Roman" panose="02020603050405020304" pitchFamily="18" charset="0"/>
              </a:rPr>
              <a:t>2. </a:t>
            </a:r>
            <a:r>
              <a:rPr lang="zh-CN" altLang="en-US" sz="2600" b="1" dirty="0">
                <a:latin typeface="Times New Roman" panose="02020603050405020304" pitchFamily="18" charset="0"/>
              </a:rPr>
              <a:t>输入输出变换关系</a:t>
            </a:r>
            <a:r>
              <a:rPr lang="zh-CN" altLang="en-US" b="1" dirty="0"/>
              <a:t> </a:t>
            </a:r>
          </a:p>
        </p:txBody>
      </p:sp>
      <p:cxnSp>
        <p:nvCxnSpPr>
          <p:cNvPr id="24" name="直接连接符 23">
            <a:extLst>
              <a:ext uri="{FF2B5EF4-FFF2-40B4-BE49-F238E27FC236}">
                <a16:creationId xmlns:a16="http://schemas.microsoft.com/office/drawing/2014/main" id="{D901A753-25C4-4902-AFFF-0B943D432B9D}"/>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7D0B4803-1CF5-48DB-98AD-CE00E0DEBC2A}"/>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神经网络的结构</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灯片编号占位符 4">
            <a:extLst>
              <a:ext uri="{FF2B5EF4-FFF2-40B4-BE49-F238E27FC236}">
                <a16:creationId xmlns:a16="http://schemas.microsoft.com/office/drawing/2014/main" id="{99119CC0-34C5-41E1-8526-DD00A649BD6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71297071-4340-4ABD-B665-DFDD9EDCD173}" type="slidenum">
              <a:rPr lang="ja-JP" altLang="en-US" sz="1800">
                <a:solidFill>
                  <a:srgbClr val="A50021"/>
                </a:solidFill>
                <a:ea typeface="ＭＳ Ｐゴシック" panose="020B0600070205080204" pitchFamily="34" charset="-128"/>
              </a:rPr>
              <a:pPr eaLnBrk="1" hangingPunct="1"/>
              <a:t>25</a:t>
            </a:fld>
            <a:endParaRPr lang="en-US" altLang="ja-JP" sz="1800">
              <a:solidFill>
                <a:srgbClr val="A50021"/>
              </a:solidFill>
              <a:ea typeface="ＭＳ Ｐゴシック" panose="020B0600070205080204" pitchFamily="34" charset="-128"/>
            </a:endParaRPr>
          </a:p>
        </p:txBody>
      </p:sp>
      <p:sp>
        <p:nvSpPr>
          <p:cNvPr id="95236" name="Rectangle 5">
            <a:extLst>
              <a:ext uri="{FF2B5EF4-FFF2-40B4-BE49-F238E27FC236}">
                <a16:creationId xmlns:a16="http://schemas.microsoft.com/office/drawing/2014/main" id="{69404622-E184-48DF-AABA-1B20E25984BC}"/>
              </a:ext>
            </a:extLst>
          </p:cNvPr>
          <p:cNvSpPr>
            <a:spLocks noChangeArrowheads="1"/>
          </p:cNvSpPr>
          <p:nvPr/>
        </p:nvSpPr>
        <p:spPr bwMode="auto">
          <a:xfrm>
            <a:off x="1524001" y="28958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37" name="Rectangle 6">
            <a:extLst>
              <a:ext uri="{FF2B5EF4-FFF2-40B4-BE49-F238E27FC236}">
                <a16:creationId xmlns:a16="http://schemas.microsoft.com/office/drawing/2014/main" id="{C5080359-D2D5-4F6C-BFDB-3912E3481139}"/>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38" name="Rectangle 7">
            <a:extLst>
              <a:ext uri="{FF2B5EF4-FFF2-40B4-BE49-F238E27FC236}">
                <a16:creationId xmlns:a16="http://schemas.microsoft.com/office/drawing/2014/main" id="{0A865A42-19BE-45AE-8C09-EE6CF15BDCB1}"/>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39" name="Rectangle 8">
            <a:extLst>
              <a:ext uri="{FF2B5EF4-FFF2-40B4-BE49-F238E27FC236}">
                <a16:creationId xmlns:a16="http://schemas.microsoft.com/office/drawing/2014/main" id="{A7EB4E7C-DCC4-4FA7-BDB5-F8E874C8F024}"/>
              </a:ext>
            </a:extLst>
          </p:cNvPr>
          <p:cNvSpPr>
            <a:spLocks noChangeArrowheads="1"/>
          </p:cNvSpPr>
          <p:nvPr/>
        </p:nvSpPr>
        <p:spPr bwMode="auto">
          <a:xfrm>
            <a:off x="1524001" y="28720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0" name="Rectangle 9">
            <a:extLst>
              <a:ext uri="{FF2B5EF4-FFF2-40B4-BE49-F238E27FC236}">
                <a16:creationId xmlns:a16="http://schemas.microsoft.com/office/drawing/2014/main" id="{ED705651-3579-4516-8BE9-116DECA95E48}"/>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1" name="Rectangle 10">
            <a:extLst>
              <a:ext uri="{FF2B5EF4-FFF2-40B4-BE49-F238E27FC236}">
                <a16:creationId xmlns:a16="http://schemas.microsoft.com/office/drawing/2014/main" id="{09265E06-C907-45DC-A30B-E9C300C5FEB5}"/>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2" name="Rectangle 11">
            <a:extLst>
              <a:ext uri="{FF2B5EF4-FFF2-40B4-BE49-F238E27FC236}">
                <a16:creationId xmlns:a16="http://schemas.microsoft.com/office/drawing/2014/main" id="{AEE3D3CF-7669-4823-998D-CEE2AC412A0A}"/>
              </a:ext>
            </a:extLst>
          </p:cNvPr>
          <p:cNvSpPr>
            <a:spLocks noChangeArrowheads="1"/>
          </p:cNvSpPr>
          <p:nvPr/>
        </p:nvSpPr>
        <p:spPr bwMode="auto">
          <a:xfrm>
            <a:off x="1524001" y="28482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3" name="Rectangle 12">
            <a:extLst>
              <a:ext uri="{FF2B5EF4-FFF2-40B4-BE49-F238E27FC236}">
                <a16:creationId xmlns:a16="http://schemas.microsoft.com/office/drawing/2014/main" id="{E95D6BA4-3AF8-4934-9740-F11CD126886E}"/>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4" name="Rectangle 13">
            <a:extLst>
              <a:ext uri="{FF2B5EF4-FFF2-40B4-BE49-F238E27FC236}">
                <a16:creationId xmlns:a16="http://schemas.microsoft.com/office/drawing/2014/main" id="{661554FB-5BD1-45C3-AE41-5A733B0DBE6B}"/>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5" name="Rectangle 14">
            <a:extLst>
              <a:ext uri="{FF2B5EF4-FFF2-40B4-BE49-F238E27FC236}">
                <a16:creationId xmlns:a16="http://schemas.microsoft.com/office/drawing/2014/main" id="{C5F6A096-24F4-4C47-AD06-296228EE1436}"/>
              </a:ext>
            </a:extLst>
          </p:cNvPr>
          <p:cNvSpPr>
            <a:spLocks noChangeArrowheads="1"/>
          </p:cNvSpPr>
          <p:nvPr/>
        </p:nvSpPr>
        <p:spPr bwMode="auto">
          <a:xfrm>
            <a:off x="1524001" y="28339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6" name="Rectangle 15">
            <a:extLst>
              <a:ext uri="{FF2B5EF4-FFF2-40B4-BE49-F238E27FC236}">
                <a16:creationId xmlns:a16="http://schemas.microsoft.com/office/drawing/2014/main" id="{891283F1-F74B-4EC1-882F-502F6D40172F}"/>
              </a:ext>
            </a:extLst>
          </p:cNvPr>
          <p:cNvSpPr>
            <a:spLocks noChangeArrowheads="1"/>
          </p:cNvSpPr>
          <p:nvPr/>
        </p:nvSpPr>
        <p:spPr bwMode="auto">
          <a:xfrm>
            <a:off x="1524001" y="28101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7" name="Rectangle 16">
            <a:extLst>
              <a:ext uri="{FF2B5EF4-FFF2-40B4-BE49-F238E27FC236}">
                <a16:creationId xmlns:a16="http://schemas.microsoft.com/office/drawing/2014/main" id="{4A694AFB-3FC3-42DF-8A3D-35C310D194B5}"/>
              </a:ext>
            </a:extLst>
          </p:cNvPr>
          <p:cNvSpPr>
            <a:spLocks noChangeArrowheads="1"/>
          </p:cNvSpPr>
          <p:nvPr/>
        </p:nvSpPr>
        <p:spPr bwMode="auto">
          <a:xfrm>
            <a:off x="1524001" y="28530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248" name="Rectangle 21">
            <a:extLst>
              <a:ext uri="{FF2B5EF4-FFF2-40B4-BE49-F238E27FC236}">
                <a16:creationId xmlns:a16="http://schemas.microsoft.com/office/drawing/2014/main" id="{DC3E0411-E105-4604-B32E-9752D35E91D0}"/>
              </a:ext>
            </a:extLst>
          </p:cNvPr>
          <p:cNvSpPr>
            <a:spLocks noChangeArrowheads="1"/>
          </p:cNvSpPr>
          <p:nvPr/>
        </p:nvSpPr>
        <p:spPr bwMode="auto">
          <a:xfrm>
            <a:off x="1752600" y="609600"/>
            <a:ext cx="419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0000"/>
              <a:buFont typeface="Wingdings" panose="05000000000000000000" pitchFamily="2" charset="2"/>
              <a:buNone/>
            </a:pPr>
            <a:r>
              <a:rPr lang="en-US" altLang="zh-CN" sz="2600" dirty="0">
                <a:latin typeface="微软雅黑" panose="020B0503020204020204" pitchFamily="34" charset="-122"/>
                <a:ea typeface="微软雅黑" panose="020B0503020204020204" pitchFamily="34" charset="-122"/>
              </a:rPr>
              <a:t>3. </a:t>
            </a:r>
            <a:r>
              <a:rPr lang="zh-CN" altLang="en-US" sz="2600" dirty="0">
                <a:latin typeface="微软雅黑" panose="020B0503020204020204" pitchFamily="34" charset="-122"/>
                <a:ea typeface="微软雅黑" panose="020B0503020204020204" pitchFamily="34" charset="-122"/>
              </a:rPr>
              <a:t>工作过程</a:t>
            </a:r>
            <a:r>
              <a:rPr lang="zh-CN" altLang="en-US" dirty="0">
                <a:latin typeface="微软雅黑" panose="020B0503020204020204" pitchFamily="34" charset="-122"/>
                <a:ea typeface="微软雅黑" panose="020B0503020204020204" pitchFamily="34" charset="-122"/>
              </a:rPr>
              <a:t> </a:t>
            </a:r>
          </a:p>
        </p:txBody>
      </p:sp>
      <p:sp>
        <p:nvSpPr>
          <p:cNvPr id="225304" name="Text Box 24">
            <a:extLst>
              <a:ext uri="{FF2B5EF4-FFF2-40B4-BE49-F238E27FC236}">
                <a16:creationId xmlns:a16="http://schemas.microsoft.com/office/drawing/2014/main" id="{00E48B33-7C9C-48EF-9CD6-A8EDE95F53CC}"/>
              </a:ext>
            </a:extLst>
          </p:cNvPr>
          <p:cNvSpPr txBox="1">
            <a:spLocks noChangeArrowheads="1"/>
          </p:cNvSpPr>
          <p:nvPr/>
        </p:nvSpPr>
        <p:spPr bwMode="auto">
          <a:xfrm>
            <a:off x="1752600" y="1600200"/>
            <a:ext cx="8686800" cy="4337050"/>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40000"/>
              </a:spcBef>
              <a:buClr>
                <a:srgbClr val="0000FF"/>
              </a:buClr>
              <a:buSzPct val="50000"/>
              <a:buFont typeface="Wingdings" panose="05000000000000000000" pitchFamily="2" charset="2"/>
              <a:buChar char="l"/>
            </a:pPr>
            <a:r>
              <a:rPr lang="en-US" altLang="zh-CN" sz="2400" b="1" dirty="0">
                <a:latin typeface="Times New Roman" panose="02020603050405020304" pitchFamily="18" charset="0"/>
              </a:rPr>
              <a:t> </a:t>
            </a:r>
            <a:r>
              <a:rPr lang="zh-CN" altLang="en-US" sz="2400" dirty="0">
                <a:solidFill>
                  <a:srgbClr val="0000CC"/>
                </a:solidFill>
                <a:latin typeface="微软雅黑" panose="020B0503020204020204" pitchFamily="34" charset="-122"/>
                <a:ea typeface="微软雅黑" panose="020B0503020204020204" pitchFamily="34" charset="-122"/>
              </a:rPr>
              <a:t>第一阶段或网络训练阶段</a:t>
            </a:r>
            <a:r>
              <a:rPr lang="zh-CN" altLang="en-US" sz="2400" dirty="0">
                <a:latin typeface="微软雅黑" panose="020B0503020204020204" pitchFamily="34" charset="-122"/>
                <a:ea typeface="微软雅黑" panose="020B0503020204020204" pitchFamily="34" charset="-122"/>
              </a:rPr>
              <a:t>：</a:t>
            </a:r>
          </a:p>
          <a:p>
            <a:pPr algn="just" eaLnBrk="1" hangingPunct="1">
              <a:lnSpc>
                <a:spcPct val="120000"/>
              </a:lnSpc>
              <a:spcBef>
                <a:spcPct val="40000"/>
              </a:spcBef>
              <a:buClr>
                <a:srgbClr val="0000FF"/>
              </a:buClr>
              <a:buSzPct val="80000"/>
              <a:buFont typeface="Wingdings" panose="05000000000000000000" pitchFamily="2" charset="2"/>
              <a:buBlip>
                <a:blip r:embed="rId2"/>
              </a:buBlip>
            </a:pPr>
            <a:r>
              <a:rPr lang="zh-CN" altLang="en-US"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N </a:t>
            </a:r>
            <a:r>
              <a:rPr lang="zh-CN" altLang="en-US" sz="2400" dirty="0">
                <a:latin typeface="微软雅黑" panose="020B0503020204020204" pitchFamily="34" charset="-122"/>
                <a:ea typeface="微软雅黑" panose="020B0503020204020204" pitchFamily="34" charset="-122"/>
              </a:rPr>
              <a:t>组输入输出样本：</a:t>
            </a:r>
            <a:r>
              <a:rPr lang="en-US" altLang="zh-CN" sz="2400" i="1" dirty="0">
                <a:latin typeface="微软雅黑" panose="020B0503020204020204" pitchFamily="34" charset="-122"/>
                <a:ea typeface="微软雅黑" panose="020B0503020204020204" pitchFamily="34" charset="-122"/>
              </a:rPr>
              <a:t>x</a:t>
            </a:r>
            <a:r>
              <a:rPr lang="en-US" altLang="zh-CN" sz="2400" i="1" baseline="-25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x</a:t>
            </a:r>
            <a:r>
              <a:rPr lang="en-US" altLang="zh-CN" sz="2400" i="1" baseline="-25000" dirty="0">
                <a:latin typeface="微软雅黑" panose="020B0503020204020204" pitchFamily="34" charset="-122"/>
                <a:ea typeface="微软雅黑" panose="020B0503020204020204" pitchFamily="34" charset="-122"/>
              </a:rPr>
              <a:t>i</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x</a:t>
            </a:r>
            <a:r>
              <a:rPr lang="en-US" altLang="zh-CN" sz="2400" i="1" baseline="-25000" dirty="0">
                <a:latin typeface="微软雅黑" panose="020B0503020204020204" pitchFamily="34" charset="-122"/>
                <a:ea typeface="微软雅黑" panose="020B0503020204020204" pitchFamily="34" charset="-122"/>
              </a:rPr>
              <a:t>i</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x</a:t>
            </a:r>
            <a:r>
              <a:rPr lang="en-US" altLang="zh-CN" sz="2400" i="1" baseline="-25000" dirty="0">
                <a:latin typeface="微软雅黑" panose="020B0503020204020204" pitchFamily="34" charset="-122"/>
                <a:ea typeface="微软雅黑" panose="020B0503020204020204" pitchFamily="34" charset="-122"/>
              </a:rPr>
              <a:t>ip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a:t>
            </a:r>
            <a:r>
              <a:rPr lang="en-US" altLang="zh-CN" sz="2400" baseline="30000" dirty="0">
                <a:latin typeface="微软雅黑" panose="020B0503020204020204" pitchFamily="34" charset="-122"/>
                <a:ea typeface="微软雅黑" panose="020B0503020204020204" pitchFamily="34" charset="-122"/>
              </a:rPr>
              <a:t>T</a:t>
            </a:r>
            <a:endParaRPr lang="en-US" altLang="zh-CN" sz="2400" dirty="0">
              <a:latin typeface="微软雅黑" panose="020B0503020204020204" pitchFamily="34" charset="-122"/>
              <a:ea typeface="微软雅黑" panose="020B0503020204020204" pitchFamily="34" charset="-122"/>
            </a:endParaRPr>
          </a:p>
          <a:p>
            <a:pPr algn="just" eaLnBrk="1" hangingPunct="1">
              <a:lnSpc>
                <a:spcPct val="120000"/>
              </a:lnSpc>
              <a:spcBef>
                <a:spcPct val="40000"/>
              </a:spcBef>
              <a:buClr>
                <a:srgbClr val="0000FF"/>
              </a:buClr>
              <a:buSzPct val="80000"/>
              <a:buFont typeface="Wingdings" panose="05000000000000000000" pitchFamily="2" charset="2"/>
              <a:buNone/>
            </a:pPr>
            <a:r>
              <a:rPr lang="en-US" altLang="zh-CN" sz="2400" i="1" dirty="0">
                <a:latin typeface="微软雅黑" panose="020B0503020204020204" pitchFamily="34" charset="-122"/>
                <a:ea typeface="微软雅黑" panose="020B0503020204020204" pitchFamily="34" charset="-122"/>
              </a:rPr>
              <a:t>                                        d</a:t>
            </a:r>
            <a:r>
              <a:rPr lang="en-US" altLang="zh-CN" sz="2400" i="1" baseline="-25000" dirty="0">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d</a:t>
            </a:r>
            <a:r>
              <a:rPr lang="en-US" altLang="zh-CN" sz="2400" i="1" baseline="-25000" dirty="0">
                <a:latin typeface="微软雅黑" panose="020B0503020204020204" pitchFamily="34" charset="-122"/>
                <a:ea typeface="微软雅黑" panose="020B0503020204020204" pitchFamily="34" charset="-122"/>
              </a:rPr>
              <a:t>i</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d</a:t>
            </a:r>
            <a:r>
              <a:rPr lang="en-US" altLang="zh-CN" sz="2400" i="1" baseline="-25000" dirty="0">
                <a:latin typeface="微软雅黑" panose="020B0503020204020204" pitchFamily="34" charset="-122"/>
                <a:ea typeface="微软雅黑" panose="020B0503020204020204" pitchFamily="34" charset="-122"/>
              </a:rPr>
              <a:t>i</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i="1" dirty="0" err="1">
                <a:latin typeface="微软雅黑" panose="020B0503020204020204" pitchFamily="34" charset="-122"/>
                <a:ea typeface="微软雅黑" panose="020B0503020204020204" pitchFamily="34" charset="-122"/>
              </a:rPr>
              <a:t>d</a:t>
            </a:r>
            <a:r>
              <a:rPr lang="en-US" altLang="zh-CN" sz="2400" i="1" baseline="-25000" dirty="0" err="1">
                <a:latin typeface="微软雅黑" panose="020B0503020204020204" pitchFamily="34" charset="-122"/>
                <a:ea typeface="微软雅黑" panose="020B0503020204020204" pitchFamily="34" charset="-122"/>
              </a:rPr>
              <a:t>ipm</a:t>
            </a:r>
            <a:r>
              <a:rPr lang="en-US" altLang="zh-CN" sz="2400" dirty="0">
                <a:latin typeface="微软雅黑" panose="020B0503020204020204" pitchFamily="34" charset="-122"/>
                <a:ea typeface="微软雅黑" panose="020B0503020204020204" pitchFamily="34" charset="-122"/>
              </a:rPr>
              <a:t>]</a:t>
            </a:r>
            <a:r>
              <a:rPr lang="en-US" altLang="zh-CN" sz="2400" baseline="30000" dirty="0">
                <a:latin typeface="微软雅黑" panose="020B0503020204020204" pitchFamily="34" charset="-122"/>
                <a:ea typeface="微软雅黑" panose="020B0503020204020204" pitchFamily="34" charset="-122"/>
              </a:rPr>
              <a:t>T</a:t>
            </a:r>
          </a:p>
          <a:p>
            <a:pPr algn="just" eaLnBrk="1" hangingPunct="1">
              <a:lnSpc>
                <a:spcPct val="120000"/>
              </a:lnSpc>
              <a:spcBef>
                <a:spcPct val="40000"/>
              </a:spcBef>
              <a:buClr>
                <a:srgbClr val="0000FF"/>
              </a:buClr>
              <a:buSzPct val="80000"/>
              <a:buFont typeface="Wingdings" panose="05000000000000000000" pitchFamily="2" charset="2"/>
              <a:buNone/>
            </a:pPr>
            <a:r>
              <a:rPr lang="en-US" altLang="zh-CN" sz="2400" baseline="30000" dirty="0">
                <a:latin typeface="微软雅黑" panose="020B0503020204020204" pitchFamily="34" charset="-122"/>
                <a:ea typeface="微软雅黑" panose="020B0503020204020204" pitchFamily="34" charset="-122"/>
              </a:rPr>
              <a:t>                                                           </a:t>
            </a:r>
            <a:r>
              <a:rPr lang="en-US" altLang="zh-CN" sz="2400" i="1" dirty="0" err="1">
                <a:latin typeface="微软雅黑" panose="020B0503020204020204" pitchFamily="34" charset="-122"/>
                <a:ea typeface="微软雅黑" panose="020B0503020204020204" pitchFamily="34" charset="-122"/>
              </a:rPr>
              <a:t>i</a:t>
            </a:r>
            <a:r>
              <a:rPr lang="en-US" altLang="zh-CN" sz="2400" dirty="0">
                <a:latin typeface="微软雅黑" panose="020B0503020204020204" pitchFamily="34" charset="-122"/>
                <a:ea typeface="微软雅黑" panose="020B0503020204020204" pitchFamily="34" charset="-122"/>
              </a:rPr>
              <a:t>=1, 2,…, N</a:t>
            </a:r>
          </a:p>
          <a:p>
            <a:pPr algn="just" eaLnBrk="1" hangingPunct="1">
              <a:lnSpc>
                <a:spcPct val="120000"/>
              </a:lnSpc>
              <a:spcBef>
                <a:spcPct val="40000"/>
              </a:spcBef>
              <a:buClr>
                <a:srgbClr val="0000FF"/>
              </a:buClr>
              <a:buSzPct val="80000"/>
              <a:buFont typeface="Wingdings" panose="05000000000000000000" pitchFamily="2" charset="2"/>
              <a:buBlip>
                <a:blip r:embed="rId2"/>
              </a:buBlip>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对网络的连接权进行学习和调整，以使该网络实现给定样本的输入输出映射关系。</a:t>
            </a:r>
          </a:p>
          <a:p>
            <a:pPr algn="just" eaLnBrk="1" hangingPunct="1">
              <a:lnSpc>
                <a:spcPct val="120000"/>
              </a:lnSpc>
              <a:spcBef>
                <a:spcPct val="40000"/>
              </a:spcBef>
              <a:buClr>
                <a:srgbClr val="0000FF"/>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00CC"/>
                </a:solidFill>
                <a:latin typeface="微软雅黑" panose="020B0503020204020204" pitchFamily="34" charset="-122"/>
                <a:ea typeface="微软雅黑" panose="020B0503020204020204" pitchFamily="34" charset="-122"/>
              </a:rPr>
              <a:t>第二阶段或称工作阶段</a:t>
            </a:r>
            <a:r>
              <a:rPr lang="zh-CN" altLang="en-US" sz="2400" dirty="0">
                <a:latin typeface="微软雅黑" panose="020B0503020204020204" pitchFamily="34" charset="-122"/>
                <a:ea typeface="微软雅黑" panose="020B0503020204020204" pitchFamily="34" charset="-122"/>
              </a:rPr>
              <a:t>：把实验数据或实际数据输入到网络，网络在误差范围内预测计算出结果。   </a:t>
            </a:r>
          </a:p>
        </p:txBody>
      </p:sp>
      <p:cxnSp>
        <p:nvCxnSpPr>
          <p:cNvPr id="20" name="直接连接符 19">
            <a:extLst>
              <a:ext uri="{FF2B5EF4-FFF2-40B4-BE49-F238E27FC236}">
                <a16:creationId xmlns:a16="http://schemas.microsoft.com/office/drawing/2014/main" id="{5E431198-D23A-41B8-8838-4F86D6D34271}"/>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60BA80C-E801-4F91-9ADE-0CF4678993EA}"/>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神经网络的结构</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1" name="灯片编号占位符 3">
            <a:extLst>
              <a:ext uri="{FF2B5EF4-FFF2-40B4-BE49-F238E27FC236}">
                <a16:creationId xmlns:a16="http://schemas.microsoft.com/office/drawing/2014/main" id="{4598929E-5C2D-4773-9244-BDAEB071738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6F2B1022-94EE-4820-8E48-373B206FFCF5}" type="slidenum">
              <a:rPr lang="ja-JP" altLang="en-US" sz="1800">
                <a:solidFill>
                  <a:srgbClr val="A50021"/>
                </a:solidFill>
                <a:ea typeface="ＭＳ Ｐゴシック" panose="020B0600070205080204" pitchFamily="34" charset="-128"/>
              </a:rPr>
              <a:pPr eaLnBrk="1" hangingPunct="1"/>
              <a:t>26</a:t>
            </a:fld>
            <a:endParaRPr lang="en-US" altLang="ja-JP" sz="1800">
              <a:solidFill>
                <a:srgbClr val="A50021"/>
              </a:solidFill>
              <a:ea typeface="ＭＳ Ｐゴシック" panose="020B0600070205080204" pitchFamily="34" charset="-128"/>
            </a:endParaRPr>
          </a:p>
        </p:txBody>
      </p:sp>
      <p:sp>
        <p:nvSpPr>
          <p:cNvPr id="323586" name="Text Box 2">
            <a:extLst>
              <a:ext uri="{FF2B5EF4-FFF2-40B4-BE49-F238E27FC236}">
                <a16:creationId xmlns:a16="http://schemas.microsoft.com/office/drawing/2014/main" id="{9296189F-946A-45B3-8A9F-3607A176590C}"/>
              </a:ext>
            </a:extLst>
          </p:cNvPr>
          <p:cNvSpPr txBox="1">
            <a:spLocks noChangeArrowheads="1"/>
          </p:cNvSpPr>
          <p:nvPr/>
        </p:nvSpPr>
        <p:spPr bwMode="auto">
          <a:xfrm>
            <a:off x="1676400" y="1600201"/>
            <a:ext cx="8839200" cy="2767013"/>
          </a:xfrm>
          <a:prstGeom prst="rect">
            <a:avLst/>
          </a:prstGeom>
          <a:noFill/>
          <a:ln w="9525">
            <a:noFill/>
            <a:miter lim="800000"/>
            <a:headEnd/>
            <a:tailEnd/>
          </a:ln>
        </p:spPr>
        <p:txBody>
          <a:bodyPr>
            <a:spAutoFit/>
          </a:bodyPr>
          <a:lstStyle>
            <a:lvl1pPr eaLnBrk="0" hangingPunct="0">
              <a:tabLst>
                <a:tab pos="173038" algn="l"/>
              </a:tabLst>
              <a:defRPr sz="5400">
                <a:solidFill>
                  <a:schemeClr val="tx1"/>
                </a:solidFill>
                <a:latin typeface="Arial" panose="020B0604020202020204" pitchFamily="34" charset="0"/>
                <a:ea typeface="宋体" panose="02010600030101010101" pitchFamily="2" charset="-122"/>
              </a:defRPr>
            </a:lvl1pPr>
            <a:lvl2pPr marL="742950" indent="-285750" eaLnBrk="0" hangingPunct="0">
              <a:tabLst>
                <a:tab pos="173038" algn="l"/>
              </a:tabLst>
              <a:defRPr sz="5400">
                <a:solidFill>
                  <a:schemeClr val="tx1"/>
                </a:solidFill>
                <a:latin typeface="Arial" panose="020B0604020202020204" pitchFamily="34" charset="0"/>
                <a:ea typeface="宋体" panose="02010600030101010101" pitchFamily="2" charset="-122"/>
              </a:defRPr>
            </a:lvl2pPr>
            <a:lvl3pPr marL="1143000" indent="-228600" eaLnBrk="0" hangingPunct="0">
              <a:tabLst>
                <a:tab pos="173038" algn="l"/>
              </a:tabLst>
              <a:defRPr sz="5400">
                <a:solidFill>
                  <a:schemeClr val="tx1"/>
                </a:solidFill>
                <a:latin typeface="Arial" panose="020B0604020202020204" pitchFamily="34" charset="0"/>
                <a:ea typeface="宋体" panose="02010600030101010101" pitchFamily="2" charset="-122"/>
              </a:defRPr>
            </a:lvl3pPr>
            <a:lvl4pPr marL="1600200" indent="-228600" eaLnBrk="0" hangingPunct="0">
              <a:tabLst>
                <a:tab pos="173038" algn="l"/>
              </a:tabLst>
              <a:defRPr sz="5400">
                <a:solidFill>
                  <a:schemeClr val="tx1"/>
                </a:solidFill>
                <a:latin typeface="Arial" panose="020B0604020202020204" pitchFamily="34" charset="0"/>
                <a:ea typeface="宋体" panose="02010600030101010101" pitchFamily="2" charset="-122"/>
              </a:defRPr>
            </a:lvl4pPr>
            <a:lvl5pPr marL="2057400" indent="-228600" eaLnBrk="0" hangingPunct="0">
              <a:tabLst>
                <a:tab pos="173038" algn="l"/>
              </a:tabLst>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tabLst>
                <a:tab pos="173038" algn="l"/>
              </a:tabLs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tabLst>
                <a:tab pos="173038" algn="l"/>
              </a:tabLs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tabLst>
                <a:tab pos="173038" algn="l"/>
              </a:tabLs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tabLst>
                <a:tab pos="173038" algn="l"/>
              </a:tabLs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rgbClr val="0000CC"/>
              </a:buClr>
              <a:buSzPct val="6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）是否存在一个</a:t>
            </a:r>
            <a:r>
              <a:rPr lang="en-US" altLang="zh-CN" sz="2400" dirty="0">
                <a:latin typeface="微软雅黑" panose="020B0503020204020204" pitchFamily="34" charset="-122"/>
                <a:ea typeface="微软雅黑" panose="020B0503020204020204" pitchFamily="34" charset="-122"/>
              </a:rPr>
              <a:t>BP</a:t>
            </a:r>
            <a:r>
              <a:rPr lang="zh-CN" altLang="en-US" sz="2400" dirty="0">
                <a:latin typeface="微软雅黑" panose="020B0503020204020204" pitchFamily="34" charset="-122"/>
                <a:ea typeface="微软雅黑" panose="020B0503020204020204" pitchFamily="34" charset="-122"/>
              </a:rPr>
              <a:t>神经网络能够逼近给定的样本或者函数。</a:t>
            </a:r>
          </a:p>
          <a:p>
            <a:pPr algn="just" eaLnBrk="1" hangingPunct="1">
              <a:lnSpc>
                <a:spcPct val="120000"/>
              </a:lnSpc>
              <a:spcBef>
                <a:spcPct val="20000"/>
              </a:spcBef>
              <a:buClr>
                <a:srgbClr val="0000CC"/>
              </a:buClr>
              <a:buSzPct val="60000"/>
              <a:buFont typeface="Wingdings" panose="05000000000000000000" pitchFamily="2" charset="2"/>
              <a:buNone/>
            </a:pPr>
            <a:endParaRPr lang="zh-CN" altLang="en-US" sz="2400" dirty="0">
              <a:latin typeface="微软雅黑" panose="020B0503020204020204" pitchFamily="34" charset="-122"/>
              <a:ea typeface="微软雅黑" panose="020B0503020204020204" pitchFamily="34" charset="-122"/>
            </a:endParaRPr>
          </a:p>
          <a:p>
            <a:pPr algn="just" eaLnBrk="1" hangingPunct="1">
              <a:lnSpc>
                <a:spcPct val="120000"/>
              </a:lnSpc>
              <a:spcBef>
                <a:spcPct val="20000"/>
              </a:spcBef>
              <a:buClr>
                <a:srgbClr val="0000CC"/>
              </a:buClr>
              <a:buSzPct val="60000"/>
              <a:buFont typeface="Wingdings" panose="05000000000000000000" pitchFamily="2" charset="2"/>
              <a:buNone/>
            </a:pPr>
            <a:endParaRPr lang="zh-CN" altLang="en-US" sz="2400" dirty="0">
              <a:latin typeface="微软雅黑" panose="020B0503020204020204" pitchFamily="34" charset="-122"/>
              <a:ea typeface="微软雅黑" panose="020B0503020204020204" pitchFamily="34" charset="-122"/>
            </a:endParaRPr>
          </a:p>
          <a:p>
            <a:pPr algn="just" eaLnBrk="1" hangingPunct="1">
              <a:lnSpc>
                <a:spcPct val="120000"/>
              </a:lnSpc>
              <a:spcBef>
                <a:spcPct val="20000"/>
              </a:spcBef>
              <a:buClr>
                <a:srgbClr val="0000CC"/>
              </a:buClr>
              <a:buSzPct val="6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algn="just" eaLnBrk="1" hangingPunct="1">
              <a:lnSpc>
                <a:spcPct val="50000"/>
              </a:lnSpc>
              <a:buClr>
                <a:srgbClr val="0000CC"/>
              </a:buClr>
              <a:buSzPct val="6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algn="just" eaLnBrk="1" hangingPunct="1">
              <a:lnSpc>
                <a:spcPct val="120000"/>
              </a:lnSpc>
              <a:spcBef>
                <a:spcPct val="20000"/>
              </a:spcBef>
              <a:buClr>
                <a:srgbClr val="0000CC"/>
              </a:buClr>
              <a:buSzPct val="6000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p:txBody>
      </p:sp>
      <p:sp>
        <p:nvSpPr>
          <p:cNvPr id="12294" name="Rectangle 4">
            <a:extLst>
              <a:ext uri="{FF2B5EF4-FFF2-40B4-BE49-F238E27FC236}">
                <a16:creationId xmlns:a16="http://schemas.microsoft.com/office/drawing/2014/main" id="{5D73BA18-F9D6-4124-ACB9-CE339206A4C2}"/>
              </a:ext>
            </a:extLst>
          </p:cNvPr>
          <p:cNvSpPr>
            <a:spLocks noGrp="1" noChangeArrowheads="1"/>
          </p:cNvSpPr>
          <p:nvPr>
            <p:ph type="body" idx="1"/>
          </p:nvPr>
        </p:nvSpPr>
        <p:spPr>
          <a:xfrm>
            <a:off x="1774825" y="908050"/>
            <a:ext cx="8642350" cy="692150"/>
          </a:xfrm>
        </p:spPr>
        <p:txBody>
          <a:bodyPr/>
          <a:lstStyle/>
          <a:p>
            <a:pPr marL="361950" indent="-361950">
              <a:buFont typeface="Wingdings" panose="05000000000000000000" pitchFamily="2" charset="2"/>
              <a:buChar char="§"/>
            </a:pPr>
            <a:r>
              <a:rPr lang="zh-CN" altLang="en-US" sz="2600" dirty="0">
                <a:latin typeface="微软雅黑" panose="020B0503020204020204" pitchFamily="34" charset="-122"/>
                <a:ea typeface="微软雅黑" panose="020B0503020204020204" pitchFamily="34" charset="-122"/>
              </a:rPr>
              <a:t>两个问题：</a:t>
            </a:r>
            <a:endParaRPr lang="zh-CN" altLang="en-US" sz="1900" dirty="0">
              <a:latin typeface="微软雅黑" panose="020B0503020204020204" pitchFamily="34" charset="-122"/>
              <a:ea typeface="微软雅黑" panose="020B0503020204020204" pitchFamily="34" charset="-122"/>
            </a:endParaRPr>
          </a:p>
        </p:txBody>
      </p:sp>
      <p:graphicFrame>
        <p:nvGraphicFramePr>
          <p:cNvPr id="323589" name="Object 5">
            <a:extLst>
              <a:ext uri="{FF2B5EF4-FFF2-40B4-BE49-F238E27FC236}">
                <a16:creationId xmlns:a16="http://schemas.microsoft.com/office/drawing/2014/main" id="{33032D82-F1CD-4F83-A991-2CA660EBBC9C}"/>
              </a:ext>
            </a:extLst>
          </p:cNvPr>
          <p:cNvGraphicFramePr>
            <a:graphicFrameLocks noChangeAspect="1"/>
          </p:cNvGraphicFramePr>
          <p:nvPr>
            <p:extLst>
              <p:ext uri="{D42A27DB-BD31-4B8C-83A1-F6EECF244321}">
                <p14:modId xmlns:p14="http://schemas.microsoft.com/office/powerpoint/2010/main" val="1759179212"/>
              </p:ext>
            </p:extLst>
          </p:nvPr>
        </p:nvGraphicFramePr>
        <p:xfrm>
          <a:off x="2705100" y="2256830"/>
          <a:ext cx="6781800" cy="1981200"/>
        </p:xfrm>
        <a:graphic>
          <a:graphicData uri="http://schemas.openxmlformats.org/presentationml/2006/ole">
            <mc:AlternateContent xmlns:mc="http://schemas.openxmlformats.org/markup-compatibility/2006">
              <mc:Choice xmlns:v="urn:schemas-microsoft-com:vml" Requires="v">
                <p:oleObj spid="_x0000_s3095" name="位图图像" r:id="rId3" imgW="4982270" imgH="1809524" progId="Paint.Picture">
                  <p:embed/>
                </p:oleObj>
              </mc:Choice>
              <mc:Fallback>
                <p:oleObj name="位图图像" r:id="rId3" imgW="4982270" imgH="1809524" progId="Paint.Picture">
                  <p:embed/>
                  <p:pic>
                    <p:nvPicPr>
                      <p:cNvPr id="323589" name="Object 5">
                        <a:extLst>
                          <a:ext uri="{FF2B5EF4-FFF2-40B4-BE49-F238E27FC236}">
                            <a16:creationId xmlns:a16="http://schemas.microsoft.com/office/drawing/2014/main" id="{33032D82-F1CD-4F83-A991-2CA660EBB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100" y="2256830"/>
                        <a:ext cx="6781800" cy="198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3590" name="Rectangle 6">
            <a:extLst>
              <a:ext uri="{FF2B5EF4-FFF2-40B4-BE49-F238E27FC236}">
                <a16:creationId xmlns:a16="http://schemas.microsoft.com/office/drawing/2014/main" id="{BE98E004-6326-49D9-94C2-6D14C6BB29EB}"/>
              </a:ext>
            </a:extLst>
          </p:cNvPr>
          <p:cNvSpPr>
            <a:spLocks noChangeArrowheads="1"/>
          </p:cNvSpPr>
          <p:nvPr/>
        </p:nvSpPr>
        <p:spPr bwMode="auto">
          <a:xfrm>
            <a:off x="1752600" y="4713288"/>
            <a:ext cx="8686800" cy="1306512"/>
          </a:xfrm>
          <a:prstGeom prst="rect">
            <a:avLst/>
          </a:prstGeom>
          <a:noFill/>
          <a:ln w="9525">
            <a:noFill/>
            <a:miter lim="800000"/>
            <a:headEnd/>
            <a:tailEnd/>
          </a:ln>
        </p:spPr>
        <p:txBody>
          <a:bodyPr>
            <a:spAutoFit/>
          </a:bodyPr>
          <a:lstStyle>
            <a:lvl1pPr marL="173038" indent="-173038"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buClr>
                <a:srgbClr val="0000CC"/>
              </a:buClr>
              <a:buSzPct val="6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）如何调整</a:t>
            </a:r>
            <a:r>
              <a:rPr lang="en-US" altLang="zh-CN" sz="2400" dirty="0">
                <a:latin typeface="微软雅黑" panose="020B0503020204020204" pitchFamily="34" charset="-122"/>
                <a:ea typeface="微软雅黑" panose="020B0503020204020204" pitchFamily="34" charset="-122"/>
              </a:rPr>
              <a:t>BP</a:t>
            </a:r>
            <a:r>
              <a:rPr lang="zh-CN" altLang="en-US" sz="2400" dirty="0">
                <a:latin typeface="微软雅黑" panose="020B0503020204020204" pitchFamily="34" charset="-122"/>
                <a:ea typeface="微软雅黑" panose="020B0503020204020204" pitchFamily="34" charset="-122"/>
              </a:rPr>
              <a:t>神经网络的连接权，使网络的输入与输出与给定的样本相同。</a:t>
            </a:r>
          </a:p>
          <a:p>
            <a:pPr algn="just" eaLnBrk="1" hangingPunct="1">
              <a:spcBef>
                <a:spcPct val="30000"/>
              </a:spcBef>
              <a:buClr>
                <a:schemeClr val="accent2"/>
              </a:buClr>
              <a:buSzPct val="50000"/>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1986</a:t>
            </a:r>
            <a:r>
              <a:rPr lang="zh-CN" altLang="en-US" sz="2400" dirty="0">
                <a:latin typeface="微软雅黑" panose="020B0503020204020204" pitchFamily="34" charset="-122"/>
                <a:ea typeface="微软雅黑" panose="020B0503020204020204" pitchFamily="34" charset="-122"/>
              </a:rPr>
              <a:t>年，鲁梅尔哈特（</a:t>
            </a:r>
            <a:r>
              <a:rPr lang="en-US" altLang="zh-CN" sz="2400" dirty="0">
                <a:latin typeface="微软雅黑" panose="020B0503020204020204" pitchFamily="34" charset="-122"/>
                <a:ea typeface="微软雅黑" panose="020B0503020204020204" pitchFamily="34" charset="-122"/>
              </a:rPr>
              <a:t>D. </a:t>
            </a:r>
            <a:r>
              <a:rPr lang="en-US" altLang="zh-CN" sz="2400" dirty="0" err="1">
                <a:latin typeface="微软雅黑" panose="020B0503020204020204" pitchFamily="34" charset="-122"/>
                <a:ea typeface="微软雅黑" panose="020B0503020204020204" pitchFamily="34" charset="-122"/>
              </a:rPr>
              <a:t>Rumelhart</a:t>
            </a:r>
            <a:r>
              <a:rPr lang="zh-CN" altLang="en-US" sz="2400" dirty="0">
                <a:latin typeface="微软雅黑" panose="020B0503020204020204" pitchFamily="34" charset="-122"/>
                <a:ea typeface="微软雅黑" panose="020B0503020204020204" pitchFamily="34" charset="-122"/>
              </a:rPr>
              <a:t>）等提出</a:t>
            </a:r>
            <a:r>
              <a:rPr lang="en-US" altLang="zh-CN" sz="2400" dirty="0">
                <a:latin typeface="微软雅黑" panose="020B0503020204020204" pitchFamily="34" charset="-122"/>
                <a:ea typeface="微软雅黑" panose="020B0503020204020204" pitchFamily="34" charset="-122"/>
              </a:rPr>
              <a:t>BP</a:t>
            </a:r>
            <a:r>
              <a:rPr lang="zh-CN" altLang="en-US" sz="2400" dirty="0">
                <a:latin typeface="微软雅黑" panose="020B0503020204020204" pitchFamily="34" charset="-122"/>
                <a:ea typeface="微软雅黑" panose="020B0503020204020204" pitchFamily="34" charset="-122"/>
              </a:rPr>
              <a:t>学习算法。</a:t>
            </a:r>
          </a:p>
        </p:txBody>
      </p:sp>
      <p:sp>
        <p:nvSpPr>
          <p:cNvPr id="12296" name="Rectangle 7">
            <a:extLst>
              <a:ext uri="{FF2B5EF4-FFF2-40B4-BE49-F238E27FC236}">
                <a16:creationId xmlns:a16="http://schemas.microsoft.com/office/drawing/2014/main" id="{DB72FBA9-7AA4-4136-9E1C-C9E109EAD375}"/>
              </a:ext>
            </a:extLst>
          </p:cNvPr>
          <p:cNvSpPr>
            <a:spLocks noChangeArrowheads="1"/>
          </p:cNvSpPr>
          <p:nvPr/>
        </p:nvSpPr>
        <p:spPr bwMode="auto">
          <a:xfrm>
            <a:off x="5976938" y="33147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297" name="Rectangle 8">
            <a:extLst>
              <a:ext uri="{FF2B5EF4-FFF2-40B4-BE49-F238E27FC236}">
                <a16:creationId xmlns:a16="http://schemas.microsoft.com/office/drawing/2014/main" id="{CF47C6AB-9628-4CC1-A7FD-78009725F21E}"/>
              </a:ext>
            </a:extLst>
          </p:cNvPr>
          <p:cNvSpPr>
            <a:spLocks noChangeArrowheads="1"/>
          </p:cNvSpPr>
          <p:nvPr/>
        </p:nvSpPr>
        <p:spPr bwMode="auto">
          <a:xfrm>
            <a:off x="6112262" y="33147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0" name="直接连接符 9">
            <a:extLst>
              <a:ext uri="{FF2B5EF4-FFF2-40B4-BE49-F238E27FC236}">
                <a16:creationId xmlns:a16="http://schemas.microsoft.com/office/drawing/2014/main" id="{A948C35E-8E79-4A5D-AD1D-B5B6CE4AF16B}"/>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26BE16B-076B-49E6-91FA-0586A9BF2549}"/>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1" name="灯片编号占位符 4">
            <a:extLst>
              <a:ext uri="{FF2B5EF4-FFF2-40B4-BE49-F238E27FC236}">
                <a16:creationId xmlns:a16="http://schemas.microsoft.com/office/drawing/2014/main" id="{9BC2CDDE-2ECE-4171-89AE-866BE44668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A2169318-9618-491D-B6E1-07A087F4B6BE}" type="slidenum">
              <a:rPr lang="ja-JP" altLang="en-US" sz="1800">
                <a:solidFill>
                  <a:srgbClr val="A50021"/>
                </a:solidFill>
                <a:ea typeface="ＭＳ Ｐゴシック" panose="020B0600070205080204" pitchFamily="34" charset="-128"/>
              </a:rPr>
              <a:pPr eaLnBrk="1" hangingPunct="1"/>
              <a:t>27</a:t>
            </a:fld>
            <a:endParaRPr lang="en-US" altLang="ja-JP" sz="1800">
              <a:solidFill>
                <a:srgbClr val="A50021"/>
              </a:solidFill>
              <a:ea typeface="ＭＳ Ｐゴシック" panose="020B0600070205080204" pitchFamily="34" charset="-128"/>
            </a:endParaRPr>
          </a:p>
        </p:txBody>
      </p:sp>
      <p:sp>
        <p:nvSpPr>
          <p:cNvPr id="39939" name="Rectangle 3">
            <a:extLst>
              <a:ext uri="{FF2B5EF4-FFF2-40B4-BE49-F238E27FC236}">
                <a16:creationId xmlns:a16="http://schemas.microsoft.com/office/drawing/2014/main" id="{81D687BD-9DE2-48A4-8A5C-7B3DD68BBE15}"/>
              </a:ext>
            </a:extLst>
          </p:cNvPr>
          <p:cNvSpPr>
            <a:spLocks noGrp="1" noChangeArrowheads="1"/>
          </p:cNvSpPr>
          <p:nvPr>
            <p:ph type="body" sz="half" idx="1"/>
          </p:nvPr>
        </p:nvSpPr>
        <p:spPr>
          <a:xfrm>
            <a:off x="1774826" y="1524000"/>
            <a:ext cx="8435975" cy="4648200"/>
          </a:xfrm>
          <a:noFill/>
          <a:ln>
            <a:noFill/>
          </a:ln>
        </p:spPr>
        <p:txBody>
          <a:bodyPr/>
          <a:lstStyle/>
          <a:p>
            <a:pPr marL="0" indent="0">
              <a:spcBef>
                <a:spcPct val="80000"/>
              </a:spcBef>
              <a:buClr>
                <a:srgbClr val="0000CC"/>
              </a:buClr>
              <a:buSzPct val="60000"/>
              <a:buFont typeface="Wingdings" panose="05000000000000000000" pitchFamily="2" charset="2"/>
              <a:buChar char="l"/>
              <a:defRPr/>
            </a:pPr>
            <a:r>
              <a:rPr lang="en-US" altLang="zh-CN" sz="2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目标函数：</a:t>
            </a:r>
          </a:p>
          <a:p>
            <a:pPr marL="0" indent="0">
              <a:spcBef>
                <a:spcPct val="80000"/>
              </a:spcBef>
              <a:buNone/>
              <a:defRPr/>
            </a:pPr>
            <a:endParaRPr lang="en-US" altLang="zh-CN" sz="2400" dirty="0">
              <a:latin typeface="微软雅黑" panose="020B0503020204020204" pitchFamily="34" charset="-122"/>
              <a:ea typeface="微软雅黑" panose="020B0503020204020204" pitchFamily="34" charset="-122"/>
            </a:endParaRPr>
          </a:p>
        </p:txBody>
      </p:sp>
      <p:sp>
        <p:nvSpPr>
          <p:cNvPr id="13324" name="Rectangle 5">
            <a:extLst>
              <a:ext uri="{FF2B5EF4-FFF2-40B4-BE49-F238E27FC236}">
                <a16:creationId xmlns:a16="http://schemas.microsoft.com/office/drawing/2014/main" id="{50DF3A49-DFB9-40CA-A91A-561D60D23179}"/>
              </a:ext>
            </a:extLst>
          </p:cNvPr>
          <p:cNvSpPr>
            <a:spLocks noChangeArrowheads="1"/>
          </p:cNvSpPr>
          <p:nvPr/>
        </p:nvSpPr>
        <p:spPr bwMode="auto">
          <a:xfrm>
            <a:off x="1524001" y="27625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4" name="Object 4">
            <a:extLst>
              <a:ext uri="{FF2B5EF4-FFF2-40B4-BE49-F238E27FC236}">
                <a16:creationId xmlns:a16="http://schemas.microsoft.com/office/drawing/2014/main" id="{92B067E5-125D-4194-9CE1-35D4361488A4}"/>
              </a:ext>
            </a:extLst>
          </p:cNvPr>
          <p:cNvGraphicFramePr>
            <a:graphicFrameLocks noChangeAspect="1"/>
          </p:cNvGraphicFramePr>
          <p:nvPr/>
        </p:nvGraphicFramePr>
        <p:xfrm>
          <a:off x="4019550" y="1447800"/>
          <a:ext cx="2762250" cy="865188"/>
        </p:xfrm>
        <a:graphic>
          <a:graphicData uri="http://schemas.openxmlformats.org/presentationml/2006/ole">
            <mc:AlternateContent xmlns:mc="http://schemas.openxmlformats.org/markup-compatibility/2006">
              <mc:Choice xmlns:v="urn:schemas-microsoft-com:vml" Requires="v">
                <p:oleObj spid="_x0000_s4252" name="公式" r:id="rId3" imgW="1231560" imgH="469800" progId="Equation.3">
                  <p:embed/>
                </p:oleObj>
              </mc:Choice>
              <mc:Fallback>
                <p:oleObj name="公式" r:id="rId3" imgW="1231560" imgH="469800" progId="Equation.3">
                  <p:embed/>
                  <p:pic>
                    <p:nvPicPr>
                      <p:cNvPr id="13314" name="Object 4">
                        <a:extLst>
                          <a:ext uri="{FF2B5EF4-FFF2-40B4-BE49-F238E27FC236}">
                            <a16:creationId xmlns:a16="http://schemas.microsoft.com/office/drawing/2014/main" id="{92B067E5-125D-4194-9CE1-35D436148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550" y="1447800"/>
                        <a:ext cx="276225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5" name="Rectangle 7">
            <a:extLst>
              <a:ext uri="{FF2B5EF4-FFF2-40B4-BE49-F238E27FC236}">
                <a16:creationId xmlns:a16="http://schemas.microsoft.com/office/drawing/2014/main" id="{F0F024E8-2B8B-4BDC-8D8C-E6841B1C9C46}"/>
              </a:ext>
            </a:extLst>
          </p:cNvPr>
          <p:cNvSpPr>
            <a:spLocks noChangeArrowheads="1"/>
          </p:cNvSpPr>
          <p:nvPr/>
        </p:nvSpPr>
        <p:spPr bwMode="auto">
          <a:xfrm>
            <a:off x="1524001" y="28149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6" name="Rectangle 9">
            <a:extLst>
              <a:ext uri="{FF2B5EF4-FFF2-40B4-BE49-F238E27FC236}">
                <a16:creationId xmlns:a16="http://schemas.microsoft.com/office/drawing/2014/main" id="{4870F9FD-2164-4B10-9FE8-267ADE92E809}"/>
              </a:ext>
            </a:extLst>
          </p:cNvPr>
          <p:cNvSpPr>
            <a:spLocks noChangeArrowheads="1"/>
          </p:cNvSpPr>
          <p:nvPr/>
        </p:nvSpPr>
        <p:spPr bwMode="auto">
          <a:xfrm>
            <a:off x="1524001" y="27958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7" name="Rectangle 13">
            <a:extLst>
              <a:ext uri="{FF2B5EF4-FFF2-40B4-BE49-F238E27FC236}">
                <a16:creationId xmlns:a16="http://schemas.microsoft.com/office/drawing/2014/main" id="{E8C60696-1F9D-4943-B077-02C735FF7C61}"/>
              </a:ext>
            </a:extLst>
          </p:cNvPr>
          <p:cNvSpPr>
            <a:spLocks noChangeArrowheads="1"/>
          </p:cNvSpPr>
          <p:nvPr/>
        </p:nvSpPr>
        <p:spPr bwMode="auto">
          <a:xfrm>
            <a:off x="1524001" y="28720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8" name="Rectangle 15">
            <a:extLst>
              <a:ext uri="{FF2B5EF4-FFF2-40B4-BE49-F238E27FC236}">
                <a16:creationId xmlns:a16="http://schemas.microsoft.com/office/drawing/2014/main" id="{8FFF94B7-D704-468B-932C-5ECC8A1C0918}"/>
              </a:ext>
            </a:extLst>
          </p:cNvPr>
          <p:cNvSpPr>
            <a:spLocks noChangeArrowheads="1"/>
          </p:cNvSpPr>
          <p:nvPr/>
        </p:nvSpPr>
        <p:spPr bwMode="auto">
          <a:xfrm>
            <a:off x="1524001" y="28958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29" name="Text Box 16">
            <a:extLst>
              <a:ext uri="{FF2B5EF4-FFF2-40B4-BE49-F238E27FC236}">
                <a16:creationId xmlns:a16="http://schemas.microsoft.com/office/drawing/2014/main" id="{6D8F4B06-8BF2-427D-92E1-16540D8401CC}"/>
              </a:ext>
            </a:extLst>
          </p:cNvPr>
          <p:cNvSpPr txBox="1">
            <a:spLocks noChangeArrowheads="1"/>
          </p:cNvSpPr>
          <p:nvPr/>
        </p:nvSpPr>
        <p:spPr bwMode="auto">
          <a:xfrm>
            <a:off x="1828800" y="2743200"/>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lang="en-US" altLang="zh-CN" sz="2400" b="1" dirty="0">
                <a:latin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rPr>
              <a:t>约束条件</a:t>
            </a:r>
            <a:r>
              <a:rPr lang="zh-CN" altLang="en-US" sz="2400" b="1" dirty="0">
                <a:latin typeface="Times New Roman" panose="02020603050405020304" pitchFamily="18" charset="0"/>
              </a:rPr>
              <a:t>：</a:t>
            </a:r>
          </a:p>
        </p:txBody>
      </p:sp>
      <p:sp>
        <p:nvSpPr>
          <p:cNvPr id="13330" name="Rectangle 24">
            <a:extLst>
              <a:ext uri="{FF2B5EF4-FFF2-40B4-BE49-F238E27FC236}">
                <a16:creationId xmlns:a16="http://schemas.microsoft.com/office/drawing/2014/main" id="{4EC32DD4-7EBE-4100-8712-0297659242EC}"/>
              </a:ext>
            </a:extLst>
          </p:cNvPr>
          <p:cNvSpPr>
            <a:spLocks noChangeArrowheads="1"/>
          </p:cNvSpPr>
          <p:nvPr/>
        </p:nvSpPr>
        <p:spPr bwMode="auto">
          <a:xfrm>
            <a:off x="1893889" y="4572000"/>
            <a:ext cx="3208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0000FF"/>
              </a:buClr>
              <a:buSzPct val="50000"/>
              <a:buFont typeface="Wingdings" panose="05000000000000000000" pitchFamily="2" charset="2"/>
              <a:buChar char="l"/>
            </a:pPr>
            <a:r>
              <a:rPr lang="en-US" altLang="zh-CN" sz="2400" b="1" dirty="0">
                <a:latin typeface="Times New Roman" panose="02020603050405020304" pitchFamily="18" charset="0"/>
              </a:rPr>
              <a:t>  </a:t>
            </a:r>
            <a:r>
              <a:rPr lang="zh-CN" altLang="en-US" sz="2400" dirty="0">
                <a:latin typeface="微软雅黑" panose="020B0503020204020204" pitchFamily="34" charset="-122"/>
                <a:ea typeface="微软雅黑" panose="020B0503020204020204" pitchFamily="34" charset="-122"/>
              </a:rPr>
              <a:t>连接权值的修正量：</a:t>
            </a:r>
          </a:p>
        </p:txBody>
      </p:sp>
      <p:sp>
        <p:nvSpPr>
          <p:cNvPr id="13331" name="Rectangle 28">
            <a:extLst>
              <a:ext uri="{FF2B5EF4-FFF2-40B4-BE49-F238E27FC236}">
                <a16:creationId xmlns:a16="http://schemas.microsoft.com/office/drawing/2014/main" id="{6DA84434-573B-4682-AB31-CD56773E97EE}"/>
              </a:ext>
            </a:extLst>
          </p:cNvPr>
          <p:cNvSpPr>
            <a:spLocks noChangeArrowheads="1"/>
          </p:cNvSpPr>
          <p:nvPr/>
        </p:nvSpPr>
        <p:spPr bwMode="auto">
          <a:xfrm>
            <a:off x="1752600" y="533400"/>
            <a:ext cx="419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000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 1. </a:t>
            </a:r>
            <a:r>
              <a:rPr lang="zh-CN" altLang="en-US" sz="2600" dirty="0">
                <a:latin typeface="微软雅黑" panose="020B0503020204020204" pitchFamily="34" charset="-122"/>
                <a:ea typeface="微软雅黑" panose="020B0503020204020204" pitchFamily="34" charset="-122"/>
              </a:rPr>
              <a:t>基本思想</a:t>
            </a:r>
            <a:r>
              <a:rPr lang="zh-CN" altLang="en-US" dirty="0">
                <a:latin typeface="微软雅黑" panose="020B0503020204020204" pitchFamily="34" charset="-122"/>
                <a:ea typeface="微软雅黑" panose="020B0503020204020204" pitchFamily="34" charset="-122"/>
              </a:rPr>
              <a:t> </a:t>
            </a:r>
          </a:p>
        </p:txBody>
      </p:sp>
      <p:graphicFrame>
        <p:nvGraphicFramePr>
          <p:cNvPr id="13315" name="Object 31">
            <a:extLst>
              <a:ext uri="{FF2B5EF4-FFF2-40B4-BE49-F238E27FC236}">
                <a16:creationId xmlns:a16="http://schemas.microsoft.com/office/drawing/2014/main" id="{670CAB91-F8E0-418A-8557-624A9B8EC827}"/>
              </a:ext>
            </a:extLst>
          </p:cNvPr>
          <p:cNvGraphicFramePr>
            <a:graphicFrameLocks noChangeAspect="1"/>
          </p:cNvGraphicFramePr>
          <p:nvPr/>
        </p:nvGraphicFramePr>
        <p:xfrm>
          <a:off x="6629400" y="3886200"/>
          <a:ext cx="1981200" cy="381000"/>
        </p:xfrm>
        <a:graphic>
          <a:graphicData uri="http://schemas.openxmlformats.org/presentationml/2006/ole">
            <mc:AlternateContent xmlns:mc="http://schemas.openxmlformats.org/markup-compatibility/2006">
              <mc:Choice xmlns:v="urn:schemas-microsoft-com:vml" Requires="v">
                <p:oleObj spid="_x0000_s4253" name="公式" r:id="rId5" imgW="774364" imgH="203112" progId="Equation.3">
                  <p:embed/>
                </p:oleObj>
              </mc:Choice>
              <mc:Fallback>
                <p:oleObj name="公式" r:id="rId5" imgW="774364" imgH="203112" progId="Equation.3">
                  <p:embed/>
                  <p:pic>
                    <p:nvPicPr>
                      <p:cNvPr id="13315" name="Object 31">
                        <a:extLst>
                          <a:ext uri="{FF2B5EF4-FFF2-40B4-BE49-F238E27FC236}">
                            <a16:creationId xmlns:a16="http://schemas.microsoft.com/office/drawing/2014/main" id="{670CAB91-F8E0-418A-8557-624A9B8EC8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400" y="3886200"/>
                        <a:ext cx="1981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6" name="Object 32">
            <a:extLst>
              <a:ext uri="{FF2B5EF4-FFF2-40B4-BE49-F238E27FC236}">
                <a16:creationId xmlns:a16="http://schemas.microsoft.com/office/drawing/2014/main" id="{C241ECD9-FED4-4A57-A215-D469D190CA31}"/>
              </a:ext>
            </a:extLst>
          </p:cNvPr>
          <p:cNvGraphicFramePr>
            <a:graphicFrameLocks noChangeAspect="1"/>
          </p:cNvGraphicFramePr>
          <p:nvPr/>
        </p:nvGraphicFramePr>
        <p:xfrm>
          <a:off x="6705600" y="2971800"/>
          <a:ext cx="2133600" cy="457200"/>
        </p:xfrm>
        <a:graphic>
          <a:graphicData uri="http://schemas.openxmlformats.org/presentationml/2006/ole">
            <mc:AlternateContent xmlns:mc="http://schemas.openxmlformats.org/markup-compatibility/2006">
              <mc:Choice xmlns:v="urn:schemas-microsoft-com:vml" Requires="v">
                <p:oleObj spid="_x0000_s4254" name="公式" r:id="rId7" imgW="698400" imgH="203040" progId="Equation.3">
                  <p:embed/>
                </p:oleObj>
              </mc:Choice>
              <mc:Fallback>
                <p:oleObj name="公式" r:id="rId7" imgW="698400" imgH="203040" progId="Equation.3">
                  <p:embed/>
                  <p:pic>
                    <p:nvPicPr>
                      <p:cNvPr id="13316" name="Object 32">
                        <a:extLst>
                          <a:ext uri="{FF2B5EF4-FFF2-40B4-BE49-F238E27FC236}">
                            <a16:creationId xmlns:a16="http://schemas.microsoft.com/office/drawing/2014/main" id="{C241ECD9-FED4-4A57-A215-D469D190C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2971800"/>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7" name="Object 39">
            <a:extLst>
              <a:ext uri="{FF2B5EF4-FFF2-40B4-BE49-F238E27FC236}">
                <a16:creationId xmlns:a16="http://schemas.microsoft.com/office/drawing/2014/main" id="{6252E9E2-39C6-466C-840B-63A39F7BE2F6}"/>
              </a:ext>
            </a:extLst>
          </p:cNvPr>
          <p:cNvGraphicFramePr>
            <a:graphicFrameLocks noGrp="1" noChangeAspect="1"/>
          </p:cNvGraphicFramePr>
          <p:nvPr>
            <p:ph sz="half" idx="2"/>
          </p:nvPr>
        </p:nvGraphicFramePr>
        <p:xfrm>
          <a:off x="7086601" y="5257801"/>
          <a:ext cx="2062163" cy="525463"/>
        </p:xfrm>
        <a:graphic>
          <a:graphicData uri="http://schemas.openxmlformats.org/presentationml/2006/ole">
            <mc:AlternateContent xmlns:mc="http://schemas.openxmlformats.org/markup-compatibility/2006">
              <mc:Choice xmlns:v="urn:schemas-microsoft-com:vml" Requires="v">
                <p:oleObj spid="_x0000_s4255" name="公式" r:id="rId9" imgW="812520" imgH="203040" progId="Equation.3">
                  <p:embed/>
                </p:oleObj>
              </mc:Choice>
              <mc:Fallback>
                <p:oleObj name="公式" r:id="rId9" imgW="812520" imgH="203040" progId="Equation.3">
                  <p:embed/>
                  <p:pic>
                    <p:nvPicPr>
                      <p:cNvPr id="13317" name="Object 39">
                        <a:extLst>
                          <a:ext uri="{FF2B5EF4-FFF2-40B4-BE49-F238E27FC236}">
                            <a16:creationId xmlns:a16="http://schemas.microsoft.com/office/drawing/2014/main" id="{6252E9E2-39C6-466C-840B-63A39F7BE2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86601" y="5257801"/>
                        <a:ext cx="2062163"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32" name="Rectangle 42">
            <a:extLst>
              <a:ext uri="{FF2B5EF4-FFF2-40B4-BE49-F238E27FC236}">
                <a16:creationId xmlns:a16="http://schemas.microsoft.com/office/drawing/2014/main" id="{EB7A1140-D845-4D3D-B1F5-BBF094BAA1F8}"/>
              </a:ext>
            </a:extLst>
          </p:cNvPr>
          <p:cNvSpPr>
            <a:spLocks noChangeArrowheads="1"/>
          </p:cNvSpPr>
          <p:nvPr/>
        </p:nvSpPr>
        <p:spPr bwMode="auto">
          <a:xfrm>
            <a:off x="1524001" y="28482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8" name="Object 41">
            <a:extLst>
              <a:ext uri="{FF2B5EF4-FFF2-40B4-BE49-F238E27FC236}">
                <a16:creationId xmlns:a16="http://schemas.microsoft.com/office/drawing/2014/main" id="{85B539B5-BA18-4624-A5F2-3D73D739BBE6}"/>
              </a:ext>
            </a:extLst>
          </p:cNvPr>
          <p:cNvGraphicFramePr>
            <a:graphicFrameLocks noChangeAspect="1"/>
          </p:cNvGraphicFramePr>
          <p:nvPr/>
        </p:nvGraphicFramePr>
        <p:xfrm>
          <a:off x="3886200" y="3733800"/>
          <a:ext cx="1905000" cy="603250"/>
        </p:xfrm>
        <a:graphic>
          <a:graphicData uri="http://schemas.openxmlformats.org/presentationml/2006/ole">
            <mc:AlternateContent xmlns:mc="http://schemas.openxmlformats.org/markup-compatibility/2006">
              <mc:Choice xmlns:v="urn:schemas-microsoft-com:vml" Requires="v">
                <p:oleObj spid="_x0000_s4256" name="Equation" r:id="rId11" imgW="748975" imgH="241195" progId="Equation.DSMT4">
                  <p:embed/>
                </p:oleObj>
              </mc:Choice>
              <mc:Fallback>
                <p:oleObj name="Equation" r:id="rId11" imgW="748975" imgH="241195" progId="Equation.DSMT4">
                  <p:embed/>
                  <p:pic>
                    <p:nvPicPr>
                      <p:cNvPr id="13318" name="Object 41">
                        <a:extLst>
                          <a:ext uri="{FF2B5EF4-FFF2-40B4-BE49-F238E27FC236}">
                            <a16:creationId xmlns:a16="http://schemas.microsoft.com/office/drawing/2014/main" id="{85B539B5-BA18-4624-A5F2-3D73D739BB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3733800"/>
                        <a:ext cx="1905000"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33" name="Rectangle 46">
            <a:extLst>
              <a:ext uri="{FF2B5EF4-FFF2-40B4-BE49-F238E27FC236}">
                <a16:creationId xmlns:a16="http://schemas.microsoft.com/office/drawing/2014/main" id="{99D8BDD8-3928-4198-A8DF-15C070DA4665}"/>
              </a:ext>
            </a:extLst>
          </p:cNvPr>
          <p:cNvSpPr>
            <a:spLocks noChangeArrowheads="1"/>
          </p:cNvSpPr>
          <p:nvPr/>
        </p:nvSpPr>
        <p:spPr bwMode="auto">
          <a:xfrm>
            <a:off x="1524001" y="28911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19" name="Object 45">
            <a:extLst>
              <a:ext uri="{FF2B5EF4-FFF2-40B4-BE49-F238E27FC236}">
                <a16:creationId xmlns:a16="http://schemas.microsoft.com/office/drawing/2014/main" id="{2CA2871D-77B0-4DF9-B46C-3AEFF5883E9F}"/>
              </a:ext>
            </a:extLst>
          </p:cNvPr>
          <p:cNvGraphicFramePr>
            <a:graphicFrameLocks noChangeAspect="1"/>
          </p:cNvGraphicFramePr>
          <p:nvPr/>
        </p:nvGraphicFramePr>
        <p:xfrm>
          <a:off x="3886200" y="2819401"/>
          <a:ext cx="2514600" cy="862013"/>
        </p:xfrm>
        <a:graphic>
          <a:graphicData uri="http://schemas.openxmlformats.org/presentationml/2006/ole">
            <mc:AlternateContent xmlns:mc="http://schemas.openxmlformats.org/markup-compatibility/2006">
              <mc:Choice xmlns:v="urn:schemas-microsoft-com:vml" Requires="v">
                <p:oleObj spid="_x0000_s4257" name="Equation" r:id="rId13" imgW="1028254" imgH="355446" progId="Equation.DSMT4">
                  <p:embed/>
                </p:oleObj>
              </mc:Choice>
              <mc:Fallback>
                <p:oleObj name="Equation" r:id="rId13" imgW="1028254" imgH="355446" progId="Equation.DSMT4">
                  <p:embed/>
                  <p:pic>
                    <p:nvPicPr>
                      <p:cNvPr id="13319" name="Object 45">
                        <a:extLst>
                          <a:ext uri="{FF2B5EF4-FFF2-40B4-BE49-F238E27FC236}">
                            <a16:creationId xmlns:a16="http://schemas.microsoft.com/office/drawing/2014/main" id="{2CA2871D-77B0-4DF9-B46C-3AEFF5883E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86200" y="2819401"/>
                        <a:ext cx="251460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34" name="Rectangle 48">
            <a:extLst>
              <a:ext uri="{FF2B5EF4-FFF2-40B4-BE49-F238E27FC236}">
                <a16:creationId xmlns:a16="http://schemas.microsoft.com/office/drawing/2014/main" id="{538EC3B4-4822-402F-8305-869604B5EBE2}"/>
              </a:ext>
            </a:extLst>
          </p:cNvPr>
          <p:cNvSpPr>
            <a:spLocks noChangeArrowheads="1"/>
          </p:cNvSpPr>
          <p:nvPr/>
        </p:nvSpPr>
        <p:spPr bwMode="auto">
          <a:xfrm>
            <a:off x="1524001" y="27434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3320" name="Object 47">
            <a:extLst>
              <a:ext uri="{FF2B5EF4-FFF2-40B4-BE49-F238E27FC236}">
                <a16:creationId xmlns:a16="http://schemas.microsoft.com/office/drawing/2014/main" id="{EA83DD2A-36FA-4762-B64A-631C10629143}"/>
              </a:ext>
            </a:extLst>
          </p:cNvPr>
          <p:cNvGraphicFramePr>
            <a:graphicFrameLocks noChangeAspect="1"/>
          </p:cNvGraphicFramePr>
          <p:nvPr/>
        </p:nvGraphicFramePr>
        <p:xfrm>
          <a:off x="4038600" y="5011739"/>
          <a:ext cx="2286000" cy="935037"/>
        </p:xfrm>
        <a:graphic>
          <a:graphicData uri="http://schemas.openxmlformats.org/presentationml/2006/ole">
            <mc:AlternateContent xmlns:mc="http://schemas.openxmlformats.org/markup-compatibility/2006">
              <mc:Choice xmlns:v="urn:schemas-microsoft-com:vml" Requires="v">
                <p:oleObj spid="_x0000_s4258" name="Equation" r:id="rId15" imgW="1091726" imgH="444307" progId="Equation.DSMT4">
                  <p:embed/>
                </p:oleObj>
              </mc:Choice>
              <mc:Fallback>
                <p:oleObj name="Equation" r:id="rId15" imgW="1091726" imgH="444307" progId="Equation.DSMT4">
                  <p:embed/>
                  <p:pic>
                    <p:nvPicPr>
                      <p:cNvPr id="13320" name="Object 47">
                        <a:extLst>
                          <a:ext uri="{FF2B5EF4-FFF2-40B4-BE49-F238E27FC236}">
                            <a16:creationId xmlns:a16="http://schemas.microsoft.com/office/drawing/2014/main" id="{EA83DD2A-36FA-4762-B64A-631C106291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38600" y="5011739"/>
                        <a:ext cx="2286000" cy="935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5" name="直接连接符 24">
            <a:extLst>
              <a:ext uri="{FF2B5EF4-FFF2-40B4-BE49-F238E27FC236}">
                <a16:creationId xmlns:a16="http://schemas.microsoft.com/office/drawing/2014/main" id="{89A541A2-0290-4A44-8D6D-AAA5E1BD4D4E}"/>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7848562-50FF-498C-A3A7-E0B9BB799948}"/>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spTree>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9" name="灯片编号占位符 3">
            <a:extLst>
              <a:ext uri="{FF2B5EF4-FFF2-40B4-BE49-F238E27FC236}">
                <a16:creationId xmlns:a16="http://schemas.microsoft.com/office/drawing/2014/main" id="{B945AF41-63F8-46AC-B4E2-9E7066EE02E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574C9099-A3D7-4910-AE1D-0988844AFC72}" type="slidenum">
              <a:rPr lang="ja-JP" altLang="en-US" sz="1800">
                <a:solidFill>
                  <a:srgbClr val="A50021"/>
                </a:solidFill>
                <a:ea typeface="ＭＳ Ｐゴシック" panose="020B0600070205080204" pitchFamily="34" charset="-128"/>
              </a:rPr>
              <a:pPr eaLnBrk="1" hangingPunct="1"/>
              <a:t>28</a:t>
            </a:fld>
            <a:endParaRPr lang="en-US" altLang="ja-JP" sz="1800">
              <a:solidFill>
                <a:srgbClr val="A50021"/>
              </a:solidFill>
              <a:ea typeface="ＭＳ Ｐゴシック" panose="020B0600070205080204" pitchFamily="34" charset="-128"/>
            </a:endParaRPr>
          </a:p>
        </p:txBody>
      </p:sp>
      <p:sp>
        <p:nvSpPr>
          <p:cNvPr id="14351" name="Rectangle 5">
            <a:extLst>
              <a:ext uri="{FF2B5EF4-FFF2-40B4-BE49-F238E27FC236}">
                <a16:creationId xmlns:a16="http://schemas.microsoft.com/office/drawing/2014/main" id="{795086D6-652F-4A9A-8524-77C28EDC6DD9}"/>
              </a:ext>
            </a:extLst>
          </p:cNvPr>
          <p:cNvSpPr>
            <a:spLocks noChangeArrowheads="1"/>
          </p:cNvSpPr>
          <p:nvPr/>
        </p:nvSpPr>
        <p:spPr bwMode="auto">
          <a:xfrm>
            <a:off x="1524001" y="297433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graphicFrame>
        <p:nvGraphicFramePr>
          <p:cNvPr id="14338" name="Object 8">
            <a:extLst>
              <a:ext uri="{FF2B5EF4-FFF2-40B4-BE49-F238E27FC236}">
                <a16:creationId xmlns:a16="http://schemas.microsoft.com/office/drawing/2014/main" id="{05973377-299A-4F5B-A8B2-E3081495B577}"/>
              </a:ext>
            </a:extLst>
          </p:cNvPr>
          <p:cNvGraphicFramePr>
            <a:graphicFrameLocks noChangeAspect="1"/>
          </p:cNvGraphicFramePr>
          <p:nvPr/>
        </p:nvGraphicFramePr>
        <p:xfrm>
          <a:off x="2971800" y="762000"/>
          <a:ext cx="2362200" cy="1042988"/>
        </p:xfrm>
        <a:graphic>
          <a:graphicData uri="http://schemas.openxmlformats.org/presentationml/2006/ole">
            <mc:AlternateContent xmlns:mc="http://schemas.openxmlformats.org/markup-compatibility/2006">
              <mc:Choice xmlns:v="urn:schemas-microsoft-com:vml" Requires="v">
                <p:oleObj spid="_x0000_s5364" name="公式" r:id="rId3" imgW="1207024" imgH="533632" progId="Equation.3">
                  <p:embed/>
                </p:oleObj>
              </mc:Choice>
              <mc:Fallback>
                <p:oleObj name="公式" r:id="rId3" imgW="1207024" imgH="533632" progId="Equation.3">
                  <p:embed/>
                  <p:pic>
                    <p:nvPicPr>
                      <p:cNvPr id="14338" name="Object 8">
                        <a:extLst>
                          <a:ext uri="{FF2B5EF4-FFF2-40B4-BE49-F238E27FC236}">
                            <a16:creationId xmlns:a16="http://schemas.microsoft.com/office/drawing/2014/main" id="{05973377-299A-4F5B-A8B2-E3081495B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762000"/>
                        <a:ext cx="2362200" cy="1042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7">
            <a:extLst>
              <a:ext uri="{FF2B5EF4-FFF2-40B4-BE49-F238E27FC236}">
                <a16:creationId xmlns:a16="http://schemas.microsoft.com/office/drawing/2014/main" id="{A9D10949-5753-405C-AF10-1AC83B18BFF5}"/>
              </a:ext>
            </a:extLst>
          </p:cNvPr>
          <p:cNvGraphicFramePr>
            <a:graphicFrameLocks noChangeAspect="1"/>
          </p:cNvGraphicFramePr>
          <p:nvPr/>
        </p:nvGraphicFramePr>
        <p:xfrm>
          <a:off x="5334000" y="914401"/>
          <a:ext cx="3124200" cy="879475"/>
        </p:xfrm>
        <a:graphic>
          <a:graphicData uri="http://schemas.openxmlformats.org/presentationml/2006/ole">
            <mc:AlternateContent xmlns:mc="http://schemas.openxmlformats.org/markup-compatibility/2006">
              <mc:Choice xmlns:v="urn:schemas-microsoft-com:vml" Requires="v">
                <p:oleObj spid="_x0000_s5365" name="公式" r:id="rId5" imgW="1664422" imgH="470104" progId="Equation.3">
                  <p:embed/>
                </p:oleObj>
              </mc:Choice>
              <mc:Fallback>
                <p:oleObj name="公式" r:id="rId5" imgW="1664422" imgH="470104" progId="Equation.3">
                  <p:embed/>
                  <p:pic>
                    <p:nvPicPr>
                      <p:cNvPr id="14339" name="Object 7">
                        <a:extLst>
                          <a:ext uri="{FF2B5EF4-FFF2-40B4-BE49-F238E27FC236}">
                            <a16:creationId xmlns:a16="http://schemas.microsoft.com/office/drawing/2014/main" id="{A9D10949-5753-405C-AF10-1AC83B18BF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914401"/>
                        <a:ext cx="3124200"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0" name="Object 6">
            <a:extLst>
              <a:ext uri="{FF2B5EF4-FFF2-40B4-BE49-F238E27FC236}">
                <a16:creationId xmlns:a16="http://schemas.microsoft.com/office/drawing/2014/main" id="{B409FA3E-623A-4CD8-BFBC-E4BABC582157}"/>
              </a:ext>
            </a:extLst>
          </p:cNvPr>
          <p:cNvGraphicFramePr>
            <a:graphicFrameLocks noChangeAspect="1"/>
          </p:cNvGraphicFramePr>
          <p:nvPr>
            <p:extLst>
              <p:ext uri="{D42A27DB-BD31-4B8C-83A1-F6EECF244321}">
                <p14:modId xmlns:p14="http://schemas.microsoft.com/office/powerpoint/2010/main" val="3025849218"/>
              </p:ext>
            </p:extLst>
          </p:nvPr>
        </p:nvGraphicFramePr>
        <p:xfrm>
          <a:off x="8458200" y="914401"/>
          <a:ext cx="1371600" cy="860425"/>
        </p:xfrm>
        <a:graphic>
          <a:graphicData uri="http://schemas.openxmlformats.org/presentationml/2006/ole">
            <mc:AlternateContent xmlns:mc="http://schemas.openxmlformats.org/markup-compatibility/2006">
              <mc:Choice xmlns:v="urn:schemas-microsoft-com:vml" Requires="v">
                <p:oleObj spid="_x0000_s5366" name="Equation" r:id="rId7" imgW="647700" imgH="406400" progId="Equation.DSMT4">
                  <p:embed/>
                </p:oleObj>
              </mc:Choice>
              <mc:Fallback>
                <p:oleObj name="Equation" r:id="rId7" imgW="647700" imgH="406400" progId="Equation.DSMT4">
                  <p:embed/>
                  <p:pic>
                    <p:nvPicPr>
                      <p:cNvPr id="14340" name="Object 6">
                        <a:extLst>
                          <a:ext uri="{FF2B5EF4-FFF2-40B4-BE49-F238E27FC236}">
                            <a16:creationId xmlns:a16="http://schemas.microsoft.com/office/drawing/2014/main" id="{B409FA3E-623A-4CD8-BFBC-E4BABC5821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58200" y="914401"/>
                        <a:ext cx="1371600" cy="860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2" name="Rectangle 10">
            <a:extLst>
              <a:ext uri="{FF2B5EF4-FFF2-40B4-BE49-F238E27FC236}">
                <a16:creationId xmlns:a16="http://schemas.microsoft.com/office/drawing/2014/main" id="{0205E9DD-49D7-418B-952C-2A5C70E2D892}"/>
              </a:ext>
            </a:extLst>
          </p:cNvPr>
          <p:cNvSpPr>
            <a:spLocks noChangeArrowheads="1"/>
          </p:cNvSpPr>
          <p:nvPr/>
        </p:nvSpPr>
        <p:spPr bwMode="auto">
          <a:xfrm>
            <a:off x="1524001" y="2657773"/>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b">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sp>
        <p:nvSpPr>
          <p:cNvPr id="14353" name="Rectangle 13">
            <a:extLst>
              <a:ext uri="{FF2B5EF4-FFF2-40B4-BE49-F238E27FC236}">
                <a16:creationId xmlns:a16="http://schemas.microsoft.com/office/drawing/2014/main" id="{942C636C-76EE-4EB3-8F3D-D2B0EB31C32B}"/>
              </a:ext>
            </a:extLst>
          </p:cNvPr>
          <p:cNvSpPr>
            <a:spLocks noChangeArrowheads="1"/>
          </p:cNvSpPr>
          <p:nvPr/>
        </p:nvSpPr>
        <p:spPr bwMode="auto">
          <a:xfrm>
            <a:off x="1524001" y="300766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sp>
        <p:nvSpPr>
          <p:cNvPr id="14354" name="Text Box 15">
            <a:extLst>
              <a:ext uri="{FF2B5EF4-FFF2-40B4-BE49-F238E27FC236}">
                <a16:creationId xmlns:a16="http://schemas.microsoft.com/office/drawing/2014/main" id="{87D612EF-BA20-4B2D-AD9C-B45F50875CC8}"/>
              </a:ext>
            </a:extLst>
          </p:cNvPr>
          <p:cNvSpPr txBox="1">
            <a:spLocks noChangeArrowheads="1"/>
          </p:cNvSpPr>
          <p:nvPr/>
        </p:nvSpPr>
        <p:spPr bwMode="auto">
          <a:xfrm>
            <a:off x="1828800" y="2130426"/>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记</a:t>
            </a:r>
          </a:p>
        </p:txBody>
      </p:sp>
      <p:sp>
        <p:nvSpPr>
          <p:cNvPr id="14355" name="Rectangle 17">
            <a:extLst>
              <a:ext uri="{FF2B5EF4-FFF2-40B4-BE49-F238E27FC236}">
                <a16:creationId xmlns:a16="http://schemas.microsoft.com/office/drawing/2014/main" id="{31749BB6-7A89-4DC8-9E84-27F0A2110D42}"/>
              </a:ext>
            </a:extLst>
          </p:cNvPr>
          <p:cNvSpPr>
            <a:spLocks noChangeArrowheads="1"/>
          </p:cNvSpPr>
          <p:nvPr/>
        </p:nvSpPr>
        <p:spPr bwMode="auto">
          <a:xfrm>
            <a:off x="1524001" y="303624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sp>
        <p:nvSpPr>
          <p:cNvPr id="14356" name="Rectangle 19">
            <a:extLst>
              <a:ext uri="{FF2B5EF4-FFF2-40B4-BE49-F238E27FC236}">
                <a16:creationId xmlns:a16="http://schemas.microsoft.com/office/drawing/2014/main" id="{56744731-2ABB-4D49-95A1-7F866F608FEB}"/>
              </a:ext>
            </a:extLst>
          </p:cNvPr>
          <p:cNvSpPr>
            <a:spLocks noChangeArrowheads="1"/>
          </p:cNvSpPr>
          <p:nvPr/>
        </p:nvSpPr>
        <p:spPr bwMode="auto">
          <a:xfrm>
            <a:off x="1524001" y="294575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graphicFrame>
        <p:nvGraphicFramePr>
          <p:cNvPr id="14341" name="Object 18">
            <a:extLst>
              <a:ext uri="{FF2B5EF4-FFF2-40B4-BE49-F238E27FC236}">
                <a16:creationId xmlns:a16="http://schemas.microsoft.com/office/drawing/2014/main" id="{A0ACE509-62C4-44BE-9C09-2078D50FDD4E}"/>
              </a:ext>
            </a:extLst>
          </p:cNvPr>
          <p:cNvGraphicFramePr>
            <a:graphicFrameLocks noChangeAspect="1"/>
          </p:cNvGraphicFramePr>
          <p:nvPr/>
        </p:nvGraphicFramePr>
        <p:xfrm>
          <a:off x="2438400" y="1828801"/>
          <a:ext cx="2514600" cy="1065213"/>
        </p:xfrm>
        <a:graphic>
          <a:graphicData uri="http://schemas.openxmlformats.org/presentationml/2006/ole">
            <mc:AlternateContent xmlns:mc="http://schemas.openxmlformats.org/markup-compatibility/2006">
              <mc:Choice xmlns:v="urn:schemas-microsoft-com:vml" Requires="v">
                <p:oleObj spid="_x0000_s5367" name="公式" r:id="rId9" imgW="1295962" imgH="546337" progId="Equation.3">
                  <p:embed/>
                </p:oleObj>
              </mc:Choice>
              <mc:Fallback>
                <p:oleObj name="公式" r:id="rId9" imgW="1295962" imgH="546337" progId="Equation.3">
                  <p:embed/>
                  <p:pic>
                    <p:nvPicPr>
                      <p:cNvPr id="14341" name="Object 18">
                        <a:extLst>
                          <a:ext uri="{FF2B5EF4-FFF2-40B4-BE49-F238E27FC236}">
                            <a16:creationId xmlns:a16="http://schemas.microsoft.com/office/drawing/2014/main" id="{A0ACE509-62C4-44BE-9C09-2078D50FDD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1828801"/>
                        <a:ext cx="2514600" cy="1065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7" name="Rectangle 21">
            <a:extLst>
              <a:ext uri="{FF2B5EF4-FFF2-40B4-BE49-F238E27FC236}">
                <a16:creationId xmlns:a16="http://schemas.microsoft.com/office/drawing/2014/main" id="{F91D5AEA-0359-4849-BECD-7F996022EF6C}"/>
              </a:ext>
            </a:extLst>
          </p:cNvPr>
          <p:cNvSpPr>
            <a:spLocks noChangeArrowheads="1"/>
          </p:cNvSpPr>
          <p:nvPr/>
        </p:nvSpPr>
        <p:spPr bwMode="auto">
          <a:xfrm>
            <a:off x="1524001" y="295528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graphicFrame>
        <p:nvGraphicFramePr>
          <p:cNvPr id="14342" name="Object 20">
            <a:extLst>
              <a:ext uri="{FF2B5EF4-FFF2-40B4-BE49-F238E27FC236}">
                <a16:creationId xmlns:a16="http://schemas.microsoft.com/office/drawing/2014/main" id="{B92F418D-00F2-4015-9A0D-607FC9A94D46}"/>
              </a:ext>
            </a:extLst>
          </p:cNvPr>
          <p:cNvGraphicFramePr>
            <a:graphicFrameLocks noChangeAspect="1"/>
          </p:cNvGraphicFramePr>
          <p:nvPr/>
        </p:nvGraphicFramePr>
        <p:xfrm>
          <a:off x="5029201" y="2001838"/>
          <a:ext cx="1552575" cy="869950"/>
        </p:xfrm>
        <a:graphic>
          <a:graphicData uri="http://schemas.openxmlformats.org/presentationml/2006/ole">
            <mc:AlternateContent xmlns:mc="http://schemas.openxmlformats.org/markup-compatibility/2006">
              <mc:Choice xmlns:v="urn:schemas-microsoft-com:vml" Requires="v">
                <p:oleObj spid="_x0000_s5368" name="公式" r:id="rId11" imgW="940208" imgH="520926" progId="Equation.3">
                  <p:embed/>
                </p:oleObj>
              </mc:Choice>
              <mc:Fallback>
                <p:oleObj name="公式" r:id="rId11" imgW="940208" imgH="520926" progId="Equation.3">
                  <p:embed/>
                  <p:pic>
                    <p:nvPicPr>
                      <p:cNvPr id="14342" name="Object 20">
                        <a:extLst>
                          <a:ext uri="{FF2B5EF4-FFF2-40B4-BE49-F238E27FC236}">
                            <a16:creationId xmlns:a16="http://schemas.microsoft.com/office/drawing/2014/main" id="{B92F418D-00F2-4015-9A0D-607FC9A94D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1" y="2001838"/>
                        <a:ext cx="1552575"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8" name="Text Box 24">
            <a:extLst>
              <a:ext uri="{FF2B5EF4-FFF2-40B4-BE49-F238E27FC236}">
                <a16:creationId xmlns:a16="http://schemas.microsoft.com/office/drawing/2014/main" id="{19876847-6990-4172-9C6E-57250C01704A}"/>
              </a:ext>
            </a:extLst>
          </p:cNvPr>
          <p:cNvSpPr txBox="1">
            <a:spLocks noChangeArrowheads="1"/>
          </p:cNvSpPr>
          <p:nvPr/>
        </p:nvSpPr>
        <p:spPr bwMode="auto">
          <a:xfrm>
            <a:off x="1828800" y="990601"/>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先求</a:t>
            </a:r>
          </a:p>
        </p:txBody>
      </p:sp>
      <p:sp>
        <p:nvSpPr>
          <p:cNvPr id="14359" name="Rectangle 26">
            <a:extLst>
              <a:ext uri="{FF2B5EF4-FFF2-40B4-BE49-F238E27FC236}">
                <a16:creationId xmlns:a16="http://schemas.microsoft.com/office/drawing/2014/main" id="{07B9B3CE-75E0-4292-865E-F29FE67C16D8}"/>
              </a:ext>
            </a:extLst>
          </p:cNvPr>
          <p:cNvSpPr>
            <a:spLocks noChangeArrowheads="1"/>
          </p:cNvSpPr>
          <p:nvPr/>
        </p:nvSpPr>
        <p:spPr bwMode="auto">
          <a:xfrm>
            <a:off x="1524001" y="2969567"/>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sp>
        <p:nvSpPr>
          <p:cNvPr id="14360" name="Text Box 27">
            <a:extLst>
              <a:ext uri="{FF2B5EF4-FFF2-40B4-BE49-F238E27FC236}">
                <a16:creationId xmlns:a16="http://schemas.microsoft.com/office/drawing/2014/main" id="{16FD18F6-1784-4735-9847-3A994D8FAF03}"/>
              </a:ext>
            </a:extLst>
          </p:cNvPr>
          <p:cNvSpPr txBox="1">
            <a:spLocks noChangeArrowheads="1"/>
          </p:cNvSpPr>
          <p:nvPr/>
        </p:nvSpPr>
        <p:spPr bwMode="auto">
          <a:xfrm>
            <a:off x="1524001" y="3124201"/>
            <a:ext cx="35349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）对输出层的神经元 </a:t>
            </a:r>
          </a:p>
        </p:txBody>
      </p:sp>
      <p:sp>
        <p:nvSpPr>
          <p:cNvPr id="14361" name="Rectangle 29">
            <a:extLst>
              <a:ext uri="{FF2B5EF4-FFF2-40B4-BE49-F238E27FC236}">
                <a16:creationId xmlns:a16="http://schemas.microsoft.com/office/drawing/2014/main" id="{62AA6CF0-9CC7-40DF-ADCC-8EE776210323}"/>
              </a:ext>
            </a:extLst>
          </p:cNvPr>
          <p:cNvSpPr>
            <a:spLocks noChangeArrowheads="1"/>
          </p:cNvSpPr>
          <p:nvPr/>
        </p:nvSpPr>
        <p:spPr bwMode="auto">
          <a:xfrm>
            <a:off x="1524001" y="293623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graphicFrame>
        <p:nvGraphicFramePr>
          <p:cNvPr id="14343" name="Object 28">
            <a:extLst>
              <a:ext uri="{FF2B5EF4-FFF2-40B4-BE49-F238E27FC236}">
                <a16:creationId xmlns:a16="http://schemas.microsoft.com/office/drawing/2014/main" id="{0E3E432A-2E6C-4B45-BAFD-CF373FFA10E6}"/>
              </a:ext>
            </a:extLst>
          </p:cNvPr>
          <p:cNvGraphicFramePr>
            <a:graphicFrameLocks noChangeAspect="1"/>
          </p:cNvGraphicFramePr>
          <p:nvPr/>
        </p:nvGraphicFramePr>
        <p:xfrm>
          <a:off x="5638800" y="2895601"/>
          <a:ext cx="2514600" cy="842963"/>
        </p:xfrm>
        <a:graphic>
          <a:graphicData uri="http://schemas.openxmlformats.org/presentationml/2006/ole">
            <mc:AlternateContent xmlns:mc="http://schemas.openxmlformats.org/markup-compatibility/2006">
              <mc:Choice xmlns:v="urn:schemas-microsoft-com:vml" Requires="v">
                <p:oleObj spid="_x0000_s5369" name="公式" r:id="rId13" imgW="1562100" imgH="520700" progId="Equation.3">
                  <p:embed/>
                </p:oleObj>
              </mc:Choice>
              <mc:Fallback>
                <p:oleObj name="公式" r:id="rId13" imgW="1562100" imgH="520700" progId="Equation.3">
                  <p:embed/>
                  <p:pic>
                    <p:nvPicPr>
                      <p:cNvPr id="14343" name="Object 28">
                        <a:extLst>
                          <a:ext uri="{FF2B5EF4-FFF2-40B4-BE49-F238E27FC236}">
                            <a16:creationId xmlns:a16="http://schemas.microsoft.com/office/drawing/2014/main" id="{0E3E432A-2E6C-4B45-BAFD-CF373FFA10E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8800" y="2895601"/>
                        <a:ext cx="2514600" cy="842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62" name="Rectangle 31">
            <a:extLst>
              <a:ext uri="{FF2B5EF4-FFF2-40B4-BE49-F238E27FC236}">
                <a16:creationId xmlns:a16="http://schemas.microsoft.com/office/drawing/2014/main" id="{07A5F44F-8DF6-4E49-A848-3D11D1CCB0E7}"/>
              </a:ext>
            </a:extLst>
          </p:cNvPr>
          <p:cNvSpPr>
            <a:spLocks noChangeArrowheads="1"/>
          </p:cNvSpPr>
          <p:nvPr/>
        </p:nvSpPr>
        <p:spPr bwMode="auto">
          <a:xfrm>
            <a:off x="1524001" y="303148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graphicFrame>
        <p:nvGraphicFramePr>
          <p:cNvPr id="14344" name="Object 30">
            <a:extLst>
              <a:ext uri="{FF2B5EF4-FFF2-40B4-BE49-F238E27FC236}">
                <a16:creationId xmlns:a16="http://schemas.microsoft.com/office/drawing/2014/main" id="{1FAF6DC3-6A72-4911-B066-3D335478AB7F}"/>
              </a:ext>
            </a:extLst>
          </p:cNvPr>
          <p:cNvGraphicFramePr>
            <a:graphicFrameLocks noChangeAspect="1"/>
          </p:cNvGraphicFramePr>
          <p:nvPr/>
        </p:nvGraphicFramePr>
        <p:xfrm>
          <a:off x="2743200" y="3733800"/>
          <a:ext cx="2743200" cy="596900"/>
        </p:xfrm>
        <a:graphic>
          <a:graphicData uri="http://schemas.openxmlformats.org/presentationml/2006/ole">
            <mc:AlternateContent xmlns:mc="http://schemas.openxmlformats.org/markup-compatibility/2006">
              <mc:Choice xmlns:v="urn:schemas-microsoft-com:vml" Requires="v">
                <p:oleObj spid="_x0000_s5370" name="公式" r:id="rId15" imgW="1536700" imgH="330200" progId="Equation.3">
                  <p:embed/>
                </p:oleObj>
              </mc:Choice>
              <mc:Fallback>
                <p:oleObj name="公式" r:id="rId15" imgW="1536700" imgH="330200" progId="Equation.3">
                  <p:embed/>
                  <p:pic>
                    <p:nvPicPr>
                      <p:cNvPr id="14344" name="Object 30">
                        <a:extLst>
                          <a:ext uri="{FF2B5EF4-FFF2-40B4-BE49-F238E27FC236}">
                            <a16:creationId xmlns:a16="http://schemas.microsoft.com/office/drawing/2014/main" id="{1FAF6DC3-6A72-4911-B066-3D335478AB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3200" y="3733800"/>
                        <a:ext cx="2743200" cy="59690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63" name="Text Box 32">
            <a:extLst>
              <a:ext uri="{FF2B5EF4-FFF2-40B4-BE49-F238E27FC236}">
                <a16:creationId xmlns:a16="http://schemas.microsoft.com/office/drawing/2014/main" id="{10364B5F-0EBB-49A5-9EC7-DE2FF3278BA9}"/>
              </a:ext>
            </a:extLst>
          </p:cNvPr>
          <p:cNvSpPr txBox="1">
            <a:spLocks noChangeArrowheads="1"/>
          </p:cNvSpPr>
          <p:nvPr/>
        </p:nvSpPr>
        <p:spPr bwMode="auto">
          <a:xfrm>
            <a:off x="1524000" y="4343401"/>
            <a:ext cx="34435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zh-CN" altLang="en-US" sz="2400">
                <a:latin typeface="微软雅黑" panose="020B0503020204020204" pitchFamily="34" charset="-122"/>
                <a:ea typeface="微软雅黑" panose="020B0503020204020204" pitchFamily="34" charset="-122"/>
              </a:rPr>
              <a:t>（</a:t>
            </a:r>
            <a:r>
              <a:rPr lang="en-US" altLang="zh-CN" sz="2400">
                <a:latin typeface="微软雅黑" panose="020B0503020204020204" pitchFamily="34" charset="-122"/>
                <a:ea typeface="微软雅黑" panose="020B0503020204020204" pitchFamily="34" charset="-122"/>
              </a:rPr>
              <a:t>2</a:t>
            </a:r>
            <a:r>
              <a:rPr lang="zh-CN" altLang="en-US" sz="2400">
                <a:latin typeface="微软雅黑" panose="020B0503020204020204" pitchFamily="34" charset="-122"/>
                <a:ea typeface="微软雅黑" panose="020B0503020204020204" pitchFamily="34" charset="-122"/>
              </a:rPr>
              <a:t>）对隐单元层，则有</a:t>
            </a:r>
          </a:p>
        </p:txBody>
      </p:sp>
      <p:graphicFrame>
        <p:nvGraphicFramePr>
          <p:cNvPr id="14345" name="Object 33">
            <a:extLst>
              <a:ext uri="{FF2B5EF4-FFF2-40B4-BE49-F238E27FC236}">
                <a16:creationId xmlns:a16="http://schemas.microsoft.com/office/drawing/2014/main" id="{6165FB0E-800A-49A1-B9D7-70E83826F2BB}"/>
              </a:ext>
            </a:extLst>
          </p:cNvPr>
          <p:cNvGraphicFramePr>
            <a:graphicFrameLocks/>
          </p:cNvGraphicFramePr>
          <p:nvPr/>
        </p:nvGraphicFramePr>
        <p:xfrm>
          <a:off x="5562600" y="4038600"/>
          <a:ext cx="2438400" cy="990600"/>
        </p:xfrm>
        <a:graphic>
          <a:graphicData uri="http://schemas.openxmlformats.org/presentationml/2006/ole">
            <mc:AlternateContent xmlns:mc="http://schemas.openxmlformats.org/markup-compatibility/2006">
              <mc:Choice xmlns:v="urn:schemas-microsoft-com:vml" Requires="v">
                <p:oleObj spid="_x0000_s5371" name="公式" r:id="rId17" imgW="0" imgH="0" progId="Equation.3">
                  <p:embed/>
                </p:oleObj>
              </mc:Choice>
              <mc:Fallback>
                <p:oleObj name="公式" r:id="rId17" imgW="0" imgH="0" progId="Equation.3">
                  <p:embed/>
                  <p:pic>
                    <p:nvPicPr>
                      <p:cNvPr id="14345" name="Object 33">
                        <a:extLst>
                          <a:ext uri="{FF2B5EF4-FFF2-40B4-BE49-F238E27FC236}">
                            <a16:creationId xmlns:a16="http://schemas.microsoft.com/office/drawing/2014/main" id="{6165FB0E-800A-49A1-B9D7-70E83826F2BB}"/>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62600" y="4038600"/>
                        <a:ext cx="24384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64" name="Rectangle 36">
            <a:extLst>
              <a:ext uri="{FF2B5EF4-FFF2-40B4-BE49-F238E27FC236}">
                <a16:creationId xmlns:a16="http://schemas.microsoft.com/office/drawing/2014/main" id="{4D5F2A75-2DAF-45DC-8E71-FBA9FE758417}"/>
              </a:ext>
            </a:extLst>
          </p:cNvPr>
          <p:cNvSpPr>
            <a:spLocks noChangeArrowheads="1"/>
          </p:cNvSpPr>
          <p:nvPr/>
        </p:nvSpPr>
        <p:spPr bwMode="auto">
          <a:xfrm>
            <a:off x="1524001" y="301243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graphicFrame>
        <p:nvGraphicFramePr>
          <p:cNvPr id="14346" name="Object 35">
            <a:extLst>
              <a:ext uri="{FF2B5EF4-FFF2-40B4-BE49-F238E27FC236}">
                <a16:creationId xmlns:a16="http://schemas.microsoft.com/office/drawing/2014/main" id="{80B9185D-B34D-48EC-BF57-4503415CA6A1}"/>
              </a:ext>
            </a:extLst>
          </p:cNvPr>
          <p:cNvGraphicFramePr>
            <a:graphicFrameLocks noChangeAspect="1"/>
          </p:cNvGraphicFramePr>
          <p:nvPr/>
        </p:nvGraphicFramePr>
        <p:xfrm>
          <a:off x="8001000" y="4191001"/>
          <a:ext cx="1600200" cy="733425"/>
        </p:xfrm>
        <a:graphic>
          <a:graphicData uri="http://schemas.openxmlformats.org/presentationml/2006/ole">
            <mc:AlternateContent xmlns:mc="http://schemas.openxmlformats.org/markup-compatibility/2006">
              <mc:Choice xmlns:v="urn:schemas-microsoft-com:vml" Requires="v">
                <p:oleObj spid="_x0000_s5372" name="公式" r:id="rId19" imgW="813153" imgH="368460" progId="Equation.3">
                  <p:embed/>
                </p:oleObj>
              </mc:Choice>
              <mc:Fallback>
                <p:oleObj name="公式" r:id="rId19" imgW="813153" imgH="368460" progId="Equation.3">
                  <p:embed/>
                  <p:pic>
                    <p:nvPicPr>
                      <p:cNvPr id="14346" name="Object 35">
                        <a:extLst>
                          <a:ext uri="{FF2B5EF4-FFF2-40B4-BE49-F238E27FC236}">
                            <a16:creationId xmlns:a16="http://schemas.microsoft.com/office/drawing/2014/main" id="{80B9185D-B34D-48EC-BF57-4503415CA6A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01000" y="4191001"/>
                        <a:ext cx="1600200"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65" name="Rectangle 38">
            <a:extLst>
              <a:ext uri="{FF2B5EF4-FFF2-40B4-BE49-F238E27FC236}">
                <a16:creationId xmlns:a16="http://schemas.microsoft.com/office/drawing/2014/main" id="{2DA7C03C-750D-4F3D-8E60-E6AAF2A8189F}"/>
              </a:ext>
            </a:extLst>
          </p:cNvPr>
          <p:cNvSpPr>
            <a:spLocks noChangeArrowheads="1"/>
          </p:cNvSpPr>
          <p:nvPr/>
        </p:nvSpPr>
        <p:spPr bwMode="auto">
          <a:xfrm>
            <a:off x="1524001" y="3060055"/>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graphicFrame>
        <p:nvGraphicFramePr>
          <p:cNvPr id="14347" name="Object 39">
            <a:extLst>
              <a:ext uri="{FF2B5EF4-FFF2-40B4-BE49-F238E27FC236}">
                <a16:creationId xmlns:a16="http://schemas.microsoft.com/office/drawing/2014/main" id="{65F84DC1-D123-4ACB-9DD8-D1B6EA890244}"/>
              </a:ext>
            </a:extLst>
          </p:cNvPr>
          <p:cNvGraphicFramePr>
            <a:graphicFrameLocks noChangeAspect="1"/>
          </p:cNvGraphicFramePr>
          <p:nvPr/>
        </p:nvGraphicFramePr>
        <p:xfrm>
          <a:off x="2667000" y="5029200"/>
          <a:ext cx="2819400" cy="719138"/>
        </p:xfrm>
        <a:graphic>
          <a:graphicData uri="http://schemas.openxmlformats.org/presentationml/2006/ole">
            <mc:AlternateContent xmlns:mc="http://schemas.openxmlformats.org/markup-compatibility/2006">
              <mc:Choice xmlns:v="urn:schemas-microsoft-com:vml" Requires="v">
                <p:oleObj spid="_x0000_s5373" name="公式" r:id="rId21" imgW="1460160" imgH="368280" progId="Equation.3">
                  <p:embed/>
                </p:oleObj>
              </mc:Choice>
              <mc:Fallback>
                <p:oleObj name="公式" r:id="rId21" imgW="1460160" imgH="368280" progId="Equation.3">
                  <p:embed/>
                  <p:pic>
                    <p:nvPicPr>
                      <p:cNvPr id="14347" name="Object 39">
                        <a:extLst>
                          <a:ext uri="{FF2B5EF4-FFF2-40B4-BE49-F238E27FC236}">
                            <a16:creationId xmlns:a16="http://schemas.microsoft.com/office/drawing/2014/main" id="{65F84DC1-D123-4ACB-9DD8-D1B6EA89024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67000" y="5029200"/>
                        <a:ext cx="2819400" cy="71913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66" name="Rectangle 42">
            <a:extLst>
              <a:ext uri="{FF2B5EF4-FFF2-40B4-BE49-F238E27FC236}">
                <a16:creationId xmlns:a16="http://schemas.microsoft.com/office/drawing/2014/main" id="{181F90C1-24CD-4E65-93EF-EF1020F5386C}"/>
              </a:ext>
            </a:extLst>
          </p:cNvPr>
          <p:cNvSpPr>
            <a:spLocks noChangeArrowheads="1"/>
          </p:cNvSpPr>
          <p:nvPr/>
        </p:nvSpPr>
        <p:spPr bwMode="auto">
          <a:xfrm>
            <a:off x="1524001" y="303624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graphicFrame>
        <p:nvGraphicFramePr>
          <p:cNvPr id="14348" name="Object 41">
            <a:extLst>
              <a:ext uri="{FF2B5EF4-FFF2-40B4-BE49-F238E27FC236}">
                <a16:creationId xmlns:a16="http://schemas.microsoft.com/office/drawing/2014/main" id="{B46C74A3-1B6D-4B06-973E-C631FA9E6CFE}"/>
              </a:ext>
            </a:extLst>
          </p:cNvPr>
          <p:cNvGraphicFramePr>
            <a:graphicFrameLocks noChangeAspect="1"/>
          </p:cNvGraphicFramePr>
          <p:nvPr/>
        </p:nvGraphicFramePr>
        <p:xfrm>
          <a:off x="2667000" y="5867401"/>
          <a:ext cx="2819400" cy="804863"/>
        </p:xfrm>
        <a:graphic>
          <a:graphicData uri="http://schemas.openxmlformats.org/presentationml/2006/ole">
            <mc:AlternateContent xmlns:mc="http://schemas.openxmlformats.org/markup-compatibility/2006">
              <mc:Choice xmlns:v="urn:schemas-microsoft-com:vml" Requires="v">
                <p:oleObj spid="_x0000_s5374" name="公式" r:id="rId23" imgW="1194318" imgH="343049" progId="Equation.3">
                  <p:embed/>
                </p:oleObj>
              </mc:Choice>
              <mc:Fallback>
                <p:oleObj name="公式" r:id="rId23" imgW="1194318" imgH="343049" progId="Equation.3">
                  <p:embed/>
                  <p:pic>
                    <p:nvPicPr>
                      <p:cNvPr id="14348" name="Object 41">
                        <a:extLst>
                          <a:ext uri="{FF2B5EF4-FFF2-40B4-BE49-F238E27FC236}">
                            <a16:creationId xmlns:a16="http://schemas.microsoft.com/office/drawing/2014/main" id="{B46C74A3-1B6D-4B06-973E-C631FA9E6CF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67000" y="5867401"/>
                        <a:ext cx="2819400" cy="804863"/>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3" name="直接连接符 32">
            <a:extLst>
              <a:ext uri="{FF2B5EF4-FFF2-40B4-BE49-F238E27FC236}">
                <a16:creationId xmlns:a16="http://schemas.microsoft.com/office/drawing/2014/main" id="{637EFC07-4692-4F97-BDD1-F04F15172454}"/>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43BC467E-19A1-4BDF-BB62-7FDB78C45A79}"/>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Rectangle 4">
            <a:extLst>
              <a:ext uri="{FF2B5EF4-FFF2-40B4-BE49-F238E27FC236}">
                <a16:creationId xmlns:a16="http://schemas.microsoft.com/office/drawing/2014/main" id="{E283DEBB-C4F2-4F98-B744-A3DE255D0950}"/>
              </a:ext>
            </a:extLst>
          </p:cNvPr>
          <p:cNvSpPr>
            <a:spLocks noChangeArrowheads="1"/>
          </p:cNvSpPr>
          <p:nvPr/>
        </p:nvSpPr>
        <p:spPr bwMode="auto">
          <a:xfrm>
            <a:off x="1752600" y="1080442"/>
            <a:ext cx="4800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0000"/>
              <a:buFont typeface="Wingdings" panose="05000000000000000000" pitchFamily="2" charset="2"/>
              <a:buChar char="n"/>
            </a:pPr>
            <a:r>
              <a:rPr lang="en-US" altLang="zh-CN" sz="2400">
                <a:latin typeface="微软雅黑" panose="020B0503020204020204" pitchFamily="34" charset="-122"/>
                <a:ea typeface="微软雅黑" panose="020B0503020204020204" pitchFamily="34" charset="-122"/>
              </a:rPr>
              <a:t> 2. </a:t>
            </a:r>
            <a:r>
              <a:rPr lang="zh-CN" altLang="en-US" sz="2400">
                <a:latin typeface="微软雅黑" panose="020B0503020204020204" pitchFamily="34" charset="-122"/>
                <a:ea typeface="微软雅黑" panose="020B0503020204020204" pitchFamily="34" charset="-122"/>
              </a:rPr>
              <a:t>学习算法</a:t>
            </a:r>
          </a:p>
        </p:txBody>
      </p:sp>
      <p:graphicFrame>
        <p:nvGraphicFramePr>
          <p:cNvPr id="330758" name="Object 6">
            <a:extLst>
              <a:ext uri="{FF2B5EF4-FFF2-40B4-BE49-F238E27FC236}">
                <a16:creationId xmlns:a16="http://schemas.microsoft.com/office/drawing/2014/main" id="{D2D774D1-7D9A-4DEB-9DB1-216E3F78066B}"/>
              </a:ext>
            </a:extLst>
          </p:cNvPr>
          <p:cNvGraphicFramePr>
            <a:graphicFrameLocks noChangeAspect="1"/>
          </p:cNvGraphicFramePr>
          <p:nvPr>
            <p:extLst>
              <p:ext uri="{D42A27DB-BD31-4B8C-83A1-F6EECF244321}">
                <p14:modId xmlns:p14="http://schemas.microsoft.com/office/powerpoint/2010/main" val="2394676533"/>
              </p:ext>
            </p:extLst>
          </p:nvPr>
        </p:nvGraphicFramePr>
        <p:xfrm>
          <a:off x="2590800" y="2819401"/>
          <a:ext cx="5334000" cy="1439863"/>
        </p:xfrm>
        <a:graphic>
          <a:graphicData uri="http://schemas.openxmlformats.org/presentationml/2006/ole">
            <mc:AlternateContent xmlns:mc="http://schemas.openxmlformats.org/markup-compatibility/2006">
              <mc:Choice xmlns:v="urn:schemas-microsoft-com:vml" Requires="v">
                <p:oleObj spid="_x0000_s6230" name="Equation" r:id="rId3" imgW="2082600" imgH="558720" progId="Equation.DSMT4">
                  <p:embed/>
                </p:oleObj>
              </mc:Choice>
              <mc:Fallback>
                <p:oleObj name="Equation" r:id="rId3" imgW="2082600" imgH="558720" progId="Equation.DSMT4">
                  <p:embed/>
                  <p:pic>
                    <p:nvPicPr>
                      <p:cNvPr id="330758" name="Object 6">
                        <a:extLst>
                          <a:ext uri="{FF2B5EF4-FFF2-40B4-BE49-F238E27FC236}">
                            <a16:creationId xmlns:a16="http://schemas.microsoft.com/office/drawing/2014/main" id="{D2D774D1-7D9A-4DEB-9DB1-216E3F7806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819401"/>
                        <a:ext cx="5334000" cy="143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0759" name="Object 7">
            <a:extLst>
              <a:ext uri="{FF2B5EF4-FFF2-40B4-BE49-F238E27FC236}">
                <a16:creationId xmlns:a16="http://schemas.microsoft.com/office/drawing/2014/main" id="{18AC9CCD-7F7A-4C31-B1D9-2A3F184938D5}"/>
              </a:ext>
            </a:extLst>
          </p:cNvPr>
          <p:cNvGraphicFramePr>
            <a:graphicFrameLocks noChangeAspect="1"/>
          </p:cNvGraphicFramePr>
          <p:nvPr/>
        </p:nvGraphicFramePr>
        <p:xfrm>
          <a:off x="2590800" y="4572000"/>
          <a:ext cx="4191000" cy="903288"/>
        </p:xfrm>
        <a:graphic>
          <a:graphicData uri="http://schemas.openxmlformats.org/presentationml/2006/ole">
            <mc:AlternateContent xmlns:mc="http://schemas.openxmlformats.org/markup-compatibility/2006">
              <mc:Choice xmlns:v="urn:schemas-microsoft-com:vml" Requires="v">
                <p:oleObj spid="_x0000_s6231" name="Equation" r:id="rId5" imgW="1473120" imgH="368280" progId="Equation.DSMT4">
                  <p:embed/>
                </p:oleObj>
              </mc:Choice>
              <mc:Fallback>
                <p:oleObj name="Equation" r:id="rId5" imgW="1473120" imgH="368280" progId="Equation.DSMT4">
                  <p:embed/>
                  <p:pic>
                    <p:nvPicPr>
                      <p:cNvPr id="330759" name="Object 7">
                        <a:extLst>
                          <a:ext uri="{FF2B5EF4-FFF2-40B4-BE49-F238E27FC236}">
                            <a16:creationId xmlns:a16="http://schemas.microsoft.com/office/drawing/2014/main" id="{18AC9CCD-7F7A-4C31-B1D9-2A3F184938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4572000"/>
                        <a:ext cx="4191000" cy="903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0760" name="Object 8">
            <a:extLst>
              <a:ext uri="{FF2B5EF4-FFF2-40B4-BE49-F238E27FC236}">
                <a16:creationId xmlns:a16="http://schemas.microsoft.com/office/drawing/2014/main" id="{34C0BB4B-3212-4142-8EEA-5115CFD6F4C8}"/>
              </a:ext>
            </a:extLst>
          </p:cNvPr>
          <p:cNvGraphicFramePr>
            <a:graphicFrameLocks noChangeAspect="1"/>
          </p:cNvGraphicFramePr>
          <p:nvPr/>
        </p:nvGraphicFramePr>
        <p:xfrm>
          <a:off x="2514600" y="5638800"/>
          <a:ext cx="5105400" cy="571500"/>
        </p:xfrm>
        <a:graphic>
          <a:graphicData uri="http://schemas.openxmlformats.org/presentationml/2006/ole">
            <mc:AlternateContent xmlns:mc="http://schemas.openxmlformats.org/markup-compatibility/2006">
              <mc:Choice xmlns:v="urn:schemas-microsoft-com:vml" Requires="v">
                <p:oleObj spid="_x0000_s6232" name="Equation" r:id="rId7" imgW="1930320" imgH="215640" progId="Equation.DSMT4">
                  <p:embed/>
                </p:oleObj>
              </mc:Choice>
              <mc:Fallback>
                <p:oleObj name="Equation" r:id="rId7" imgW="1930320" imgH="215640" progId="Equation.DSMT4">
                  <p:embed/>
                  <p:pic>
                    <p:nvPicPr>
                      <p:cNvPr id="330760" name="Object 8">
                        <a:extLst>
                          <a:ext uri="{FF2B5EF4-FFF2-40B4-BE49-F238E27FC236}">
                            <a16:creationId xmlns:a16="http://schemas.microsoft.com/office/drawing/2014/main" id="{34C0BB4B-3212-4142-8EEA-5115CFD6F4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5638800"/>
                        <a:ext cx="51054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9" name="Rectangle 12">
            <a:extLst>
              <a:ext uri="{FF2B5EF4-FFF2-40B4-BE49-F238E27FC236}">
                <a16:creationId xmlns:a16="http://schemas.microsoft.com/office/drawing/2014/main" id="{41EAF845-1B72-4E35-A089-A3D3BB69983A}"/>
              </a:ext>
            </a:extLst>
          </p:cNvPr>
          <p:cNvSpPr>
            <a:spLocks noChangeArrowheads="1"/>
          </p:cNvSpPr>
          <p:nvPr/>
        </p:nvSpPr>
        <p:spPr bwMode="auto">
          <a:xfrm>
            <a:off x="1524001" y="303624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graphicFrame>
        <p:nvGraphicFramePr>
          <p:cNvPr id="15365" name="Object 11">
            <a:extLst>
              <a:ext uri="{FF2B5EF4-FFF2-40B4-BE49-F238E27FC236}">
                <a16:creationId xmlns:a16="http://schemas.microsoft.com/office/drawing/2014/main" id="{61160DEF-D9F3-41BE-BFC7-E5AB3B27D810}"/>
              </a:ext>
            </a:extLst>
          </p:cNvPr>
          <p:cNvGraphicFramePr>
            <a:graphicFrameLocks noChangeAspect="1"/>
          </p:cNvGraphicFramePr>
          <p:nvPr/>
        </p:nvGraphicFramePr>
        <p:xfrm>
          <a:off x="2514600" y="1752601"/>
          <a:ext cx="2971800" cy="849313"/>
        </p:xfrm>
        <a:graphic>
          <a:graphicData uri="http://schemas.openxmlformats.org/presentationml/2006/ole">
            <mc:AlternateContent xmlns:mc="http://schemas.openxmlformats.org/markup-compatibility/2006">
              <mc:Choice xmlns:v="urn:schemas-microsoft-com:vml" Requires="v">
                <p:oleObj spid="_x0000_s6233" name="Equation" r:id="rId9" imgW="1193800" imgH="342900" progId="Equation.DSMT4">
                  <p:embed/>
                </p:oleObj>
              </mc:Choice>
              <mc:Fallback>
                <p:oleObj name="Equation" r:id="rId9" imgW="1193800" imgH="342900" progId="Equation.DSMT4">
                  <p:embed/>
                  <p:pic>
                    <p:nvPicPr>
                      <p:cNvPr id="15365" name="Object 11">
                        <a:extLst>
                          <a:ext uri="{FF2B5EF4-FFF2-40B4-BE49-F238E27FC236}">
                            <a16:creationId xmlns:a16="http://schemas.microsoft.com/office/drawing/2014/main" id="{61160DEF-D9F3-41BE-BFC7-E5AB3B27D8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1752601"/>
                        <a:ext cx="2971800"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70" name="Rectangle 14">
            <a:extLst>
              <a:ext uri="{FF2B5EF4-FFF2-40B4-BE49-F238E27FC236}">
                <a16:creationId xmlns:a16="http://schemas.microsoft.com/office/drawing/2014/main" id="{1F73931A-C916-4336-970B-CBBD0E3B49FF}"/>
              </a:ext>
            </a:extLst>
          </p:cNvPr>
          <p:cNvSpPr>
            <a:spLocks noChangeArrowheads="1"/>
          </p:cNvSpPr>
          <p:nvPr/>
        </p:nvSpPr>
        <p:spPr bwMode="auto">
          <a:xfrm>
            <a:off x="1524001" y="3031480"/>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sz="2400">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22067137-C83E-4722-8F42-09A01E4EE51E}"/>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109B603-DA7C-4B91-B860-33B02CDC8EEB}"/>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3</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目录 </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Contents</a:t>
            </a:r>
            <a:endPar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41" name="Rectangle 3"/>
          <p:cNvSpPr txBox="1">
            <a:spLocks noChangeArrowheads="1"/>
          </p:cNvSpPr>
          <p:nvPr/>
        </p:nvSpPr>
        <p:spPr bwMode="auto">
          <a:xfrm>
            <a:off x="1454150" y="1128792"/>
            <a:ext cx="8108950"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Blip>
                <a:blip r:embed="rId4"/>
              </a:buBlip>
              <a:defRPr kumimoji="1" sz="28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5"/>
              </a:buBlip>
              <a:defRPr kumimoji="1" sz="2400">
                <a:solidFill>
                  <a:schemeClr val="tx1"/>
                </a:solidFill>
                <a:latin typeface="+mn-lt"/>
                <a:ea typeface="+mn-ea"/>
              </a:defRPr>
            </a:lvl2pPr>
            <a:lvl3pPr marL="1143000" indent="-228600" algn="l" rtl="0" eaLnBrk="0" fontAlgn="base" hangingPunct="0">
              <a:spcBef>
                <a:spcPct val="20000"/>
              </a:spcBef>
              <a:spcAft>
                <a:spcPct val="0"/>
              </a:spcAft>
              <a:buBlip>
                <a:blip r:embed="rId6"/>
              </a:buBlip>
              <a:defRPr kumimoji="1" sz="2000">
                <a:solidFill>
                  <a:schemeClr val="tx1"/>
                </a:solidFill>
                <a:latin typeface="+mn-lt"/>
                <a:ea typeface="+mn-ea"/>
              </a:defRPr>
            </a:lvl3pPr>
            <a:lvl4pPr marL="1600200" indent="-228600" algn="l" rtl="0" eaLnBrk="0" fontAlgn="base" hangingPunct="0">
              <a:spcBef>
                <a:spcPct val="20000"/>
              </a:spcBef>
              <a:spcAft>
                <a:spcPct val="0"/>
              </a:spcAft>
              <a:buBlip>
                <a:blip r:embed="rId7"/>
              </a:buBlip>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16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16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16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16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1600">
                <a:solidFill>
                  <a:schemeClr val="tx1"/>
                </a:solidFill>
                <a:latin typeface="+mn-lt"/>
                <a:ea typeface="+mn-ea"/>
              </a:defRPr>
            </a:lvl9pPr>
          </a:lstStyle>
          <a:p>
            <a:pPr eaLnBrk="1" hangingPunct="1">
              <a:lnSpc>
                <a:spcPct val="150000"/>
              </a:lnSpc>
              <a:buBlip>
                <a:blip r:embed="rId8"/>
              </a:buBlip>
            </a:pP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Introduction </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概述</a:t>
            </a:r>
          </a:p>
          <a:p>
            <a:pPr eaLnBrk="1" hangingPunct="1">
              <a:lnSpc>
                <a:spcPct val="150000"/>
              </a:lnSpc>
              <a:buBlip>
                <a:blip r:embed="rId8"/>
              </a:buBlip>
            </a:pP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Neural Computation </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神经计算</a:t>
            </a:r>
          </a:p>
          <a:p>
            <a:pPr marL="0" indent="0" eaLnBrk="1" hangingPunct="1">
              <a:lnSpc>
                <a:spcPct val="150000"/>
              </a:lnSpc>
              <a:buNone/>
            </a:pP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	</a:t>
            </a: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ANN </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人工神经网络</a:t>
            </a:r>
          </a:p>
          <a:p>
            <a:pPr eaLnBrk="1" hangingPunct="1">
              <a:lnSpc>
                <a:spcPct val="150000"/>
              </a:lnSpc>
              <a:buBlip>
                <a:blip r:embed="rId8"/>
              </a:buBlip>
            </a:pP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Fuzzy Computation </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模糊计算</a:t>
            </a:r>
          </a:p>
          <a:p>
            <a:pPr eaLnBrk="1" hangingPunct="1">
              <a:lnSpc>
                <a:spcPct val="150000"/>
              </a:lnSpc>
              <a:buBlip>
                <a:blip r:embed="rId8"/>
              </a:buBlip>
            </a:pP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Evolutionary Algorithms, EAs </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进化计算</a:t>
            </a:r>
          </a:p>
          <a:p>
            <a:pPr marL="0" indent="0" eaLnBrk="1" hangingPunct="1">
              <a:lnSpc>
                <a:spcPct val="150000"/>
              </a:lnSpc>
              <a:buNone/>
            </a:pP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	</a:t>
            </a: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Genetic Algorithm, GA </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遗传算法</a:t>
            </a:r>
          </a:p>
          <a:p>
            <a:pPr eaLnBrk="1" hangingPunct="1">
              <a:lnSpc>
                <a:spcPct val="150000"/>
              </a:lnSpc>
              <a:buBlip>
                <a:blip r:embed="rId8"/>
              </a:buBlip>
            </a:pP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Artificial Life, Alife </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人工生命</a:t>
            </a:r>
          </a:p>
          <a:p>
            <a:pPr marL="0" indent="0" eaLnBrk="1" hangingPunct="1">
              <a:lnSpc>
                <a:spcPct val="150000"/>
              </a:lnSpc>
              <a:buNone/>
            </a:pP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	人工脑、计算机病毒、计算机进程、细胞自动机、人工核苷酸</a:t>
            </a:r>
          </a:p>
          <a:p>
            <a:pPr eaLnBrk="1" hangingPunct="1">
              <a:lnSpc>
                <a:spcPct val="150000"/>
              </a:lnSpc>
              <a:buBlip>
                <a:blip r:embed="rId8"/>
              </a:buBlip>
            </a:pP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Swarm Intelligence</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群智能</a:t>
            </a:r>
          </a:p>
          <a:p>
            <a:pPr marL="0" indent="0" eaLnBrk="1" hangingPunct="1">
              <a:lnSpc>
                <a:spcPct val="150000"/>
              </a:lnSpc>
              <a:buNone/>
            </a:pP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	</a:t>
            </a: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Particle swarm optimization, PSO </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粒群优化算法	</a:t>
            </a:r>
          </a:p>
          <a:p>
            <a:pPr marL="0" indent="0" eaLnBrk="1" hangingPunct="1">
              <a:lnSpc>
                <a:spcPct val="150000"/>
              </a:lnSpc>
              <a:buNone/>
            </a:pP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	</a:t>
            </a:r>
            <a:r>
              <a:rPr lang="en-US" altLang="zh-CN" sz="1800" dirty="0">
                <a:solidFill>
                  <a:srgbClr val="711351"/>
                </a:solidFill>
                <a:latin typeface="微软雅黑" panose="020B0503020204020204" pitchFamily="34" charset="-122"/>
                <a:ea typeface="微软雅黑" panose="020B0503020204020204" pitchFamily="34" charset="-122"/>
                <a:cs typeface="ＭＳ Ｐゴシック"/>
              </a:rPr>
              <a:t>Ant colony optimization, ACO </a:t>
            </a:r>
            <a:r>
              <a:rPr lang="zh-CN" altLang="en-US" sz="1800" dirty="0">
                <a:solidFill>
                  <a:srgbClr val="711351"/>
                </a:solidFill>
                <a:latin typeface="微软雅黑" panose="020B0503020204020204" pitchFamily="34" charset="-122"/>
                <a:ea typeface="微软雅黑" panose="020B0503020204020204" pitchFamily="34" charset="-122"/>
                <a:cs typeface="ＭＳ Ｐゴシック"/>
              </a:rPr>
              <a:t>蚁群优化算法</a:t>
            </a:r>
          </a:p>
        </p:txBody>
      </p:sp>
    </p:spTree>
    <p:extLst>
      <p:ext uri="{BB962C8B-B14F-4D97-AF65-F5344CB8AC3E}">
        <p14:creationId xmlns:p14="http://schemas.microsoft.com/office/powerpoint/2010/main" val="28581401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502993AB-FC93-4307-8D84-572B1840FACC}"/>
              </a:ext>
            </a:extLst>
          </p:cNvPr>
          <p:cNvSpPr txBox="1">
            <a:spLocks noChangeArrowheads="1"/>
          </p:cNvSpPr>
          <p:nvPr/>
        </p:nvSpPr>
        <p:spPr>
          <a:xfrm>
            <a:off x="1698626" y="1600200"/>
            <a:ext cx="8740775" cy="1295400"/>
          </a:xfrm>
          <a:prstGeom prst="rect">
            <a:avLst/>
          </a:prstGeom>
          <a:noFill/>
          <a:ln>
            <a:noFill/>
            <a:miter lim="800000"/>
            <a:headEnd/>
            <a:tailEn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rgbClr val="0000CC"/>
              </a:buClr>
              <a:buSzPct val="60000"/>
              <a:buFont typeface="Wingdings" panose="05000000000000000000" pitchFamily="2" charset="2"/>
              <a:buChar char="l"/>
            </a:pPr>
            <a:r>
              <a:rPr lang="en-US" altLang="zh-CN" sz="20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正向传播：输入信息由输入层传至隐层，最终在输出层输出。</a:t>
            </a:r>
          </a:p>
          <a:p>
            <a:pPr marL="0" indent="0">
              <a:spcBef>
                <a:spcPct val="30000"/>
              </a:spcBef>
              <a:buClr>
                <a:srgbClr val="0000CC"/>
              </a:buClr>
              <a:buSzPct val="60000"/>
              <a:buFont typeface="Wingdings" panose="05000000000000000000" pitchFamily="2" charset="2"/>
              <a:buChar char="l"/>
            </a:pPr>
            <a:r>
              <a:rPr lang="zh-CN" altLang="en-US" sz="2400">
                <a:latin typeface="微软雅黑" panose="020B0503020204020204" pitchFamily="34" charset="-122"/>
                <a:ea typeface="微软雅黑" panose="020B0503020204020204" pitchFamily="34" charset="-122"/>
              </a:rPr>
              <a:t> 反向传播：修改各层神经元的权值，使误差信号最小。</a:t>
            </a:r>
            <a:endParaRPr lang="zh-CN" altLang="en-US" sz="2400" dirty="0">
              <a:latin typeface="微软雅黑" panose="020B0503020204020204" pitchFamily="34" charset="-122"/>
              <a:ea typeface="微软雅黑" panose="020B0503020204020204" pitchFamily="34" charset="-122"/>
            </a:endParaRPr>
          </a:p>
        </p:txBody>
      </p:sp>
      <p:sp>
        <p:nvSpPr>
          <p:cNvPr id="3" name="Rectangle 4">
            <a:extLst>
              <a:ext uri="{FF2B5EF4-FFF2-40B4-BE49-F238E27FC236}">
                <a16:creationId xmlns:a16="http://schemas.microsoft.com/office/drawing/2014/main" id="{C7B8DD0B-D524-42E6-A16B-706791D35DC3}"/>
              </a:ext>
            </a:extLst>
          </p:cNvPr>
          <p:cNvSpPr>
            <a:spLocks noChangeArrowheads="1"/>
          </p:cNvSpPr>
          <p:nvPr/>
        </p:nvSpPr>
        <p:spPr bwMode="auto">
          <a:xfrm>
            <a:off x="1524001" y="246026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Rectangle 6">
            <a:extLst>
              <a:ext uri="{FF2B5EF4-FFF2-40B4-BE49-F238E27FC236}">
                <a16:creationId xmlns:a16="http://schemas.microsoft.com/office/drawing/2014/main" id="{5D027AB7-28D2-4FC4-8FB4-8354E2D8F26B}"/>
              </a:ext>
            </a:extLst>
          </p:cNvPr>
          <p:cNvSpPr>
            <a:spLocks noChangeArrowheads="1"/>
          </p:cNvSpPr>
          <p:nvPr/>
        </p:nvSpPr>
        <p:spPr bwMode="auto">
          <a:xfrm>
            <a:off x="1524001" y="251265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 name="Rectangle 7">
            <a:extLst>
              <a:ext uri="{FF2B5EF4-FFF2-40B4-BE49-F238E27FC236}">
                <a16:creationId xmlns:a16="http://schemas.microsoft.com/office/drawing/2014/main" id="{0D2B57B6-3DE6-4A50-88B5-B17F41D7544D}"/>
              </a:ext>
            </a:extLst>
          </p:cNvPr>
          <p:cNvSpPr>
            <a:spLocks noChangeArrowheads="1"/>
          </p:cNvSpPr>
          <p:nvPr/>
        </p:nvSpPr>
        <p:spPr bwMode="auto">
          <a:xfrm>
            <a:off x="1524001" y="249360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Rectangle 8">
            <a:extLst>
              <a:ext uri="{FF2B5EF4-FFF2-40B4-BE49-F238E27FC236}">
                <a16:creationId xmlns:a16="http://schemas.microsoft.com/office/drawing/2014/main" id="{BAEFCCF0-4F93-4B11-A567-09A0A016F639}"/>
              </a:ext>
            </a:extLst>
          </p:cNvPr>
          <p:cNvSpPr>
            <a:spLocks noChangeArrowheads="1"/>
          </p:cNvSpPr>
          <p:nvPr/>
        </p:nvSpPr>
        <p:spPr bwMode="auto">
          <a:xfrm>
            <a:off x="1524001" y="256980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Rectangle 9">
            <a:extLst>
              <a:ext uri="{FF2B5EF4-FFF2-40B4-BE49-F238E27FC236}">
                <a16:creationId xmlns:a16="http://schemas.microsoft.com/office/drawing/2014/main" id="{1E138389-51C0-473D-BF76-4F3D55A8DF9A}"/>
              </a:ext>
            </a:extLst>
          </p:cNvPr>
          <p:cNvSpPr>
            <a:spLocks noChangeArrowheads="1"/>
          </p:cNvSpPr>
          <p:nvPr/>
        </p:nvSpPr>
        <p:spPr bwMode="auto">
          <a:xfrm>
            <a:off x="1524001" y="259361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Rectangle 12">
            <a:extLst>
              <a:ext uri="{FF2B5EF4-FFF2-40B4-BE49-F238E27FC236}">
                <a16:creationId xmlns:a16="http://schemas.microsoft.com/office/drawing/2014/main" id="{39EB3EF7-AF5D-43EF-B001-9A8609E13904}"/>
              </a:ext>
            </a:extLst>
          </p:cNvPr>
          <p:cNvSpPr>
            <a:spLocks noChangeArrowheads="1"/>
          </p:cNvSpPr>
          <p:nvPr/>
        </p:nvSpPr>
        <p:spPr bwMode="auto">
          <a:xfrm>
            <a:off x="1524000" y="609600"/>
            <a:ext cx="4191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000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 2. </a:t>
            </a:r>
            <a:r>
              <a:rPr lang="zh-CN" altLang="en-US" sz="2600" dirty="0">
                <a:latin typeface="微软雅黑" panose="020B0503020204020204" pitchFamily="34" charset="-122"/>
                <a:ea typeface="微软雅黑" panose="020B0503020204020204" pitchFamily="34" charset="-122"/>
              </a:rPr>
              <a:t>学习算法</a:t>
            </a:r>
            <a:r>
              <a:rPr lang="zh-CN" altLang="en-US" dirty="0">
                <a:latin typeface="微软雅黑" panose="020B0503020204020204" pitchFamily="34" charset="-122"/>
                <a:ea typeface="微软雅黑" panose="020B0503020204020204" pitchFamily="34" charset="-122"/>
              </a:rPr>
              <a:t> </a:t>
            </a:r>
          </a:p>
        </p:txBody>
      </p:sp>
      <p:pic>
        <p:nvPicPr>
          <p:cNvPr id="9" name="Picture 20">
            <a:extLst>
              <a:ext uri="{FF2B5EF4-FFF2-40B4-BE49-F238E27FC236}">
                <a16:creationId xmlns:a16="http://schemas.microsoft.com/office/drawing/2014/main" id="{85883D0D-21FA-4ACA-88F9-F3A603DA8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669520"/>
            <a:ext cx="68087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21">
            <a:extLst>
              <a:ext uri="{FF2B5EF4-FFF2-40B4-BE49-F238E27FC236}">
                <a16:creationId xmlns:a16="http://schemas.microsoft.com/office/drawing/2014/main" id="{66E94134-967A-4BD4-890C-E157F9D5E4CF}"/>
              </a:ext>
            </a:extLst>
          </p:cNvPr>
          <p:cNvGraphicFramePr>
            <a:graphicFrameLocks noChangeAspect="1"/>
          </p:cNvGraphicFramePr>
          <p:nvPr>
            <p:extLst>
              <p:ext uri="{D42A27DB-BD31-4B8C-83A1-F6EECF244321}">
                <p14:modId xmlns:p14="http://schemas.microsoft.com/office/powerpoint/2010/main" val="2073407241"/>
              </p:ext>
            </p:extLst>
          </p:nvPr>
        </p:nvGraphicFramePr>
        <p:xfrm>
          <a:off x="9601200" y="3237846"/>
          <a:ext cx="693738" cy="2479675"/>
        </p:xfrm>
        <a:graphic>
          <a:graphicData uri="http://schemas.openxmlformats.org/presentationml/2006/ole">
            <mc:AlternateContent xmlns:mc="http://schemas.openxmlformats.org/markup-compatibility/2006">
              <mc:Choice xmlns:v="urn:schemas-microsoft-com:vml" Requires="v">
                <p:oleObj spid="_x0000_s62506" name="公式" r:id="rId4" imgW="241200" imgH="1143000" progId="Equation.3">
                  <p:embed/>
                </p:oleObj>
              </mc:Choice>
              <mc:Fallback>
                <p:oleObj name="公式" r:id="rId4" imgW="241200" imgH="1143000" progId="Equation.3">
                  <p:embed/>
                  <p:pic>
                    <p:nvPicPr>
                      <p:cNvPr id="233493" name="Object 21">
                        <a:extLst>
                          <a:ext uri="{FF2B5EF4-FFF2-40B4-BE49-F238E27FC236}">
                            <a16:creationId xmlns:a16="http://schemas.microsoft.com/office/drawing/2014/main" id="{D1CA3E40-10C1-4D52-AEE1-200081470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1200" y="3237846"/>
                        <a:ext cx="693738" cy="247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22">
            <a:extLst>
              <a:ext uri="{FF2B5EF4-FFF2-40B4-BE49-F238E27FC236}">
                <a16:creationId xmlns:a16="http://schemas.microsoft.com/office/drawing/2014/main" id="{0DD5B346-3828-477F-84CF-17AA637C97C1}"/>
              </a:ext>
            </a:extLst>
          </p:cNvPr>
          <p:cNvGraphicFramePr>
            <a:graphicFrameLocks noChangeAspect="1"/>
          </p:cNvGraphicFramePr>
          <p:nvPr>
            <p:extLst>
              <p:ext uri="{D42A27DB-BD31-4B8C-83A1-F6EECF244321}">
                <p14:modId xmlns:p14="http://schemas.microsoft.com/office/powerpoint/2010/main" val="3039170376"/>
              </p:ext>
            </p:extLst>
          </p:nvPr>
        </p:nvGraphicFramePr>
        <p:xfrm>
          <a:off x="2057400" y="3237846"/>
          <a:ext cx="685800" cy="2479675"/>
        </p:xfrm>
        <a:graphic>
          <a:graphicData uri="http://schemas.openxmlformats.org/presentationml/2006/ole">
            <mc:AlternateContent xmlns:mc="http://schemas.openxmlformats.org/markup-compatibility/2006">
              <mc:Choice xmlns:v="urn:schemas-microsoft-com:vml" Requires="v">
                <p:oleObj spid="_x0000_s62507" name="公式" r:id="rId6" imgW="203040" imgH="1143000" progId="Equation.3">
                  <p:embed/>
                </p:oleObj>
              </mc:Choice>
              <mc:Fallback>
                <p:oleObj name="公式" r:id="rId6" imgW="203040" imgH="1143000" progId="Equation.3">
                  <p:embed/>
                  <p:pic>
                    <p:nvPicPr>
                      <p:cNvPr id="233494" name="Object 22">
                        <a:extLst>
                          <a:ext uri="{FF2B5EF4-FFF2-40B4-BE49-F238E27FC236}">
                            <a16:creationId xmlns:a16="http://schemas.microsoft.com/office/drawing/2014/main" id="{CE6FDFF2-5229-42DD-8264-868E127A37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3237846"/>
                        <a:ext cx="685800" cy="247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2" name="直接连接符 11">
            <a:extLst>
              <a:ext uri="{FF2B5EF4-FFF2-40B4-BE49-F238E27FC236}">
                <a16:creationId xmlns:a16="http://schemas.microsoft.com/office/drawing/2014/main" id="{A787067C-A092-4997-A40B-E7EFF0E1196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B1F81C0-ACCF-4900-932F-95A402ADD5CA}"/>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spTree>
    <p:extLst>
      <p:ext uri="{BB962C8B-B14F-4D97-AF65-F5344CB8AC3E}">
        <p14:creationId xmlns:p14="http://schemas.microsoft.com/office/powerpoint/2010/main" val="2067903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3B044AA-8A64-46D5-A185-DB4D3988B3C9}"/>
              </a:ext>
            </a:extLst>
          </p:cNvPr>
          <p:cNvSpPr>
            <a:spLocks noChangeArrowheads="1"/>
          </p:cNvSpPr>
          <p:nvPr/>
        </p:nvSpPr>
        <p:spPr bwMode="auto">
          <a:xfrm>
            <a:off x="471488" y="1085468"/>
            <a:ext cx="4800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0000"/>
              <a:buFont typeface="Wingdings" panose="05000000000000000000" pitchFamily="2" charset="2"/>
              <a:buChar char="n"/>
            </a:pPr>
            <a:r>
              <a:rPr lang="en-US" altLang="zh-CN" sz="2600" b="1" dirty="0">
                <a:latin typeface="Times New Roman" panose="02020603050405020304" pitchFamily="18" charset="0"/>
              </a:rPr>
              <a:t> 2.  </a:t>
            </a:r>
            <a:r>
              <a:rPr lang="zh-CN" altLang="en-US" sz="2600" b="1" dirty="0">
                <a:latin typeface="Times New Roman" panose="02020603050405020304" pitchFamily="18" charset="0"/>
              </a:rPr>
              <a:t>学习算法</a:t>
            </a:r>
            <a:endParaRPr lang="zh-CN" altLang="en-US" b="1" dirty="0">
              <a:latin typeface="Times New Roman" panose="02020603050405020304" pitchFamily="18" charset="0"/>
            </a:endParaRPr>
          </a:p>
        </p:txBody>
      </p:sp>
      <p:graphicFrame>
        <p:nvGraphicFramePr>
          <p:cNvPr id="3" name="Object 6">
            <a:extLst>
              <a:ext uri="{FF2B5EF4-FFF2-40B4-BE49-F238E27FC236}">
                <a16:creationId xmlns:a16="http://schemas.microsoft.com/office/drawing/2014/main" id="{A99A8D94-CB65-48E1-B11E-40D84C8A2241}"/>
              </a:ext>
            </a:extLst>
          </p:cNvPr>
          <p:cNvGraphicFramePr>
            <a:graphicFrameLocks noChangeAspect="1"/>
          </p:cNvGraphicFramePr>
          <p:nvPr>
            <p:extLst>
              <p:ext uri="{D42A27DB-BD31-4B8C-83A1-F6EECF244321}">
                <p14:modId xmlns:p14="http://schemas.microsoft.com/office/powerpoint/2010/main" val="2805845187"/>
              </p:ext>
            </p:extLst>
          </p:nvPr>
        </p:nvGraphicFramePr>
        <p:xfrm>
          <a:off x="2286000" y="3657600"/>
          <a:ext cx="4953000" cy="1316038"/>
        </p:xfrm>
        <a:graphic>
          <a:graphicData uri="http://schemas.openxmlformats.org/presentationml/2006/ole">
            <mc:AlternateContent xmlns:mc="http://schemas.openxmlformats.org/markup-compatibility/2006">
              <mc:Choice xmlns:v="urn:schemas-microsoft-com:vml" Requires="v">
                <p:oleObj spid="_x0000_s63585" name="Equation" r:id="rId3" imgW="1777680" imgH="469800" progId="Equation.3">
                  <p:embed/>
                </p:oleObj>
              </mc:Choice>
              <mc:Fallback>
                <p:oleObj name="Equation" r:id="rId3" imgW="1777680" imgH="469800" progId="Equation.3">
                  <p:embed/>
                  <p:pic>
                    <p:nvPicPr>
                      <p:cNvPr id="390150" name="Object 6">
                        <a:extLst>
                          <a:ext uri="{FF2B5EF4-FFF2-40B4-BE49-F238E27FC236}">
                            <a16:creationId xmlns:a16="http://schemas.microsoft.com/office/drawing/2014/main" id="{4F8A43A6-C1FC-423F-8926-4D0C88E06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3657600"/>
                        <a:ext cx="4953000" cy="1316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7">
            <a:extLst>
              <a:ext uri="{FF2B5EF4-FFF2-40B4-BE49-F238E27FC236}">
                <a16:creationId xmlns:a16="http://schemas.microsoft.com/office/drawing/2014/main" id="{D0C2D33B-E2A3-4877-AE93-D6A0F798E2C2}"/>
              </a:ext>
            </a:extLst>
          </p:cNvPr>
          <p:cNvGraphicFramePr>
            <a:graphicFrameLocks noChangeAspect="1"/>
          </p:cNvGraphicFramePr>
          <p:nvPr>
            <p:extLst>
              <p:ext uri="{D42A27DB-BD31-4B8C-83A1-F6EECF244321}">
                <p14:modId xmlns:p14="http://schemas.microsoft.com/office/powerpoint/2010/main" val="535810170"/>
              </p:ext>
            </p:extLst>
          </p:nvPr>
        </p:nvGraphicFramePr>
        <p:xfrm>
          <a:off x="2514600" y="5105401"/>
          <a:ext cx="2757488" cy="746125"/>
        </p:xfrm>
        <a:graphic>
          <a:graphicData uri="http://schemas.openxmlformats.org/presentationml/2006/ole">
            <mc:AlternateContent xmlns:mc="http://schemas.openxmlformats.org/markup-compatibility/2006">
              <mc:Choice xmlns:v="urn:schemas-microsoft-com:vml" Requires="v">
                <p:oleObj spid="_x0000_s63586" name="Equation" r:id="rId5" imgW="888840" imgH="279360" progId="Equation.3">
                  <p:embed/>
                </p:oleObj>
              </mc:Choice>
              <mc:Fallback>
                <p:oleObj name="Equation" r:id="rId5" imgW="888840" imgH="279360" progId="Equation.3">
                  <p:embed/>
                  <p:pic>
                    <p:nvPicPr>
                      <p:cNvPr id="390151" name="Object 7">
                        <a:extLst>
                          <a:ext uri="{FF2B5EF4-FFF2-40B4-BE49-F238E27FC236}">
                            <a16:creationId xmlns:a16="http://schemas.microsoft.com/office/drawing/2014/main" id="{60C61846-7559-4B4F-AB0D-5EC6FEE975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5105401"/>
                        <a:ext cx="2757488"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8">
            <a:extLst>
              <a:ext uri="{FF2B5EF4-FFF2-40B4-BE49-F238E27FC236}">
                <a16:creationId xmlns:a16="http://schemas.microsoft.com/office/drawing/2014/main" id="{AA9010F3-46C5-43C8-B4F7-BA8FE02AA47E}"/>
              </a:ext>
            </a:extLst>
          </p:cNvPr>
          <p:cNvGraphicFramePr>
            <a:graphicFrameLocks noChangeAspect="1"/>
          </p:cNvGraphicFramePr>
          <p:nvPr>
            <p:extLst>
              <p:ext uri="{D42A27DB-BD31-4B8C-83A1-F6EECF244321}">
                <p14:modId xmlns:p14="http://schemas.microsoft.com/office/powerpoint/2010/main" val="455595838"/>
              </p:ext>
            </p:extLst>
          </p:nvPr>
        </p:nvGraphicFramePr>
        <p:xfrm>
          <a:off x="5181600" y="4953000"/>
          <a:ext cx="4419600" cy="1601788"/>
        </p:xfrm>
        <a:graphic>
          <a:graphicData uri="http://schemas.openxmlformats.org/presentationml/2006/ole">
            <mc:AlternateContent xmlns:mc="http://schemas.openxmlformats.org/markup-compatibility/2006">
              <mc:Choice xmlns:v="urn:schemas-microsoft-com:vml" Requires="v">
                <p:oleObj spid="_x0000_s63587" name="Equation" r:id="rId7" imgW="1650960" imgH="596880" progId="Equation.3">
                  <p:embed/>
                </p:oleObj>
              </mc:Choice>
              <mc:Fallback>
                <p:oleObj name="Equation" r:id="rId7" imgW="1650960" imgH="596880" progId="Equation.3">
                  <p:embed/>
                  <p:pic>
                    <p:nvPicPr>
                      <p:cNvPr id="390152" name="Object 8">
                        <a:extLst>
                          <a:ext uri="{FF2B5EF4-FFF2-40B4-BE49-F238E27FC236}">
                            <a16:creationId xmlns:a16="http://schemas.microsoft.com/office/drawing/2014/main" id="{A713DAFC-85F0-4F2C-9D3F-96D0342A43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0" y="4953000"/>
                        <a:ext cx="4419600" cy="1601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9">
            <a:extLst>
              <a:ext uri="{FF2B5EF4-FFF2-40B4-BE49-F238E27FC236}">
                <a16:creationId xmlns:a16="http://schemas.microsoft.com/office/drawing/2014/main" id="{371F2461-9ED9-4192-B8F2-4E283FC25F47}"/>
              </a:ext>
            </a:extLst>
          </p:cNvPr>
          <p:cNvSpPr>
            <a:spLocks noChangeArrowheads="1"/>
          </p:cNvSpPr>
          <p:nvPr/>
        </p:nvSpPr>
        <p:spPr bwMode="auto">
          <a:xfrm>
            <a:off x="1524001" y="2805410"/>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 name="Object 10">
            <a:extLst>
              <a:ext uri="{FF2B5EF4-FFF2-40B4-BE49-F238E27FC236}">
                <a16:creationId xmlns:a16="http://schemas.microsoft.com/office/drawing/2014/main" id="{84F4490F-49C7-49F1-B490-FBFCB2FE8914}"/>
              </a:ext>
            </a:extLst>
          </p:cNvPr>
          <p:cNvGraphicFramePr>
            <a:graphicFrameLocks noChangeAspect="1"/>
          </p:cNvGraphicFramePr>
          <p:nvPr>
            <p:extLst>
              <p:ext uri="{D42A27DB-BD31-4B8C-83A1-F6EECF244321}">
                <p14:modId xmlns:p14="http://schemas.microsoft.com/office/powerpoint/2010/main" val="1832856775"/>
              </p:ext>
            </p:extLst>
          </p:nvPr>
        </p:nvGraphicFramePr>
        <p:xfrm>
          <a:off x="2362200" y="2743201"/>
          <a:ext cx="2971800" cy="849313"/>
        </p:xfrm>
        <a:graphic>
          <a:graphicData uri="http://schemas.openxmlformats.org/presentationml/2006/ole">
            <mc:AlternateContent xmlns:mc="http://schemas.openxmlformats.org/markup-compatibility/2006">
              <mc:Choice xmlns:v="urn:schemas-microsoft-com:vml" Requires="v">
                <p:oleObj spid="_x0000_s63588" name="Equation" r:id="rId9" imgW="1193800" imgH="342900" progId="Equation.DSMT4">
                  <p:embed/>
                </p:oleObj>
              </mc:Choice>
              <mc:Fallback>
                <p:oleObj name="Equation" r:id="rId9" imgW="1193800" imgH="342900" progId="Equation.DSMT4">
                  <p:embed/>
                  <p:pic>
                    <p:nvPicPr>
                      <p:cNvPr id="17413" name="Object 10">
                        <a:extLst>
                          <a:ext uri="{FF2B5EF4-FFF2-40B4-BE49-F238E27FC236}">
                            <a16:creationId xmlns:a16="http://schemas.microsoft.com/office/drawing/2014/main" id="{EB144770-862A-4EB5-91E2-8529C6830E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2743201"/>
                        <a:ext cx="2971800"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1">
            <a:extLst>
              <a:ext uri="{FF2B5EF4-FFF2-40B4-BE49-F238E27FC236}">
                <a16:creationId xmlns:a16="http://schemas.microsoft.com/office/drawing/2014/main" id="{897AF572-7C9F-4F3B-AC0D-AFDA879A875B}"/>
              </a:ext>
            </a:extLst>
          </p:cNvPr>
          <p:cNvGraphicFramePr>
            <a:graphicFrameLocks noChangeAspect="1"/>
          </p:cNvGraphicFramePr>
          <p:nvPr>
            <p:extLst>
              <p:ext uri="{D42A27DB-BD31-4B8C-83A1-F6EECF244321}">
                <p14:modId xmlns:p14="http://schemas.microsoft.com/office/powerpoint/2010/main" val="1193622616"/>
              </p:ext>
            </p:extLst>
          </p:nvPr>
        </p:nvGraphicFramePr>
        <p:xfrm>
          <a:off x="2286000" y="1663701"/>
          <a:ext cx="2362200" cy="917575"/>
        </p:xfrm>
        <a:graphic>
          <a:graphicData uri="http://schemas.openxmlformats.org/presentationml/2006/ole">
            <mc:AlternateContent xmlns:mc="http://schemas.openxmlformats.org/markup-compatibility/2006">
              <mc:Choice xmlns:v="urn:schemas-microsoft-com:vml" Requires="v">
                <p:oleObj spid="_x0000_s63589" name="Equation" r:id="rId11" imgW="1079280" imgH="419040" progId="Equation.DSMT4">
                  <p:embed/>
                </p:oleObj>
              </mc:Choice>
              <mc:Fallback>
                <p:oleObj name="Equation" r:id="rId11" imgW="1079280" imgH="419040" progId="Equation.DSMT4">
                  <p:embed/>
                  <p:pic>
                    <p:nvPicPr>
                      <p:cNvPr id="390155" name="Object 11">
                        <a:extLst>
                          <a:ext uri="{FF2B5EF4-FFF2-40B4-BE49-F238E27FC236}">
                            <a16:creationId xmlns:a16="http://schemas.microsoft.com/office/drawing/2014/main" id="{CAA79B83-DCA2-46DB-B7D4-66A5EE746E3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0" y="1663701"/>
                        <a:ext cx="2362200"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文本框 8">
            <a:extLst>
              <a:ext uri="{FF2B5EF4-FFF2-40B4-BE49-F238E27FC236}">
                <a16:creationId xmlns:a16="http://schemas.microsoft.com/office/drawing/2014/main" id="{D05A8279-FCB2-4E8D-88DA-33B121CF9EE3}"/>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学习算法</a:t>
            </a:r>
          </a:p>
        </p:txBody>
      </p:sp>
    </p:spTree>
    <p:extLst>
      <p:ext uri="{BB962C8B-B14F-4D97-AF65-F5344CB8AC3E}">
        <p14:creationId xmlns:p14="http://schemas.microsoft.com/office/powerpoint/2010/main" val="646391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A11364-6321-40FD-9F62-13E3E4FF68A3}"/>
              </a:ext>
            </a:extLst>
          </p:cNvPr>
          <p:cNvSpPr>
            <a:spLocks noChangeArrowheads="1"/>
          </p:cNvSpPr>
          <p:nvPr/>
        </p:nvSpPr>
        <p:spPr bwMode="auto">
          <a:xfrm>
            <a:off x="1752601" y="1524000"/>
            <a:ext cx="8740775" cy="5029200"/>
          </a:xfrm>
          <a:prstGeom prst="rect">
            <a:avLst/>
          </a:prstGeom>
          <a:noFill/>
          <a:ln w="9525">
            <a:no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rgbClr val="0000CC"/>
              </a:buClr>
              <a:buSzPct val="50000"/>
              <a:buFont typeface="Wingdings" panose="05000000000000000000" pitchFamily="2" charset="2"/>
              <a:buNone/>
            </a:pPr>
            <a:r>
              <a:rPr lang="zh-CN" altLang="en-US" sz="2700">
                <a:latin typeface="微软雅黑" panose="020B0503020204020204" pitchFamily="34" charset="-122"/>
                <a:ea typeface="微软雅黑" panose="020B0503020204020204" pitchFamily="34" charset="-122"/>
              </a:rPr>
              <a:t>（</a:t>
            </a:r>
            <a:r>
              <a:rPr lang="en-US" altLang="zh-CN" sz="2700">
                <a:latin typeface="微软雅黑" panose="020B0503020204020204" pitchFamily="34" charset="-122"/>
                <a:ea typeface="微软雅黑" panose="020B0503020204020204" pitchFamily="34" charset="-122"/>
              </a:rPr>
              <a:t>1</a:t>
            </a:r>
            <a:r>
              <a:rPr lang="zh-CN" altLang="en-US" sz="2700">
                <a:latin typeface="微软雅黑" panose="020B0503020204020204" pitchFamily="34" charset="-122"/>
                <a:ea typeface="微软雅黑" panose="020B0503020204020204" pitchFamily="34" charset="-122"/>
              </a:rPr>
              <a:t>） 隐层数及隐层神经元数的确定：目前尚无理论指导。</a:t>
            </a:r>
          </a:p>
          <a:p>
            <a:pPr eaLnBrk="1" hangingPunct="1">
              <a:lnSpc>
                <a:spcPct val="120000"/>
              </a:lnSpc>
              <a:buClr>
                <a:srgbClr val="0000CC"/>
              </a:buClr>
              <a:buSzPct val="50000"/>
              <a:buFont typeface="Wingdings" panose="05000000000000000000" pitchFamily="2" charset="2"/>
              <a:buNone/>
            </a:pPr>
            <a:r>
              <a:rPr lang="zh-CN" altLang="en-US" sz="2700">
                <a:latin typeface="微软雅黑" panose="020B0503020204020204" pitchFamily="34" charset="-122"/>
                <a:ea typeface="微软雅黑" panose="020B0503020204020204" pitchFamily="34" charset="-122"/>
              </a:rPr>
              <a:t>（</a:t>
            </a:r>
            <a:r>
              <a:rPr lang="en-US" altLang="zh-CN" sz="2700">
                <a:latin typeface="微软雅黑" panose="020B0503020204020204" pitchFamily="34" charset="-122"/>
                <a:ea typeface="微软雅黑" panose="020B0503020204020204" pitchFamily="34" charset="-122"/>
              </a:rPr>
              <a:t>2</a:t>
            </a:r>
            <a:r>
              <a:rPr lang="zh-CN" altLang="en-US" sz="2700">
                <a:latin typeface="微软雅黑" panose="020B0503020204020204" pitchFamily="34" charset="-122"/>
                <a:ea typeface="微软雅黑" panose="020B0503020204020204" pitchFamily="34" charset="-122"/>
              </a:rPr>
              <a:t>）初始权值的设置：一般以一个均值为</a:t>
            </a:r>
            <a:r>
              <a:rPr lang="en-US" altLang="zh-CN" sz="2700">
                <a:latin typeface="微软雅黑" panose="020B0503020204020204" pitchFamily="34" charset="-122"/>
                <a:ea typeface="微软雅黑" panose="020B0503020204020204" pitchFamily="34" charset="-122"/>
              </a:rPr>
              <a:t>0</a:t>
            </a:r>
            <a:r>
              <a:rPr lang="zh-CN" altLang="en-US" sz="2700">
                <a:latin typeface="微软雅黑" panose="020B0503020204020204" pitchFamily="34" charset="-122"/>
                <a:ea typeface="微软雅黑" panose="020B0503020204020204" pitchFamily="34" charset="-122"/>
              </a:rPr>
              <a:t>的随机分布设置网络的初始权值。 </a:t>
            </a:r>
          </a:p>
          <a:p>
            <a:pPr algn="just" eaLnBrk="1" hangingPunct="1">
              <a:lnSpc>
                <a:spcPct val="120000"/>
              </a:lnSpc>
              <a:buClr>
                <a:srgbClr val="0000CC"/>
              </a:buClr>
              <a:buSzPct val="50000"/>
              <a:buFont typeface="Wingdings" panose="05000000000000000000" pitchFamily="2" charset="2"/>
              <a:buNone/>
            </a:pPr>
            <a:r>
              <a:rPr lang="zh-CN" altLang="en-US" sz="2700">
                <a:latin typeface="微软雅黑" panose="020B0503020204020204" pitchFamily="34" charset="-122"/>
                <a:ea typeface="微软雅黑" panose="020B0503020204020204" pitchFamily="34" charset="-122"/>
              </a:rPr>
              <a:t>（</a:t>
            </a:r>
            <a:r>
              <a:rPr lang="en-US" altLang="zh-CN" sz="2700">
                <a:latin typeface="微软雅黑" panose="020B0503020204020204" pitchFamily="34" charset="-122"/>
                <a:ea typeface="微软雅黑" panose="020B0503020204020204" pitchFamily="34" charset="-122"/>
              </a:rPr>
              <a:t>3</a:t>
            </a:r>
            <a:r>
              <a:rPr lang="zh-CN" altLang="en-US" sz="2700">
                <a:latin typeface="微软雅黑" panose="020B0503020204020204" pitchFamily="34" charset="-122"/>
                <a:ea typeface="微软雅黑" panose="020B0503020204020204" pitchFamily="34" charset="-122"/>
              </a:rPr>
              <a:t>）训练数据预处理：线性的特征比例变换，将所有的特征变换到</a:t>
            </a:r>
            <a:r>
              <a:rPr lang="en-US" altLang="zh-CN" sz="2700">
                <a:latin typeface="微软雅黑" panose="020B0503020204020204" pitchFamily="34" charset="-122"/>
                <a:ea typeface="微软雅黑" panose="020B0503020204020204" pitchFamily="34" charset="-122"/>
              </a:rPr>
              <a:t>[0</a:t>
            </a:r>
            <a:r>
              <a:rPr lang="zh-CN" altLang="en-US" sz="2700">
                <a:latin typeface="微软雅黑" panose="020B0503020204020204" pitchFamily="34" charset="-122"/>
                <a:ea typeface="微软雅黑" panose="020B0503020204020204" pitchFamily="34" charset="-122"/>
              </a:rPr>
              <a:t>，</a:t>
            </a:r>
            <a:r>
              <a:rPr lang="en-US" altLang="zh-CN" sz="2700">
                <a:latin typeface="微软雅黑" panose="020B0503020204020204" pitchFamily="34" charset="-122"/>
                <a:ea typeface="微软雅黑" panose="020B0503020204020204" pitchFamily="34" charset="-122"/>
              </a:rPr>
              <a:t>1]</a:t>
            </a:r>
            <a:r>
              <a:rPr lang="zh-CN" altLang="en-US" sz="2700">
                <a:latin typeface="微软雅黑" panose="020B0503020204020204" pitchFamily="34" charset="-122"/>
                <a:ea typeface="微软雅黑" panose="020B0503020204020204" pitchFamily="34" charset="-122"/>
              </a:rPr>
              <a:t>或者</a:t>
            </a:r>
            <a:r>
              <a:rPr lang="en-US" altLang="zh-CN" sz="2700">
                <a:latin typeface="微软雅黑" panose="020B0503020204020204" pitchFamily="34" charset="-122"/>
                <a:ea typeface="微软雅黑" panose="020B0503020204020204" pitchFamily="34" charset="-122"/>
              </a:rPr>
              <a:t>[-1</a:t>
            </a:r>
            <a:r>
              <a:rPr lang="zh-CN" altLang="en-US" sz="2700">
                <a:latin typeface="微软雅黑" panose="020B0503020204020204" pitchFamily="34" charset="-122"/>
                <a:ea typeface="微软雅黑" panose="020B0503020204020204" pitchFamily="34" charset="-122"/>
              </a:rPr>
              <a:t>，</a:t>
            </a:r>
            <a:r>
              <a:rPr lang="en-US" altLang="zh-CN" sz="2700">
                <a:latin typeface="微软雅黑" panose="020B0503020204020204" pitchFamily="34" charset="-122"/>
                <a:ea typeface="微软雅黑" panose="020B0503020204020204" pitchFamily="34" charset="-122"/>
              </a:rPr>
              <a:t>1]</a:t>
            </a:r>
            <a:r>
              <a:rPr lang="zh-CN" altLang="en-US" sz="2700">
                <a:latin typeface="微软雅黑" panose="020B0503020204020204" pitchFamily="34" charset="-122"/>
                <a:ea typeface="微软雅黑" panose="020B0503020204020204" pitchFamily="34" charset="-122"/>
              </a:rPr>
              <a:t>区间内，使得在每个训练集上，每个特征的均值为</a:t>
            </a:r>
            <a:r>
              <a:rPr lang="en-US" altLang="zh-CN" sz="2700">
                <a:latin typeface="微软雅黑" panose="020B0503020204020204" pitchFamily="34" charset="-122"/>
                <a:ea typeface="微软雅黑" panose="020B0503020204020204" pitchFamily="34" charset="-122"/>
              </a:rPr>
              <a:t>0</a:t>
            </a:r>
            <a:r>
              <a:rPr lang="zh-CN" altLang="en-US" sz="2700">
                <a:latin typeface="微软雅黑" panose="020B0503020204020204" pitchFamily="34" charset="-122"/>
                <a:ea typeface="微软雅黑" panose="020B0503020204020204" pitchFamily="34" charset="-122"/>
              </a:rPr>
              <a:t>，并且具有相同的方差。</a:t>
            </a:r>
          </a:p>
          <a:p>
            <a:pPr algn="just" eaLnBrk="1" hangingPunct="1">
              <a:lnSpc>
                <a:spcPct val="120000"/>
              </a:lnSpc>
              <a:buClr>
                <a:srgbClr val="0000CC"/>
              </a:buClr>
              <a:buSzPct val="50000"/>
              <a:buFont typeface="Wingdings" panose="05000000000000000000" pitchFamily="2" charset="2"/>
              <a:buNone/>
            </a:pPr>
            <a:r>
              <a:rPr lang="zh-CN" altLang="en-US" sz="2700">
                <a:latin typeface="微软雅黑" panose="020B0503020204020204" pitchFamily="34" charset="-122"/>
                <a:ea typeface="微软雅黑" panose="020B0503020204020204" pitchFamily="34" charset="-122"/>
              </a:rPr>
              <a:t>（</a:t>
            </a:r>
            <a:r>
              <a:rPr lang="en-US" altLang="zh-CN" sz="2700">
                <a:latin typeface="微软雅黑" panose="020B0503020204020204" pitchFamily="34" charset="-122"/>
                <a:ea typeface="微软雅黑" panose="020B0503020204020204" pitchFamily="34" charset="-122"/>
              </a:rPr>
              <a:t>4</a:t>
            </a:r>
            <a:r>
              <a:rPr lang="zh-CN" altLang="en-US" sz="2700">
                <a:latin typeface="微软雅黑" panose="020B0503020204020204" pitchFamily="34" charset="-122"/>
                <a:ea typeface="微软雅黑" panose="020B0503020204020204" pitchFamily="34" charset="-122"/>
              </a:rPr>
              <a:t>）后处理过程：当应用神经网络进行分类操作时，通常将输出值编码成所谓的名义变量，具体的值对应类别标号。</a:t>
            </a:r>
          </a:p>
        </p:txBody>
      </p:sp>
      <p:sp>
        <p:nvSpPr>
          <p:cNvPr id="3" name="Rectangle 6">
            <a:extLst>
              <a:ext uri="{FF2B5EF4-FFF2-40B4-BE49-F238E27FC236}">
                <a16:creationId xmlns:a16="http://schemas.microsoft.com/office/drawing/2014/main" id="{EC476D68-DFE7-4D88-A49A-DEECA396BDE2}"/>
              </a:ext>
            </a:extLst>
          </p:cNvPr>
          <p:cNvSpPr>
            <a:spLocks noChangeArrowheads="1"/>
          </p:cNvSpPr>
          <p:nvPr/>
        </p:nvSpPr>
        <p:spPr bwMode="auto">
          <a:xfrm>
            <a:off x="1752600" y="533400"/>
            <a:ext cx="4800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SzPct val="50000"/>
              <a:buFont typeface="Wingdings" panose="05000000000000000000" pitchFamily="2" charset="2"/>
              <a:buChar char="n"/>
            </a:pPr>
            <a:r>
              <a:rPr lang="en-US" altLang="zh-CN" sz="2600" b="1" dirty="0">
                <a:latin typeface="Times New Roman" panose="02020603050405020304" pitchFamily="18" charset="0"/>
              </a:rPr>
              <a:t> </a:t>
            </a:r>
            <a:r>
              <a:rPr lang="en-US" altLang="zh-CN" sz="2600" dirty="0">
                <a:latin typeface="微软雅黑" panose="020B0503020204020204" pitchFamily="34" charset="-122"/>
                <a:ea typeface="微软雅黑" panose="020B0503020204020204" pitchFamily="34" charset="-122"/>
              </a:rPr>
              <a:t>1. BP</a:t>
            </a:r>
            <a:r>
              <a:rPr lang="zh-CN" altLang="en-US" sz="2600" dirty="0">
                <a:latin typeface="微软雅黑" panose="020B0503020204020204" pitchFamily="34" charset="-122"/>
                <a:ea typeface="微软雅黑" panose="020B0503020204020204" pitchFamily="34" charset="-122"/>
              </a:rPr>
              <a:t>算法的设计</a:t>
            </a:r>
            <a:r>
              <a:rPr lang="zh-CN" altLang="en-US" dirty="0">
                <a:latin typeface="微软雅黑" panose="020B0503020204020204" pitchFamily="34" charset="-122"/>
                <a:ea typeface="微软雅黑" panose="020B0503020204020204" pitchFamily="34" charset="-122"/>
              </a:rPr>
              <a:t> </a:t>
            </a:r>
          </a:p>
        </p:txBody>
      </p:sp>
      <p:cxnSp>
        <p:nvCxnSpPr>
          <p:cNvPr id="4" name="直接连接符 3">
            <a:extLst>
              <a:ext uri="{FF2B5EF4-FFF2-40B4-BE49-F238E27FC236}">
                <a16:creationId xmlns:a16="http://schemas.microsoft.com/office/drawing/2014/main" id="{ACA82675-7323-4491-AC5C-DB30BA7C2D9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82018054-8F38-4569-840F-09BE8BE19E71}"/>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算法的实现</a:t>
            </a:r>
          </a:p>
        </p:txBody>
      </p:sp>
    </p:spTree>
    <p:extLst>
      <p:ext uri="{BB962C8B-B14F-4D97-AF65-F5344CB8AC3E}">
        <p14:creationId xmlns:p14="http://schemas.microsoft.com/office/powerpoint/2010/main" val="1124598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717CBD03-3707-443D-B153-3B3BE2F9D21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8B9DA306-4193-41EA-8F05-64AD623D73AC}"/>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算法的实现</a:t>
            </a:r>
          </a:p>
        </p:txBody>
      </p:sp>
      <p:sp>
        <p:nvSpPr>
          <p:cNvPr id="4" name="Rectangle 3">
            <a:extLst>
              <a:ext uri="{FF2B5EF4-FFF2-40B4-BE49-F238E27FC236}">
                <a16:creationId xmlns:a16="http://schemas.microsoft.com/office/drawing/2014/main" id="{79B18941-BC91-4581-9028-3BADA956E84E}"/>
              </a:ext>
            </a:extLst>
          </p:cNvPr>
          <p:cNvSpPr txBox="1">
            <a:spLocks noChangeArrowheads="1"/>
          </p:cNvSpPr>
          <p:nvPr/>
        </p:nvSpPr>
        <p:spPr>
          <a:xfrm>
            <a:off x="1774826" y="1600200"/>
            <a:ext cx="8512175" cy="4800600"/>
          </a:xfrm>
          <a:prstGeom prst="rect">
            <a:avLst/>
          </a:prstGeom>
          <a:noFill/>
          <a:ln>
            <a:noFill/>
            <a:miter lim="800000"/>
            <a:headEnd/>
            <a:tailEn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40000"/>
              </a:spcBef>
              <a:buClr>
                <a:srgbClr val="0000CC"/>
              </a:buClr>
              <a:buSzPct val="50000"/>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）初始化：对所有连接权和阈值赋以随机任意小值；</a:t>
            </a:r>
          </a:p>
          <a:p>
            <a:pPr marL="0" indent="0">
              <a:spcBef>
                <a:spcPct val="0"/>
              </a:spcBef>
              <a:buClr>
                <a:srgbClr val="0000CC"/>
              </a:buClr>
              <a:buSzPct val="50000"/>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endParaRPr>
          </a:p>
          <a:p>
            <a:pPr marL="0" indent="0">
              <a:lnSpc>
                <a:spcPct val="50000"/>
              </a:lnSpc>
              <a:spcBef>
                <a:spcPct val="0"/>
              </a:spcBef>
              <a:buClr>
                <a:srgbClr val="0000CC"/>
              </a:buClr>
              <a:buSzPct val="50000"/>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endParaRPr>
          </a:p>
          <a:p>
            <a:pPr marL="0" indent="0">
              <a:spcBef>
                <a:spcPct val="40000"/>
              </a:spcBef>
              <a:buClr>
                <a:srgbClr val="0000CC"/>
              </a:buClr>
              <a:buSzPct val="50000"/>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 从 </a:t>
            </a:r>
            <a:r>
              <a:rPr lang="en-US" altLang="zh-CN" sz="2400" i="1" dirty="0">
                <a:latin typeface="微软雅黑" panose="020B0503020204020204" pitchFamily="34" charset="-122"/>
                <a:ea typeface="微软雅黑" panose="020B0503020204020204" pitchFamily="34" charset="-122"/>
              </a:rPr>
              <a:t>N </a:t>
            </a:r>
            <a:r>
              <a:rPr lang="zh-CN" altLang="en-US" sz="2400" dirty="0">
                <a:latin typeface="微软雅黑" panose="020B0503020204020204" pitchFamily="34" charset="-122"/>
                <a:ea typeface="微软雅黑" panose="020B0503020204020204" pitchFamily="34" charset="-122"/>
              </a:rPr>
              <a:t>组输入输出样本中取一组样本：</a:t>
            </a:r>
            <a:r>
              <a:rPr lang="en-US" altLang="zh-CN" sz="2400" i="1" dirty="0">
                <a:latin typeface="微软雅黑" panose="020B0503020204020204" pitchFamily="34" charset="-122"/>
                <a:ea typeface="微软雅黑" panose="020B0503020204020204" pitchFamily="34" charset="-122"/>
              </a:rPr>
              <a:t>x</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x</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x</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x</a:t>
            </a:r>
            <a:r>
              <a:rPr lang="en-US" altLang="zh-CN" sz="2400" i="1" baseline="-250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a:t>
            </a:r>
            <a:r>
              <a:rPr lang="en-US" altLang="zh-CN" sz="2400" baseline="30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                                                                   d</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d</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d</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a:t>
            </a:r>
            <a:r>
              <a:rPr lang="en-US" altLang="zh-CN" sz="2400" i="1" dirty="0" err="1">
                <a:latin typeface="微软雅黑" panose="020B0503020204020204" pitchFamily="34" charset="-122"/>
                <a:ea typeface="微软雅黑" panose="020B0503020204020204" pitchFamily="34" charset="-122"/>
              </a:rPr>
              <a:t>d</a:t>
            </a:r>
            <a:r>
              <a:rPr lang="en-US" altLang="zh-CN" sz="2400" i="1" baseline="-25000" dirty="0" err="1">
                <a:latin typeface="微软雅黑" panose="020B0503020204020204" pitchFamily="34" charset="-122"/>
                <a:ea typeface="微软雅黑" panose="020B0503020204020204" pitchFamily="34" charset="-122"/>
              </a:rPr>
              <a:t>pm</a:t>
            </a:r>
            <a:r>
              <a:rPr lang="en-US" altLang="zh-CN" sz="2400" dirty="0">
                <a:latin typeface="微软雅黑" panose="020B0503020204020204" pitchFamily="34" charset="-122"/>
                <a:ea typeface="微软雅黑" panose="020B0503020204020204" pitchFamily="34" charset="-122"/>
              </a:rPr>
              <a:t>]</a:t>
            </a:r>
            <a:r>
              <a:rPr lang="en-US" altLang="zh-CN" sz="2400" baseline="30000" dirty="0">
                <a:latin typeface="微软雅黑" panose="020B0503020204020204" pitchFamily="34" charset="-122"/>
                <a:ea typeface="微软雅黑" panose="020B0503020204020204" pitchFamily="34" charset="-122"/>
              </a:rPr>
              <a:t>T</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把输入信息</a:t>
            </a:r>
            <a:r>
              <a:rPr lang="en-US" altLang="zh-CN" sz="2400" i="1" dirty="0">
                <a:latin typeface="微软雅黑" panose="020B0503020204020204" pitchFamily="34" charset="-122"/>
                <a:ea typeface="微软雅黑" panose="020B0503020204020204" pitchFamily="34" charset="-122"/>
              </a:rPr>
              <a:t>x</a:t>
            </a:r>
            <a:r>
              <a:rPr lang="en-US" altLang="zh-CN" sz="2400" dirty="0">
                <a:latin typeface="微软雅黑" panose="020B0503020204020204" pitchFamily="34" charset="-122"/>
                <a:ea typeface="微软雅黑" panose="020B0503020204020204" pitchFamily="34" charset="-122"/>
              </a:rPr>
              <a:t>=[</a:t>
            </a:r>
            <a:r>
              <a:rPr lang="en-US" altLang="zh-CN" sz="2400" i="1" dirty="0">
                <a:latin typeface="微软雅黑" panose="020B0503020204020204" pitchFamily="34" charset="-122"/>
                <a:ea typeface="微软雅黑" panose="020B0503020204020204" pitchFamily="34" charset="-122"/>
              </a:rPr>
              <a:t>x</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x</a:t>
            </a:r>
            <a:r>
              <a:rPr lang="en-US" altLang="zh-CN" sz="2400" baseline="-25000" dirty="0">
                <a:latin typeface="微软雅黑" panose="020B0503020204020204" pitchFamily="34" charset="-122"/>
                <a:ea typeface="微软雅黑" panose="020B0503020204020204" pitchFamily="34" charset="-122"/>
              </a:rPr>
              <a:t>2</a:t>
            </a:r>
            <a:r>
              <a:rPr lang="en-US" altLang="zh-CN" sz="2400" dirty="0">
                <a:latin typeface="微软雅黑" panose="020B0503020204020204" pitchFamily="34" charset="-122"/>
                <a:ea typeface="微软雅黑" panose="020B0503020204020204" pitchFamily="34" charset="-122"/>
              </a:rPr>
              <a:t>,…, </a:t>
            </a:r>
            <a:r>
              <a:rPr lang="en-US" altLang="zh-CN" sz="2400" i="1" dirty="0">
                <a:latin typeface="微软雅黑" panose="020B0503020204020204" pitchFamily="34" charset="-122"/>
                <a:ea typeface="微软雅黑" panose="020B0503020204020204" pitchFamily="34" charset="-122"/>
              </a:rPr>
              <a:t>x</a:t>
            </a:r>
            <a:r>
              <a:rPr lang="en-US" altLang="zh-CN" sz="2400" i="1" baseline="-25000" dirty="0">
                <a:latin typeface="微软雅黑" panose="020B0503020204020204" pitchFamily="34" charset="-122"/>
                <a:ea typeface="微软雅黑" panose="020B0503020204020204" pitchFamily="34" charset="-122"/>
              </a:rPr>
              <a:t>p</a:t>
            </a:r>
            <a:r>
              <a:rPr lang="en-US" altLang="zh-CN" sz="2400" baseline="-25000" dirty="0">
                <a:latin typeface="微软雅黑" panose="020B0503020204020204" pitchFamily="34" charset="-122"/>
                <a:ea typeface="微软雅黑" panose="020B0503020204020204" pitchFamily="34" charset="-122"/>
              </a:rPr>
              <a:t>1</a:t>
            </a:r>
            <a:r>
              <a:rPr lang="en-US" altLang="zh-CN" sz="2400" dirty="0">
                <a:latin typeface="微软雅黑" panose="020B0503020204020204" pitchFamily="34" charset="-122"/>
                <a:ea typeface="微软雅黑" panose="020B0503020204020204" pitchFamily="34" charset="-122"/>
              </a:rPr>
              <a:t>]</a:t>
            </a:r>
            <a:r>
              <a:rPr lang="en-US" altLang="zh-CN" sz="2400" baseline="30000" dirty="0">
                <a:latin typeface="微软雅黑" panose="020B0503020204020204" pitchFamily="34" charset="-122"/>
                <a:ea typeface="微软雅黑" panose="020B0503020204020204" pitchFamily="34" charset="-122"/>
              </a:rPr>
              <a:t>T</a:t>
            </a:r>
            <a:r>
              <a:rPr lang="zh-CN" altLang="en-US" sz="2400" dirty="0">
                <a:latin typeface="微软雅黑" panose="020B0503020204020204" pitchFamily="34" charset="-122"/>
                <a:ea typeface="微软雅黑" panose="020B0503020204020204" pitchFamily="34" charset="-122"/>
              </a:rPr>
              <a:t>输入到</a:t>
            </a:r>
            <a:r>
              <a:rPr lang="en-US" altLang="zh-CN" sz="2400" dirty="0">
                <a:latin typeface="微软雅黑" panose="020B0503020204020204" pitchFamily="34" charset="-122"/>
                <a:ea typeface="微软雅黑" panose="020B0503020204020204" pitchFamily="34" charset="-122"/>
              </a:rPr>
              <a:t>BP</a:t>
            </a:r>
            <a:r>
              <a:rPr lang="zh-CN" altLang="en-US" sz="2400" dirty="0">
                <a:latin typeface="微软雅黑" panose="020B0503020204020204" pitchFamily="34" charset="-122"/>
                <a:ea typeface="微软雅黑" panose="020B0503020204020204" pitchFamily="34" charset="-122"/>
              </a:rPr>
              <a:t>网络中 </a:t>
            </a:r>
          </a:p>
          <a:p>
            <a:pPr marL="0" indent="0" algn="just">
              <a:spcBef>
                <a:spcPct val="40000"/>
              </a:spcBef>
              <a:buClr>
                <a:srgbClr val="0000CC"/>
              </a:buClr>
              <a:buSzPct val="50000"/>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）正向传播：计算各层节点的输出：</a:t>
            </a:r>
          </a:p>
          <a:p>
            <a:pPr marL="0" indent="0" algn="just">
              <a:spcBef>
                <a:spcPct val="40000"/>
              </a:spcBef>
              <a:buClr>
                <a:srgbClr val="0000CC"/>
              </a:buClr>
              <a:buSzPct val="5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marL="0" indent="0" algn="just">
              <a:spcBef>
                <a:spcPct val="40000"/>
              </a:spcBef>
              <a:buClr>
                <a:srgbClr val="0000CC"/>
              </a:buClr>
              <a:buSzPct val="50000"/>
              <a:buFont typeface="Arial" panose="020B0604020202020204" pitchFamily="34" charset="0"/>
              <a:buNone/>
            </a:pP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）计算网络的实际输出与期望输出的误差：</a:t>
            </a:r>
          </a:p>
          <a:p>
            <a:pPr marL="0" indent="0" algn="just">
              <a:spcBef>
                <a:spcPct val="40000"/>
              </a:spcBef>
              <a:buClr>
                <a:srgbClr val="0000FF"/>
              </a:buClr>
              <a:buSzPct val="80000"/>
              <a:buFont typeface="Arial" panose="020B0604020202020204" pitchFamily="34" charset="0"/>
              <a:buNone/>
            </a:pPr>
            <a:endParaRPr lang="en-US" altLang="zh-CN" sz="2400" b="1" dirty="0">
              <a:latin typeface="Times New Roman" panose="02020603050405020304" pitchFamily="18" charset="0"/>
            </a:endParaRPr>
          </a:p>
        </p:txBody>
      </p:sp>
      <p:graphicFrame>
        <p:nvGraphicFramePr>
          <p:cNvPr id="5" name="Object 13">
            <a:extLst>
              <a:ext uri="{FF2B5EF4-FFF2-40B4-BE49-F238E27FC236}">
                <a16:creationId xmlns:a16="http://schemas.microsoft.com/office/drawing/2014/main" id="{384591B3-EADB-4CE3-A4E7-1617F58EA5DD}"/>
              </a:ext>
            </a:extLst>
          </p:cNvPr>
          <p:cNvGraphicFramePr>
            <a:graphicFrameLocks noChangeAspect="1"/>
          </p:cNvGraphicFramePr>
          <p:nvPr>
            <p:extLst>
              <p:ext uri="{D42A27DB-BD31-4B8C-83A1-F6EECF244321}">
                <p14:modId xmlns:p14="http://schemas.microsoft.com/office/powerpoint/2010/main" val="1655820481"/>
              </p:ext>
            </p:extLst>
          </p:nvPr>
        </p:nvGraphicFramePr>
        <p:xfrm>
          <a:off x="1774826" y="1949450"/>
          <a:ext cx="8382000" cy="609600"/>
        </p:xfrm>
        <a:graphic>
          <a:graphicData uri="http://schemas.openxmlformats.org/presentationml/2006/ole">
            <mc:AlternateContent xmlns:mc="http://schemas.openxmlformats.org/markup-compatibility/2006">
              <mc:Choice xmlns:v="urn:schemas-microsoft-com:vml" Requires="v">
                <p:oleObj spid="_x0000_s64571" name="公式" r:id="rId3" imgW="3098520" imgH="253800" progId="Equation.3">
                  <p:embed/>
                </p:oleObj>
              </mc:Choice>
              <mc:Fallback>
                <p:oleObj name="公式" r:id="rId3" imgW="3098520" imgH="253800" progId="Equation.3">
                  <p:embed/>
                  <p:pic>
                    <p:nvPicPr>
                      <p:cNvPr id="234509" name="Object 13">
                        <a:extLst>
                          <a:ext uri="{FF2B5EF4-FFF2-40B4-BE49-F238E27FC236}">
                            <a16:creationId xmlns:a16="http://schemas.microsoft.com/office/drawing/2014/main" id="{6ABA4654-2EAF-4ACF-AB1A-88551E5D7B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6" y="1949450"/>
                        <a:ext cx="83820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4">
            <a:extLst>
              <a:ext uri="{FF2B5EF4-FFF2-40B4-BE49-F238E27FC236}">
                <a16:creationId xmlns:a16="http://schemas.microsoft.com/office/drawing/2014/main" id="{5740F4F4-1A37-4827-940A-F11AB79EA397}"/>
              </a:ext>
            </a:extLst>
          </p:cNvPr>
          <p:cNvSpPr>
            <a:spLocks noChangeArrowheads="1"/>
          </p:cNvSpPr>
          <p:nvPr/>
        </p:nvSpPr>
        <p:spPr bwMode="auto">
          <a:xfrm>
            <a:off x="1524001" y="27625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Rectangle 5">
            <a:extLst>
              <a:ext uri="{FF2B5EF4-FFF2-40B4-BE49-F238E27FC236}">
                <a16:creationId xmlns:a16="http://schemas.microsoft.com/office/drawing/2014/main" id="{A06354E7-7EC9-4824-9347-7D6D21CA3F27}"/>
              </a:ext>
            </a:extLst>
          </p:cNvPr>
          <p:cNvSpPr>
            <a:spLocks noChangeArrowheads="1"/>
          </p:cNvSpPr>
          <p:nvPr/>
        </p:nvSpPr>
        <p:spPr bwMode="auto">
          <a:xfrm>
            <a:off x="1524001" y="28149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Rectangle 6">
            <a:extLst>
              <a:ext uri="{FF2B5EF4-FFF2-40B4-BE49-F238E27FC236}">
                <a16:creationId xmlns:a16="http://schemas.microsoft.com/office/drawing/2014/main" id="{5C18FFE5-07D9-45BB-BE7A-B4794F77466F}"/>
              </a:ext>
            </a:extLst>
          </p:cNvPr>
          <p:cNvSpPr>
            <a:spLocks noChangeArrowheads="1"/>
          </p:cNvSpPr>
          <p:nvPr/>
        </p:nvSpPr>
        <p:spPr bwMode="auto">
          <a:xfrm>
            <a:off x="1524001" y="27958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Rectangle 7">
            <a:extLst>
              <a:ext uri="{FF2B5EF4-FFF2-40B4-BE49-F238E27FC236}">
                <a16:creationId xmlns:a16="http://schemas.microsoft.com/office/drawing/2014/main" id="{782E3192-D619-4756-ABCF-376912003DED}"/>
              </a:ext>
            </a:extLst>
          </p:cNvPr>
          <p:cNvSpPr>
            <a:spLocks noChangeArrowheads="1"/>
          </p:cNvSpPr>
          <p:nvPr/>
        </p:nvSpPr>
        <p:spPr bwMode="auto">
          <a:xfrm>
            <a:off x="1524001" y="28720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Rectangle 8">
            <a:extLst>
              <a:ext uri="{FF2B5EF4-FFF2-40B4-BE49-F238E27FC236}">
                <a16:creationId xmlns:a16="http://schemas.microsoft.com/office/drawing/2014/main" id="{D3F295FB-97B5-47B0-AD4C-07D90B193D06}"/>
              </a:ext>
            </a:extLst>
          </p:cNvPr>
          <p:cNvSpPr>
            <a:spLocks noChangeArrowheads="1"/>
          </p:cNvSpPr>
          <p:nvPr/>
        </p:nvSpPr>
        <p:spPr bwMode="auto">
          <a:xfrm>
            <a:off x="1524001" y="28958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Object 15">
            <a:extLst>
              <a:ext uri="{FF2B5EF4-FFF2-40B4-BE49-F238E27FC236}">
                <a16:creationId xmlns:a16="http://schemas.microsoft.com/office/drawing/2014/main" id="{EB154E58-91BB-495D-906A-BB0B7234F1B7}"/>
              </a:ext>
            </a:extLst>
          </p:cNvPr>
          <p:cNvGraphicFramePr>
            <a:graphicFrameLocks noChangeAspect="1"/>
          </p:cNvGraphicFramePr>
          <p:nvPr>
            <p:extLst>
              <p:ext uri="{D42A27DB-BD31-4B8C-83A1-F6EECF244321}">
                <p14:modId xmlns:p14="http://schemas.microsoft.com/office/powerpoint/2010/main" val="4276429010"/>
              </p:ext>
            </p:extLst>
          </p:nvPr>
        </p:nvGraphicFramePr>
        <p:xfrm>
          <a:off x="3823224" y="4076071"/>
          <a:ext cx="3886200" cy="596900"/>
        </p:xfrm>
        <a:graphic>
          <a:graphicData uri="http://schemas.openxmlformats.org/presentationml/2006/ole">
            <mc:AlternateContent xmlns:mc="http://schemas.openxmlformats.org/markup-compatibility/2006">
              <mc:Choice xmlns:v="urn:schemas-microsoft-com:vml" Requires="v">
                <p:oleObj spid="_x0000_s64572" name="Equation" r:id="rId5" imgW="1726920" imgH="228600" progId="Equation.DSMT4">
                  <p:embed/>
                </p:oleObj>
              </mc:Choice>
              <mc:Fallback>
                <p:oleObj name="Equation" r:id="rId5" imgW="1726920" imgH="228600" progId="Equation.DSMT4">
                  <p:embed/>
                  <p:pic>
                    <p:nvPicPr>
                      <p:cNvPr id="234511" name="Object 15">
                        <a:extLst>
                          <a:ext uri="{FF2B5EF4-FFF2-40B4-BE49-F238E27FC236}">
                            <a16:creationId xmlns:a16="http://schemas.microsoft.com/office/drawing/2014/main" id="{4CC155F7-7684-4FD7-84DA-DFE191F19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3224" y="4076071"/>
                        <a:ext cx="38862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7">
            <a:extLst>
              <a:ext uri="{FF2B5EF4-FFF2-40B4-BE49-F238E27FC236}">
                <a16:creationId xmlns:a16="http://schemas.microsoft.com/office/drawing/2014/main" id="{75AD093D-CABF-416C-A06D-23DD70D35C3D}"/>
              </a:ext>
            </a:extLst>
          </p:cNvPr>
          <p:cNvGraphicFramePr>
            <a:graphicFrameLocks noChangeAspect="1"/>
          </p:cNvGraphicFramePr>
          <p:nvPr>
            <p:extLst>
              <p:ext uri="{D42A27DB-BD31-4B8C-83A1-F6EECF244321}">
                <p14:modId xmlns:p14="http://schemas.microsoft.com/office/powerpoint/2010/main" val="2183406541"/>
              </p:ext>
            </p:extLst>
          </p:nvPr>
        </p:nvGraphicFramePr>
        <p:xfrm>
          <a:off x="3945448" y="5170396"/>
          <a:ext cx="3779837" cy="558800"/>
        </p:xfrm>
        <a:graphic>
          <a:graphicData uri="http://schemas.openxmlformats.org/presentationml/2006/ole">
            <mc:AlternateContent xmlns:mc="http://schemas.openxmlformats.org/markup-compatibility/2006">
              <mc:Choice xmlns:v="urn:schemas-microsoft-com:vml" Requires="v">
                <p:oleObj spid="_x0000_s64573" name="Equation" r:id="rId7" imgW="1485720" imgH="215640" progId="Equation.DSMT4">
                  <p:embed/>
                </p:oleObj>
              </mc:Choice>
              <mc:Fallback>
                <p:oleObj name="Equation" r:id="rId7" imgW="1485720" imgH="215640" progId="Equation.DSMT4">
                  <p:embed/>
                  <p:pic>
                    <p:nvPicPr>
                      <p:cNvPr id="234513" name="Object 17">
                        <a:extLst>
                          <a:ext uri="{FF2B5EF4-FFF2-40B4-BE49-F238E27FC236}">
                            <a16:creationId xmlns:a16="http://schemas.microsoft.com/office/drawing/2014/main" id="{D84EFEBB-8483-4BCE-AB1A-91A843DDC7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5448" y="5170396"/>
                        <a:ext cx="3779837"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矩形 12">
            <a:extLst>
              <a:ext uri="{FF2B5EF4-FFF2-40B4-BE49-F238E27FC236}">
                <a16:creationId xmlns:a16="http://schemas.microsoft.com/office/drawing/2014/main" id="{7F744843-EAB8-4D16-8D66-0D41AF34EBEB}"/>
              </a:ext>
            </a:extLst>
          </p:cNvPr>
          <p:cNvSpPr/>
          <p:nvPr/>
        </p:nvSpPr>
        <p:spPr>
          <a:xfrm>
            <a:off x="1935584" y="953078"/>
            <a:ext cx="4963218" cy="523220"/>
          </a:xfrm>
          <a:prstGeom prst="rect">
            <a:avLst/>
          </a:prstGeom>
        </p:spPr>
        <p:txBody>
          <a:bodyPr wrap="none">
            <a:spAutoFit/>
          </a:bodyPr>
          <a:lstStyle/>
          <a:p>
            <a:pPr>
              <a:buClr>
                <a:schemeClr val="accent2"/>
              </a:buClr>
              <a:buSzPct val="50000"/>
              <a:buFont typeface="Wingdings" panose="05000000000000000000" pitchFamily="2" charset="2"/>
              <a:buChar char="n"/>
            </a:pPr>
            <a:r>
              <a:rPr lang="en-US" altLang="zh-CN" sz="2800" b="1" dirty="0"/>
              <a:t> </a:t>
            </a:r>
            <a:r>
              <a:rPr lang="en-US" altLang="zh-CN" sz="2800" dirty="0">
                <a:latin typeface="微软雅黑" panose="020B0503020204020204" pitchFamily="34" charset="-122"/>
                <a:ea typeface="微软雅黑" panose="020B0503020204020204" pitchFamily="34" charset="-122"/>
              </a:rPr>
              <a:t>2. BP</a:t>
            </a:r>
            <a:r>
              <a:rPr lang="zh-CN" altLang="en-US" sz="2800" dirty="0">
                <a:latin typeface="微软雅黑" panose="020B0503020204020204" pitchFamily="34" charset="-122"/>
                <a:ea typeface="微软雅黑" panose="020B0503020204020204" pitchFamily="34" charset="-122"/>
              </a:rPr>
              <a:t>算法的计算机实现流程 </a:t>
            </a:r>
          </a:p>
        </p:txBody>
      </p:sp>
    </p:spTree>
    <p:extLst>
      <p:ext uri="{BB962C8B-B14F-4D97-AF65-F5344CB8AC3E}">
        <p14:creationId xmlns:p14="http://schemas.microsoft.com/office/powerpoint/2010/main" val="1037507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6216B324-FF5C-4E87-8E82-DA4EAC84A76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C12F1982-7BFF-486E-BC9F-8D45657D19B1}"/>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算法的实现</a:t>
            </a:r>
          </a:p>
        </p:txBody>
      </p:sp>
      <p:sp>
        <p:nvSpPr>
          <p:cNvPr id="4" name="Rectangle 3">
            <a:extLst>
              <a:ext uri="{FF2B5EF4-FFF2-40B4-BE49-F238E27FC236}">
                <a16:creationId xmlns:a16="http://schemas.microsoft.com/office/drawing/2014/main" id="{5C97F805-92B9-4CCC-B83E-E14D51F6A43A}"/>
              </a:ext>
            </a:extLst>
          </p:cNvPr>
          <p:cNvSpPr txBox="1">
            <a:spLocks noChangeArrowheads="1"/>
          </p:cNvSpPr>
          <p:nvPr/>
        </p:nvSpPr>
        <p:spPr>
          <a:xfrm>
            <a:off x="1840319" y="1539114"/>
            <a:ext cx="8588375" cy="4267200"/>
          </a:xfrm>
          <a:prstGeom prst="rect">
            <a:avLst/>
          </a:prstGeom>
          <a:noFill/>
          <a:ln>
            <a:noFill/>
            <a:miter lim="800000"/>
            <a:headEnd/>
            <a:tailEnd/>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30000"/>
              </a:spcBef>
              <a:buClr>
                <a:srgbClr val="0000CC"/>
              </a:buClr>
              <a:buSzPct val="50000"/>
              <a:buFont typeface="Arial" panose="020B0604020202020204" pitchFamily="34" charset="0"/>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5</a:t>
            </a:r>
            <a:r>
              <a:rPr lang="zh-CN" altLang="en-US" sz="2400" dirty="0">
                <a:latin typeface="Times New Roman" panose="02020603050405020304" pitchFamily="18" charset="0"/>
              </a:rPr>
              <a:t>）反向传播：从输出层方向计算到第一个隐层，按连接权值修正公式向减小误差方向调整网络的各个连接权值。</a:t>
            </a:r>
          </a:p>
          <a:p>
            <a:pPr marL="0" indent="0">
              <a:spcBef>
                <a:spcPct val="30000"/>
              </a:spcBef>
              <a:buClr>
                <a:srgbClr val="0000CC"/>
              </a:buClr>
              <a:buSzPct val="50000"/>
              <a:buFont typeface="Wingdings" panose="05000000000000000000" pitchFamily="2" charset="2"/>
              <a:buChar char="l"/>
            </a:pPr>
            <a:endParaRPr lang="zh-CN" altLang="en-US" sz="2400" dirty="0">
              <a:latin typeface="Times New Roman" panose="02020603050405020304" pitchFamily="18" charset="0"/>
            </a:endParaRPr>
          </a:p>
          <a:p>
            <a:pPr marL="0" indent="0">
              <a:spcBef>
                <a:spcPct val="30000"/>
              </a:spcBef>
              <a:buClr>
                <a:srgbClr val="0000CC"/>
              </a:buClr>
              <a:buSzPct val="50000"/>
              <a:buFont typeface="Wingdings" panose="05000000000000000000" pitchFamily="2" charset="2"/>
              <a:buChar char="l"/>
            </a:pPr>
            <a:endParaRPr lang="zh-CN" altLang="en-US" sz="2400" dirty="0">
              <a:latin typeface="Times New Roman" panose="02020603050405020304" pitchFamily="18" charset="0"/>
            </a:endParaRPr>
          </a:p>
          <a:p>
            <a:pPr marL="0" indent="0" algn="just">
              <a:buClr>
                <a:srgbClr val="0000CC"/>
              </a:buClr>
              <a:buSzPct val="50000"/>
              <a:buFont typeface="Arial" panose="020B0604020202020204" pitchFamily="34" charset="0"/>
              <a:buNone/>
            </a:pPr>
            <a:endParaRPr lang="zh-CN" altLang="en-US" sz="2400" dirty="0">
              <a:latin typeface="Times New Roman" panose="02020603050405020304" pitchFamily="18" charset="0"/>
            </a:endParaRPr>
          </a:p>
          <a:p>
            <a:pPr marL="0" indent="0" algn="just">
              <a:buClr>
                <a:srgbClr val="0000CC"/>
              </a:buClr>
              <a:buSzPct val="50000"/>
              <a:buFont typeface="Wingdings" panose="05000000000000000000" pitchFamily="2" charset="2"/>
              <a:buChar char="l"/>
            </a:pPr>
            <a:endParaRPr lang="zh-CN" altLang="en-US" sz="2400" dirty="0">
              <a:latin typeface="Times New Roman" panose="02020603050405020304" pitchFamily="18" charset="0"/>
            </a:endParaRPr>
          </a:p>
          <a:p>
            <a:pPr marL="0" indent="0" algn="just">
              <a:spcBef>
                <a:spcPct val="50000"/>
              </a:spcBef>
              <a:buClr>
                <a:srgbClr val="0000CC"/>
              </a:buClr>
              <a:buSzPct val="50000"/>
              <a:buFont typeface="Arial" panose="020B0604020202020204" pitchFamily="34" charset="0"/>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6</a:t>
            </a:r>
            <a:r>
              <a:rPr lang="zh-CN" altLang="en-US" sz="2400" dirty="0">
                <a:latin typeface="Times New Roman" panose="02020603050405020304" pitchFamily="18" charset="0"/>
              </a:rPr>
              <a:t>）让</a:t>
            </a:r>
            <a:r>
              <a:rPr lang="en-US" altLang="zh-CN" sz="2400" i="1" dirty="0">
                <a:latin typeface="Times New Roman" panose="02020603050405020304" pitchFamily="18" charset="0"/>
              </a:rPr>
              <a:t>t</a:t>
            </a:r>
            <a:r>
              <a:rPr lang="en-US" altLang="zh-CN" sz="2400" dirty="0">
                <a:latin typeface="Times New Roman" panose="02020603050405020304" pitchFamily="18" charset="0"/>
              </a:rPr>
              <a:t>+1</a:t>
            </a:r>
            <a:r>
              <a:rPr lang="en-US" altLang="en-US" sz="2400" dirty="0">
                <a:latin typeface="Times New Roman" panose="02020603050405020304" pitchFamily="18" charset="0"/>
              </a:rPr>
              <a:t>→</a:t>
            </a:r>
            <a:r>
              <a:rPr lang="en-US" altLang="zh-CN" sz="2400" i="1" dirty="0">
                <a:latin typeface="Times New Roman" panose="02020603050405020304" pitchFamily="18" charset="0"/>
              </a:rPr>
              <a:t>t</a:t>
            </a:r>
            <a:r>
              <a:rPr lang="zh-CN" altLang="en-US" sz="2400" dirty="0">
                <a:latin typeface="Times New Roman" panose="02020603050405020304" pitchFamily="18" charset="0"/>
              </a:rPr>
              <a:t>，取出另一组样本重复（</a:t>
            </a:r>
            <a:r>
              <a:rPr lang="en-US" altLang="zh-CN" sz="2400" dirty="0">
                <a:latin typeface="Times New Roman" panose="02020603050405020304" pitchFamily="18" charset="0"/>
              </a:rPr>
              <a:t>2</a:t>
            </a:r>
            <a:r>
              <a:rPr lang="zh-CN" altLang="en-US" sz="2400" dirty="0">
                <a:latin typeface="Times New Roman" panose="02020603050405020304" pitchFamily="18" charset="0"/>
              </a:rPr>
              <a:t>）－（</a:t>
            </a:r>
            <a:r>
              <a:rPr lang="en-US" altLang="zh-CN" sz="2400" dirty="0">
                <a:latin typeface="Times New Roman" panose="02020603050405020304" pitchFamily="18" charset="0"/>
              </a:rPr>
              <a:t>5</a:t>
            </a:r>
            <a:r>
              <a:rPr lang="zh-CN" altLang="en-US" sz="2400" dirty="0">
                <a:latin typeface="Times New Roman" panose="02020603050405020304" pitchFamily="18" charset="0"/>
              </a:rPr>
              <a:t>），直到 </a:t>
            </a:r>
            <a:r>
              <a:rPr lang="en-US" altLang="zh-CN" sz="2400" i="1" dirty="0">
                <a:latin typeface="Times New Roman" panose="02020603050405020304" pitchFamily="18" charset="0"/>
              </a:rPr>
              <a:t>N </a:t>
            </a:r>
            <a:r>
              <a:rPr lang="zh-CN" altLang="en-US" sz="2400" dirty="0">
                <a:latin typeface="Times New Roman" panose="02020603050405020304" pitchFamily="18" charset="0"/>
              </a:rPr>
              <a:t>组输入输出样本的误差达到要求时为止。 </a:t>
            </a:r>
          </a:p>
        </p:txBody>
      </p:sp>
      <p:sp>
        <p:nvSpPr>
          <p:cNvPr id="5" name="Rectangle 4">
            <a:extLst>
              <a:ext uri="{FF2B5EF4-FFF2-40B4-BE49-F238E27FC236}">
                <a16:creationId xmlns:a16="http://schemas.microsoft.com/office/drawing/2014/main" id="{B3756EF4-2540-4F78-9CCE-04837BEB5BD0}"/>
              </a:ext>
            </a:extLst>
          </p:cNvPr>
          <p:cNvSpPr>
            <a:spLocks noChangeArrowheads="1"/>
          </p:cNvSpPr>
          <p:nvPr/>
        </p:nvSpPr>
        <p:spPr bwMode="auto">
          <a:xfrm>
            <a:off x="1562508" y="22788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Rectangle 5">
            <a:extLst>
              <a:ext uri="{FF2B5EF4-FFF2-40B4-BE49-F238E27FC236}">
                <a16:creationId xmlns:a16="http://schemas.microsoft.com/office/drawing/2014/main" id="{FE50F5A4-51A8-40C1-AB62-046C1C792109}"/>
              </a:ext>
            </a:extLst>
          </p:cNvPr>
          <p:cNvSpPr>
            <a:spLocks noChangeArrowheads="1"/>
          </p:cNvSpPr>
          <p:nvPr/>
        </p:nvSpPr>
        <p:spPr bwMode="auto">
          <a:xfrm>
            <a:off x="1562508" y="23312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Rectangle 6">
            <a:extLst>
              <a:ext uri="{FF2B5EF4-FFF2-40B4-BE49-F238E27FC236}">
                <a16:creationId xmlns:a16="http://schemas.microsoft.com/office/drawing/2014/main" id="{0225D1FE-F977-4BBE-B7F7-664BA68C4EA5}"/>
              </a:ext>
            </a:extLst>
          </p:cNvPr>
          <p:cNvSpPr>
            <a:spLocks noChangeArrowheads="1"/>
          </p:cNvSpPr>
          <p:nvPr/>
        </p:nvSpPr>
        <p:spPr bwMode="auto">
          <a:xfrm>
            <a:off x="1562508" y="23122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Rectangle 7">
            <a:extLst>
              <a:ext uri="{FF2B5EF4-FFF2-40B4-BE49-F238E27FC236}">
                <a16:creationId xmlns:a16="http://schemas.microsoft.com/office/drawing/2014/main" id="{48469D2D-0A58-4CD8-9946-3030363AC182}"/>
              </a:ext>
            </a:extLst>
          </p:cNvPr>
          <p:cNvSpPr>
            <a:spLocks noChangeArrowheads="1"/>
          </p:cNvSpPr>
          <p:nvPr/>
        </p:nvSpPr>
        <p:spPr bwMode="auto">
          <a:xfrm>
            <a:off x="1562508" y="23884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Rectangle 8">
            <a:extLst>
              <a:ext uri="{FF2B5EF4-FFF2-40B4-BE49-F238E27FC236}">
                <a16:creationId xmlns:a16="http://schemas.microsoft.com/office/drawing/2014/main" id="{D35FA0F8-8895-4453-B5D8-8540FA6E9DC3}"/>
              </a:ext>
            </a:extLst>
          </p:cNvPr>
          <p:cNvSpPr>
            <a:spLocks noChangeArrowheads="1"/>
          </p:cNvSpPr>
          <p:nvPr/>
        </p:nvSpPr>
        <p:spPr bwMode="auto">
          <a:xfrm>
            <a:off x="1562508" y="24122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Rectangle 11">
            <a:extLst>
              <a:ext uri="{FF2B5EF4-FFF2-40B4-BE49-F238E27FC236}">
                <a16:creationId xmlns:a16="http://schemas.microsoft.com/office/drawing/2014/main" id="{29C3BBAF-6F95-4D12-B2AF-BEDB305C741F}"/>
              </a:ext>
            </a:extLst>
          </p:cNvPr>
          <p:cNvSpPr>
            <a:spLocks noChangeArrowheads="1"/>
          </p:cNvSpPr>
          <p:nvPr/>
        </p:nvSpPr>
        <p:spPr bwMode="auto">
          <a:xfrm>
            <a:off x="1562508" y="23122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11" name="Object 10">
            <a:extLst>
              <a:ext uri="{FF2B5EF4-FFF2-40B4-BE49-F238E27FC236}">
                <a16:creationId xmlns:a16="http://schemas.microsoft.com/office/drawing/2014/main" id="{E2E17AE7-78C6-4847-896D-8F414A063BB6}"/>
              </a:ext>
            </a:extLst>
          </p:cNvPr>
          <p:cNvGraphicFramePr>
            <a:graphicFrameLocks noChangeAspect="1"/>
          </p:cNvGraphicFramePr>
          <p:nvPr>
            <p:extLst>
              <p:ext uri="{D42A27DB-BD31-4B8C-83A1-F6EECF244321}">
                <p14:modId xmlns:p14="http://schemas.microsoft.com/office/powerpoint/2010/main" val="3780391872"/>
              </p:ext>
            </p:extLst>
          </p:nvPr>
        </p:nvGraphicFramePr>
        <p:xfrm>
          <a:off x="3170646" y="2169064"/>
          <a:ext cx="2155825" cy="561975"/>
        </p:xfrm>
        <a:graphic>
          <a:graphicData uri="http://schemas.openxmlformats.org/presentationml/2006/ole">
            <mc:AlternateContent xmlns:mc="http://schemas.openxmlformats.org/markup-compatibility/2006">
              <mc:Choice xmlns:v="urn:schemas-microsoft-com:vml" Requires="v">
                <p:oleObj spid="_x0000_s65614" name="Equation" r:id="rId3" imgW="977760" imgH="291960" progId="Equation.3">
                  <p:embed/>
                </p:oleObj>
              </mc:Choice>
              <mc:Fallback>
                <p:oleObj name="Equation" r:id="rId3" imgW="977760" imgH="291960" progId="Equation.3">
                  <p:embed/>
                  <p:pic>
                    <p:nvPicPr>
                      <p:cNvPr id="235530" name="Object 10">
                        <a:extLst>
                          <a:ext uri="{FF2B5EF4-FFF2-40B4-BE49-F238E27FC236}">
                            <a16:creationId xmlns:a16="http://schemas.microsoft.com/office/drawing/2014/main" id="{5FE05915-8979-4CC3-AD79-96A85BA89B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646" y="2169064"/>
                        <a:ext cx="2155825" cy="56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a:extLst>
              <a:ext uri="{FF2B5EF4-FFF2-40B4-BE49-F238E27FC236}">
                <a16:creationId xmlns:a16="http://schemas.microsoft.com/office/drawing/2014/main" id="{DE10B327-DCF6-4ED2-A4E2-2C236E722216}"/>
              </a:ext>
            </a:extLst>
          </p:cNvPr>
          <p:cNvGraphicFramePr>
            <a:graphicFrameLocks noChangeAspect="1"/>
          </p:cNvGraphicFramePr>
          <p:nvPr>
            <p:extLst>
              <p:ext uri="{D42A27DB-BD31-4B8C-83A1-F6EECF244321}">
                <p14:modId xmlns:p14="http://schemas.microsoft.com/office/powerpoint/2010/main" val="2164070632"/>
              </p:ext>
            </p:extLst>
          </p:nvPr>
        </p:nvGraphicFramePr>
        <p:xfrm>
          <a:off x="3315107" y="2837400"/>
          <a:ext cx="5691188" cy="503238"/>
        </p:xfrm>
        <a:graphic>
          <a:graphicData uri="http://schemas.openxmlformats.org/presentationml/2006/ole">
            <mc:AlternateContent xmlns:mc="http://schemas.openxmlformats.org/markup-compatibility/2006">
              <mc:Choice xmlns:v="urn:schemas-microsoft-com:vml" Requires="v">
                <p:oleObj spid="_x0000_s65615" name="Equation" r:id="rId5" imgW="3187440" imgH="279360" progId="Equation.3">
                  <p:embed/>
                </p:oleObj>
              </mc:Choice>
              <mc:Fallback>
                <p:oleObj name="Equation" r:id="rId5" imgW="3187440" imgH="279360" progId="Equation.3">
                  <p:embed/>
                  <p:pic>
                    <p:nvPicPr>
                      <p:cNvPr id="235532" name="Object 12">
                        <a:extLst>
                          <a:ext uri="{FF2B5EF4-FFF2-40B4-BE49-F238E27FC236}">
                            <a16:creationId xmlns:a16="http://schemas.microsoft.com/office/drawing/2014/main" id="{1A8CD27F-B5D7-49BD-B51A-D3FEDD8235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5107" y="2837400"/>
                        <a:ext cx="569118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5">
            <a:extLst>
              <a:ext uri="{FF2B5EF4-FFF2-40B4-BE49-F238E27FC236}">
                <a16:creationId xmlns:a16="http://schemas.microsoft.com/office/drawing/2014/main" id="{1B206D56-8875-4671-9E50-5E6ECDAB0CFC}"/>
              </a:ext>
            </a:extLst>
          </p:cNvPr>
          <p:cNvGraphicFramePr>
            <a:graphicFrameLocks noChangeAspect="1"/>
          </p:cNvGraphicFramePr>
          <p:nvPr>
            <p:extLst>
              <p:ext uri="{D42A27DB-BD31-4B8C-83A1-F6EECF244321}">
                <p14:modId xmlns:p14="http://schemas.microsoft.com/office/powerpoint/2010/main" val="3204168792"/>
              </p:ext>
            </p:extLst>
          </p:nvPr>
        </p:nvGraphicFramePr>
        <p:xfrm>
          <a:off x="2705507" y="3502564"/>
          <a:ext cx="1981200" cy="534987"/>
        </p:xfrm>
        <a:graphic>
          <a:graphicData uri="http://schemas.openxmlformats.org/presentationml/2006/ole">
            <mc:AlternateContent xmlns:mc="http://schemas.openxmlformats.org/markup-compatibility/2006">
              <mc:Choice xmlns:v="urn:schemas-microsoft-com:vml" Requires="v">
                <p:oleObj spid="_x0000_s65616" name="Equation" r:id="rId7" imgW="888840" imgH="279360" progId="Equation.3">
                  <p:embed/>
                </p:oleObj>
              </mc:Choice>
              <mc:Fallback>
                <p:oleObj name="Equation" r:id="rId7" imgW="888840" imgH="279360" progId="Equation.3">
                  <p:embed/>
                  <p:pic>
                    <p:nvPicPr>
                      <p:cNvPr id="235535" name="Object 15">
                        <a:extLst>
                          <a:ext uri="{FF2B5EF4-FFF2-40B4-BE49-F238E27FC236}">
                            <a16:creationId xmlns:a16="http://schemas.microsoft.com/office/drawing/2014/main" id="{5FF22A4B-230E-4B35-9634-7A67608254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507" y="3502564"/>
                        <a:ext cx="1981200" cy="534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4">
            <a:extLst>
              <a:ext uri="{FF2B5EF4-FFF2-40B4-BE49-F238E27FC236}">
                <a16:creationId xmlns:a16="http://schemas.microsoft.com/office/drawing/2014/main" id="{51CF8C58-523C-4565-802C-69E961D64AA9}"/>
              </a:ext>
            </a:extLst>
          </p:cNvPr>
          <p:cNvGraphicFramePr>
            <a:graphicFrameLocks noChangeAspect="1"/>
          </p:cNvGraphicFramePr>
          <p:nvPr>
            <p:extLst>
              <p:ext uri="{D42A27DB-BD31-4B8C-83A1-F6EECF244321}">
                <p14:modId xmlns:p14="http://schemas.microsoft.com/office/powerpoint/2010/main" val="3610002409"/>
              </p:ext>
            </p:extLst>
          </p:nvPr>
        </p:nvGraphicFramePr>
        <p:xfrm>
          <a:off x="4610507" y="3402550"/>
          <a:ext cx="4572000" cy="788988"/>
        </p:xfrm>
        <a:graphic>
          <a:graphicData uri="http://schemas.openxmlformats.org/presentationml/2006/ole">
            <mc:AlternateContent xmlns:mc="http://schemas.openxmlformats.org/markup-compatibility/2006">
              <mc:Choice xmlns:v="urn:schemas-microsoft-com:vml" Requires="v">
                <p:oleObj spid="_x0000_s65617" name="公式" r:id="rId9" imgW="2577960" imgH="444240" progId="Equation.3">
                  <p:embed/>
                </p:oleObj>
              </mc:Choice>
              <mc:Fallback>
                <p:oleObj name="公式" r:id="rId9" imgW="2577960" imgH="444240" progId="Equation.3">
                  <p:embed/>
                  <p:pic>
                    <p:nvPicPr>
                      <p:cNvPr id="235534" name="Object 14">
                        <a:extLst>
                          <a:ext uri="{FF2B5EF4-FFF2-40B4-BE49-F238E27FC236}">
                            <a16:creationId xmlns:a16="http://schemas.microsoft.com/office/drawing/2014/main" id="{E7FA487B-A8AF-4FFD-96A2-5E158C92D3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10507" y="3402550"/>
                        <a:ext cx="4572000"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641179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225BD6AB-97D2-4085-B561-ADA3DA004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8338" y="377222"/>
            <a:ext cx="686911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5">
            <a:extLst>
              <a:ext uri="{FF2B5EF4-FFF2-40B4-BE49-F238E27FC236}">
                <a16:creationId xmlns:a16="http://schemas.microsoft.com/office/drawing/2014/main" id="{5B171490-5B42-4670-A00C-769291FAF3A2}"/>
              </a:ext>
            </a:extLst>
          </p:cNvPr>
          <p:cNvSpPr>
            <a:spLocks noChangeArrowheads="1"/>
          </p:cNvSpPr>
          <p:nvPr/>
        </p:nvSpPr>
        <p:spPr bwMode="auto">
          <a:xfrm>
            <a:off x="6553201" y="5867401"/>
            <a:ext cx="2809875" cy="426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000" dirty="0">
                <a:latin typeface="微软雅黑" panose="020B0503020204020204" pitchFamily="34" charset="-122"/>
                <a:ea typeface="微软雅黑" panose="020B0503020204020204" pitchFamily="34" charset="-122"/>
              </a:rPr>
              <a:t>BP</a:t>
            </a:r>
            <a:r>
              <a:rPr lang="zh-CN" altLang="en-US" sz="2000" dirty="0">
                <a:latin typeface="微软雅黑" panose="020B0503020204020204" pitchFamily="34" charset="-122"/>
                <a:ea typeface="微软雅黑" panose="020B0503020204020204" pitchFamily="34" charset="-122"/>
              </a:rPr>
              <a:t>学习算法的程序框图</a:t>
            </a:r>
          </a:p>
        </p:txBody>
      </p:sp>
    </p:spTree>
    <p:extLst>
      <p:ext uri="{BB962C8B-B14F-4D97-AF65-F5344CB8AC3E}">
        <p14:creationId xmlns:p14="http://schemas.microsoft.com/office/powerpoint/2010/main" val="769358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4">
            <a:extLst>
              <a:ext uri="{FF2B5EF4-FFF2-40B4-BE49-F238E27FC236}">
                <a16:creationId xmlns:a16="http://schemas.microsoft.com/office/drawing/2014/main" id="{4FF813C1-6347-4124-853A-E90B7CE7F9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AC02F624-B273-483C-8377-AD05369DF58B}" type="slidenum">
              <a:rPr lang="ja-JP" altLang="en-US" sz="1800">
                <a:solidFill>
                  <a:srgbClr val="A50021"/>
                </a:solidFill>
                <a:ea typeface="ＭＳ Ｐゴシック" panose="020B0600070205080204" pitchFamily="34" charset="-128"/>
              </a:rPr>
              <a:pPr eaLnBrk="1" hangingPunct="1"/>
              <a:t>36</a:t>
            </a:fld>
            <a:endParaRPr lang="en-US" altLang="ja-JP" sz="1800">
              <a:solidFill>
                <a:srgbClr val="A50021"/>
              </a:solidFill>
              <a:ea typeface="ＭＳ Ｐゴシック" panose="020B0600070205080204" pitchFamily="34" charset="-128"/>
            </a:endParaRPr>
          </a:p>
        </p:txBody>
      </p:sp>
      <p:sp>
        <p:nvSpPr>
          <p:cNvPr id="100355" name="Rectangle 3">
            <a:extLst>
              <a:ext uri="{FF2B5EF4-FFF2-40B4-BE49-F238E27FC236}">
                <a16:creationId xmlns:a16="http://schemas.microsoft.com/office/drawing/2014/main" id="{5188C698-5EEE-4379-9692-FA7C9254BCDD}"/>
              </a:ext>
            </a:extLst>
          </p:cNvPr>
          <p:cNvSpPr>
            <a:spLocks noChangeArrowheads="1"/>
          </p:cNvSpPr>
          <p:nvPr/>
        </p:nvSpPr>
        <p:spPr bwMode="auto">
          <a:xfrm>
            <a:off x="1524001" y="28958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56" name="Rectangle 4">
            <a:extLst>
              <a:ext uri="{FF2B5EF4-FFF2-40B4-BE49-F238E27FC236}">
                <a16:creationId xmlns:a16="http://schemas.microsoft.com/office/drawing/2014/main" id="{F1B529FB-9222-42BE-941B-AEAE319B5413}"/>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57" name="Rectangle 5">
            <a:extLst>
              <a:ext uri="{FF2B5EF4-FFF2-40B4-BE49-F238E27FC236}">
                <a16:creationId xmlns:a16="http://schemas.microsoft.com/office/drawing/2014/main" id="{A49D77D9-DFE4-4C24-BC46-5789D0B192C4}"/>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58" name="Rectangle 6">
            <a:extLst>
              <a:ext uri="{FF2B5EF4-FFF2-40B4-BE49-F238E27FC236}">
                <a16:creationId xmlns:a16="http://schemas.microsoft.com/office/drawing/2014/main" id="{0F2DF71E-074E-4F9C-B543-7BC773FDD476}"/>
              </a:ext>
            </a:extLst>
          </p:cNvPr>
          <p:cNvSpPr>
            <a:spLocks noChangeArrowheads="1"/>
          </p:cNvSpPr>
          <p:nvPr/>
        </p:nvSpPr>
        <p:spPr bwMode="auto">
          <a:xfrm>
            <a:off x="1524001" y="28720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59" name="Rectangle 7">
            <a:extLst>
              <a:ext uri="{FF2B5EF4-FFF2-40B4-BE49-F238E27FC236}">
                <a16:creationId xmlns:a16="http://schemas.microsoft.com/office/drawing/2014/main" id="{E31FBB9C-8070-4906-B625-1FDD6A0CF292}"/>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60" name="Rectangle 8">
            <a:extLst>
              <a:ext uri="{FF2B5EF4-FFF2-40B4-BE49-F238E27FC236}">
                <a16:creationId xmlns:a16="http://schemas.microsoft.com/office/drawing/2014/main" id="{FF2D23DE-4516-4853-83C0-10136EE8988C}"/>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61" name="Rectangle 9">
            <a:extLst>
              <a:ext uri="{FF2B5EF4-FFF2-40B4-BE49-F238E27FC236}">
                <a16:creationId xmlns:a16="http://schemas.microsoft.com/office/drawing/2014/main" id="{EA667784-1DDD-4BDE-A87F-EECE85454D90}"/>
              </a:ext>
            </a:extLst>
          </p:cNvPr>
          <p:cNvSpPr>
            <a:spLocks noChangeArrowheads="1"/>
          </p:cNvSpPr>
          <p:nvPr/>
        </p:nvSpPr>
        <p:spPr bwMode="auto">
          <a:xfrm>
            <a:off x="1524001" y="28482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62" name="Rectangle 10">
            <a:extLst>
              <a:ext uri="{FF2B5EF4-FFF2-40B4-BE49-F238E27FC236}">
                <a16:creationId xmlns:a16="http://schemas.microsoft.com/office/drawing/2014/main" id="{10ACAA21-7B3C-4F45-8C99-9A84DC7E8BD9}"/>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63" name="Rectangle 11">
            <a:extLst>
              <a:ext uri="{FF2B5EF4-FFF2-40B4-BE49-F238E27FC236}">
                <a16:creationId xmlns:a16="http://schemas.microsoft.com/office/drawing/2014/main" id="{0E987426-0F83-4978-AC74-122E55ABD8B9}"/>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64" name="Rectangle 12">
            <a:extLst>
              <a:ext uri="{FF2B5EF4-FFF2-40B4-BE49-F238E27FC236}">
                <a16:creationId xmlns:a16="http://schemas.microsoft.com/office/drawing/2014/main" id="{DD7CB5BC-4767-4CB5-825B-FD0FD8E6A957}"/>
              </a:ext>
            </a:extLst>
          </p:cNvPr>
          <p:cNvSpPr>
            <a:spLocks noChangeArrowheads="1"/>
          </p:cNvSpPr>
          <p:nvPr/>
        </p:nvSpPr>
        <p:spPr bwMode="auto">
          <a:xfrm>
            <a:off x="1524001" y="28339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65" name="Rectangle 13">
            <a:extLst>
              <a:ext uri="{FF2B5EF4-FFF2-40B4-BE49-F238E27FC236}">
                <a16:creationId xmlns:a16="http://schemas.microsoft.com/office/drawing/2014/main" id="{66D9257A-3700-4203-9A65-5DE2B0962762}"/>
              </a:ext>
            </a:extLst>
          </p:cNvPr>
          <p:cNvSpPr>
            <a:spLocks noChangeArrowheads="1"/>
          </p:cNvSpPr>
          <p:nvPr/>
        </p:nvSpPr>
        <p:spPr bwMode="auto">
          <a:xfrm>
            <a:off x="1524001" y="28101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66" name="Rectangle 14">
            <a:extLst>
              <a:ext uri="{FF2B5EF4-FFF2-40B4-BE49-F238E27FC236}">
                <a16:creationId xmlns:a16="http://schemas.microsoft.com/office/drawing/2014/main" id="{452F5318-052C-4DAC-B174-87E7BC26F801}"/>
              </a:ext>
            </a:extLst>
          </p:cNvPr>
          <p:cNvSpPr>
            <a:spLocks noChangeArrowheads="1"/>
          </p:cNvSpPr>
          <p:nvPr/>
        </p:nvSpPr>
        <p:spPr bwMode="auto">
          <a:xfrm>
            <a:off x="1524001" y="28530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367" name="Rectangle 15">
            <a:extLst>
              <a:ext uri="{FF2B5EF4-FFF2-40B4-BE49-F238E27FC236}">
                <a16:creationId xmlns:a16="http://schemas.microsoft.com/office/drawing/2014/main" id="{C00ACEB8-A592-4839-ADF8-7E75FB57974B}"/>
              </a:ext>
            </a:extLst>
          </p:cNvPr>
          <p:cNvSpPr>
            <a:spLocks noChangeArrowheads="1"/>
          </p:cNvSpPr>
          <p:nvPr/>
        </p:nvSpPr>
        <p:spPr bwMode="auto">
          <a:xfrm>
            <a:off x="1676400" y="1219200"/>
            <a:ext cx="6019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Font typeface="Wingdings" panose="05000000000000000000" pitchFamily="2" charset="2"/>
              <a:buChar char="p"/>
            </a:pPr>
            <a:r>
              <a:rPr lang="en-US" altLang="zh-CN" sz="2600" dirty="0">
                <a:latin typeface="微软雅黑" panose="020B0503020204020204" pitchFamily="34" charset="-122"/>
                <a:ea typeface="微软雅黑" panose="020B0503020204020204" pitchFamily="34" charset="-122"/>
              </a:rPr>
              <a:t> 1. </a:t>
            </a:r>
            <a:r>
              <a:rPr lang="zh-CN" altLang="en-US" sz="2600" dirty="0">
                <a:latin typeface="微软雅黑" panose="020B0503020204020204" pitchFamily="34" charset="-122"/>
                <a:ea typeface="微软雅黑" panose="020B0503020204020204" pitchFamily="34" charset="-122"/>
              </a:rPr>
              <a:t>特点</a:t>
            </a:r>
          </a:p>
        </p:txBody>
      </p:sp>
      <p:sp>
        <p:nvSpPr>
          <p:cNvPr id="237584" name="Text Box 16">
            <a:extLst>
              <a:ext uri="{FF2B5EF4-FFF2-40B4-BE49-F238E27FC236}">
                <a16:creationId xmlns:a16="http://schemas.microsoft.com/office/drawing/2014/main" id="{2018B276-8BD4-45DD-828B-7D4330F13164}"/>
              </a:ext>
            </a:extLst>
          </p:cNvPr>
          <p:cNvSpPr txBox="1">
            <a:spLocks noChangeArrowheads="1"/>
          </p:cNvSpPr>
          <p:nvPr/>
        </p:nvSpPr>
        <p:spPr bwMode="auto">
          <a:xfrm>
            <a:off x="1676400" y="1981201"/>
            <a:ext cx="8839200" cy="2646174"/>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rgbClr val="0000CC"/>
              </a:buClr>
              <a:buSzPct val="5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BP</a:t>
            </a:r>
            <a:r>
              <a:rPr lang="zh-CN" altLang="en-US" sz="2400" dirty="0">
                <a:latin typeface="微软雅黑" panose="020B0503020204020204" pitchFamily="34" charset="-122"/>
                <a:ea typeface="微软雅黑" panose="020B0503020204020204" pitchFamily="34" charset="-122"/>
              </a:rPr>
              <a:t>网络：多层前向网络（输入层、隐层、输出层）。</a:t>
            </a:r>
          </a:p>
          <a:p>
            <a:pPr eaLnBrk="1" hangingPunct="1">
              <a:lnSpc>
                <a:spcPct val="120000"/>
              </a:lnSpc>
              <a:spcBef>
                <a:spcPct val="20000"/>
              </a:spcBef>
              <a:buClr>
                <a:srgbClr val="0000CC"/>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连接权值：通过</a:t>
            </a:r>
            <a:r>
              <a:rPr lang="en-US" altLang="zh-CN" sz="2400" dirty="0">
                <a:latin typeface="微软雅黑" panose="020B0503020204020204" pitchFamily="34" charset="-122"/>
                <a:ea typeface="微软雅黑" panose="020B0503020204020204" pitchFamily="34" charset="-122"/>
              </a:rPr>
              <a:t>Delta</a:t>
            </a:r>
            <a:r>
              <a:rPr lang="zh-CN" altLang="en-US" sz="2400" dirty="0">
                <a:latin typeface="微软雅黑" panose="020B0503020204020204" pitchFamily="34" charset="-122"/>
                <a:ea typeface="微软雅黑" panose="020B0503020204020204" pitchFamily="34" charset="-122"/>
              </a:rPr>
              <a:t>学习算法进行修正。</a:t>
            </a:r>
          </a:p>
          <a:p>
            <a:pPr eaLnBrk="1" hangingPunct="1">
              <a:lnSpc>
                <a:spcPct val="120000"/>
              </a:lnSpc>
              <a:spcBef>
                <a:spcPct val="20000"/>
              </a:spcBef>
              <a:buClr>
                <a:srgbClr val="0000CC"/>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神经元传输函数：</a:t>
            </a:r>
            <a:r>
              <a:rPr lang="en-US" altLang="zh-CN" sz="2400" dirty="0">
                <a:latin typeface="微软雅黑" panose="020B0503020204020204" pitchFamily="34" charset="-122"/>
                <a:ea typeface="微软雅黑" panose="020B0503020204020204" pitchFamily="34" charset="-122"/>
              </a:rPr>
              <a:t>S</a:t>
            </a:r>
            <a:r>
              <a:rPr lang="zh-CN" altLang="en-US" sz="2400" dirty="0">
                <a:latin typeface="微软雅黑" panose="020B0503020204020204" pitchFamily="34" charset="-122"/>
                <a:ea typeface="微软雅黑" panose="020B0503020204020204" pitchFamily="34" charset="-122"/>
              </a:rPr>
              <a:t>形函数。</a:t>
            </a:r>
          </a:p>
          <a:p>
            <a:pPr eaLnBrk="1" hangingPunct="1">
              <a:lnSpc>
                <a:spcPct val="120000"/>
              </a:lnSpc>
              <a:spcBef>
                <a:spcPct val="20000"/>
              </a:spcBef>
              <a:buClr>
                <a:srgbClr val="0000CC"/>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学习算法：正向传播、反向传播。</a:t>
            </a:r>
          </a:p>
          <a:p>
            <a:pPr eaLnBrk="1" hangingPunct="1">
              <a:lnSpc>
                <a:spcPct val="120000"/>
              </a:lnSpc>
              <a:spcBef>
                <a:spcPct val="20000"/>
              </a:spcBef>
              <a:buClr>
                <a:srgbClr val="0000CC"/>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层与层的连接是单向的，信息的传播是双向的</a:t>
            </a:r>
            <a:r>
              <a:rPr lang="zh-CN" altLang="en-US" sz="2800" dirty="0">
                <a:latin typeface="微软雅黑" panose="020B0503020204020204" pitchFamily="34" charset="-122"/>
                <a:ea typeface="微软雅黑" panose="020B0503020204020204" pitchFamily="34" charset="-122"/>
              </a:rPr>
              <a:t>。</a:t>
            </a:r>
          </a:p>
        </p:txBody>
      </p:sp>
      <p:cxnSp>
        <p:nvCxnSpPr>
          <p:cNvPr id="20" name="直接连接符 19">
            <a:extLst>
              <a:ext uri="{FF2B5EF4-FFF2-40B4-BE49-F238E27FC236}">
                <a16:creationId xmlns:a16="http://schemas.microsoft.com/office/drawing/2014/main" id="{2BB060C5-1701-436E-9843-D60629A2FAAC}"/>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EBEAA307-EE81-4CD6-930F-3F4797B28BB5}"/>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算法的特点分析</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4">
            <a:extLst>
              <a:ext uri="{FF2B5EF4-FFF2-40B4-BE49-F238E27FC236}">
                <a16:creationId xmlns:a16="http://schemas.microsoft.com/office/drawing/2014/main" id="{B830E891-0D02-44AB-A6EA-EACEDC2FD8F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680D9C50-9F78-4E05-AC3B-5C4FED25B9B5}" type="slidenum">
              <a:rPr lang="ja-JP" altLang="en-US" sz="1800">
                <a:solidFill>
                  <a:srgbClr val="A50021"/>
                </a:solidFill>
                <a:ea typeface="ＭＳ Ｐゴシック" panose="020B0600070205080204" pitchFamily="34" charset="-128"/>
              </a:rPr>
              <a:pPr eaLnBrk="1" hangingPunct="1"/>
              <a:t>37</a:t>
            </a:fld>
            <a:endParaRPr lang="en-US" altLang="ja-JP" sz="1800">
              <a:solidFill>
                <a:srgbClr val="A50021"/>
              </a:solidFill>
              <a:ea typeface="ＭＳ Ｐゴシック" panose="020B0600070205080204" pitchFamily="34" charset="-128"/>
            </a:endParaRPr>
          </a:p>
        </p:txBody>
      </p:sp>
      <p:sp>
        <p:nvSpPr>
          <p:cNvPr id="101379" name="Rectangle 3">
            <a:extLst>
              <a:ext uri="{FF2B5EF4-FFF2-40B4-BE49-F238E27FC236}">
                <a16:creationId xmlns:a16="http://schemas.microsoft.com/office/drawing/2014/main" id="{921A5DEE-FB4C-448F-9A36-6D2C6228787A}"/>
              </a:ext>
            </a:extLst>
          </p:cNvPr>
          <p:cNvSpPr>
            <a:spLocks noChangeArrowheads="1"/>
          </p:cNvSpPr>
          <p:nvPr/>
        </p:nvSpPr>
        <p:spPr bwMode="auto">
          <a:xfrm>
            <a:off x="1524001" y="28958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0" name="Rectangle 4">
            <a:extLst>
              <a:ext uri="{FF2B5EF4-FFF2-40B4-BE49-F238E27FC236}">
                <a16:creationId xmlns:a16="http://schemas.microsoft.com/office/drawing/2014/main" id="{3B1F4F1F-B3A3-46A9-AFFD-E2F07B8E56B7}"/>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1" name="Rectangle 5">
            <a:extLst>
              <a:ext uri="{FF2B5EF4-FFF2-40B4-BE49-F238E27FC236}">
                <a16:creationId xmlns:a16="http://schemas.microsoft.com/office/drawing/2014/main" id="{F29AB6ED-299C-40C8-B3E2-3DA99E6A5CCC}"/>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2" name="Rectangle 6">
            <a:extLst>
              <a:ext uri="{FF2B5EF4-FFF2-40B4-BE49-F238E27FC236}">
                <a16:creationId xmlns:a16="http://schemas.microsoft.com/office/drawing/2014/main" id="{D2791242-D9CD-41EB-B9D5-CC9061238F82}"/>
              </a:ext>
            </a:extLst>
          </p:cNvPr>
          <p:cNvSpPr>
            <a:spLocks noChangeArrowheads="1"/>
          </p:cNvSpPr>
          <p:nvPr/>
        </p:nvSpPr>
        <p:spPr bwMode="auto">
          <a:xfrm>
            <a:off x="1524001" y="28720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3" name="Rectangle 7">
            <a:extLst>
              <a:ext uri="{FF2B5EF4-FFF2-40B4-BE49-F238E27FC236}">
                <a16:creationId xmlns:a16="http://schemas.microsoft.com/office/drawing/2014/main" id="{D96CC56E-57BA-4DED-975A-15897A95CB52}"/>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4" name="Rectangle 8">
            <a:extLst>
              <a:ext uri="{FF2B5EF4-FFF2-40B4-BE49-F238E27FC236}">
                <a16:creationId xmlns:a16="http://schemas.microsoft.com/office/drawing/2014/main" id="{AC73189E-9CAF-4B22-BC3F-12FECC5A53CC}"/>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5" name="Rectangle 9">
            <a:extLst>
              <a:ext uri="{FF2B5EF4-FFF2-40B4-BE49-F238E27FC236}">
                <a16:creationId xmlns:a16="http://schemas.microsoft.com/office/drawing/2014/main" id="{F15B48D8-197B-4424-B387-92F3089F72E2}"/>
              </a:ext>
            </a:extLst>
          </p:cNvPr>
          <p:cNvSpPr>
            <a:spLocks noChangeArrowheads="1"/>
          </p:cNvSpPr>
          <p:nvPr/>
        </p:nvSpPr>
        <p:spPr bwMode="auto">
          <a:xfrm>
            <a:off x="1524001" y="28482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6" name="Rectangle 10">
            <a:extLst>
              <a:ext uri="{FF2B5EF4-FFF2-40B4-BE49-F238E27FC236}">
                <a16:creationId xmlns:a16="http://schemas.microsoft.com/office/drawing/2014/main" id="{5A8B00C3-51FF-4953-ACCD-8E807ADC1E68}"/>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7" name="Rectangle 11">
            <a:extLst>
              <a:ext uri="{FF2B5EF4-FFF2-40B4-BE49-F238E27FC236}">
                <a16:creationId xmlns:a16="http://schemas.microsoft.com/office/drawing/2014/main" id="{FC97CD74-89B2-4C04-8FC4-0DD2B9AC5A92}"/>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8" name="Rectangle 12">
            <a:extLst>
              <a:ext uri="{FF2B5EF4-FFF2-40B4-BE49-F238E27FC236}">
                <a16:creationId xmlns:a16="http://schemas.microsoft.com/office/drawing/2014/main" id="{3A5DCDE9-CA3F-412C-B454-5830172688C2}"/>
              </a:ext>
            </a:extLst>
          </p:cNvPr>
          <p:cNvSpPr>
            <a:spLocks noChangeArrowheads="1"/>
          </p:cNvSpPr>
          <p:nvPr/>
        </p:nvSpPr>
        <p:spPr bwMode="auto">
          <a:xfrm>
            <a:off x="1524001" y="283398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89" name="Rectangle 13">
            <a:extLst>
              <a:ext uri="{FF2B5EF4-FFF2-40B4-BE49-F238E27FC236}">
                <a16:creationId xmlns:a16="http://schemas.microsoft.com/office/drawing/2014/main" id="{5D87AF46-6F50-4A69-9AF6-BD3A0666B648}"/>
              </a:ext>
            </a:extLst>
          </p:cNvPr>
          <p:cNvSpPr>
            <a:spLocks noChangeArrowheads="1"/>
          </p:cNvSpPr>
          <p:nvPr/>
        </p:nvSpPr>
        <p:spPr bwMode="auto">
          <a:xfrm>
            <a:off x="1524001" y="28101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90" name="Rectangle 14">
            <a:extLst>
              <a:ext uri="{FF2B5EF4-FFF2-40B4-BE49-F238E27FC236}">
                <a16:creationId xmlns:a16="http://schemas.microsoft.com/office/drawing/2014/main" id="{C91DEDE2-8079-49E8-9ADD-B86AC19536F3}"/>
              </a:ext>
            </a:extLst>
          </p:cNvPr>
          <p:cNvSpPr>
            <a:spLocks noChangeArrowheads="1"/>
          </p:cNvSpPr>
          <p:nvPr/>
        </p:nvSpPr>
        <p:spPr bwMode="auto">
          <a:xfrm>
            <a:off x="1524001" y="28530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101391" name="Rectangle 15">
            <a:extLst>
              <a:ext uri="{FF2B5EF4-FFF2-40B4-BE49-F238E27FC236}">
                <a16:creationId xmlns:a16="http://schemas.microsoft.com/office/drawing/2014/main" id="{81416FC2-F078-4650-824E-D88B4E057CE3}"/>
              </a:ext>
            </a:extLst>
          </p:cNvPr>
          <p:cNvSpPr>
            <a:spLocks noChangeArrowheads="1"/>
          </p:cNvSpPr>
          <p:nvPr/>
        </p:nvSpPr>
        <p:spPr bwMode="auto">
          <a:xfrm>
            <a:off x="1752600" y="928688"/>
            <a:ext cx="6019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chemeClr val="accent2"/>
              </a:buClr>
              <a:buFont typeface="Wingdings" panose="05000000000000000000" pitchFamily="2" charset="2"/>
              <a:buChar char="p"/>
            </a:pPr>
            <a:r>
              <a:rPr lang="en-US" altLang="zh-CN" sz="2800" b="1" dirty="0">
                <a:latin typeface="Times New Roman" panose="02020603050405020304" pitchFamily="18" charset="0"/>
              </a:rPr>
              <a:t> </a:t>
            </a:r>
            <a:r>
              <a:rPr lang="en-US" altLang="zh-CN" sz="2600" dirty="0">
                <a:latin typeface="微软雅黑" panose="020B0503020204020204" pitchFamily="34" charset="-122"/>
                <a:ea typeface="微软雅黑" panose="020B0503020204020204" pitchFamily="34" charset="-122"/>
              </a:rPr>
              <a:t>2. BP</a:t>
            </a:r>
            <a:r>
              <a:rPr lang="zh-CN" altLang="en-US" sz="2600" dirty="0">
                <a:latin typeface="微软雅黑" panose="020B0503020204020204" pitchFamily="34" charset="-122"/>
                <a:ea typeface="微软雅黑" panose="020B0503020204020204" pitchFamily="34" charset="-122"/>
              </a:rPr>
              <a:t>网络的主要优缺点 </a:t>
            </a:r>
          </a:p>
        </p:txBody>
      </p:sp>
      <p:sp>
        <p:nvSpPr>
          <p:cNvPr id="238608" name="Text Box 16">
            <a:extLst>
              <a:ext uri="{FF2B5EF4-FFF2-40B4-BE49-F238E27FC236}">
                <a16:creationId xmlns:a16="http://schemas.microsoft.com/office/drawing/2014/main" id="{9806A595-B927-4EA6-B5D5-5114758CA9E4}"/>
              </a:ext>
            </a:extLst>
          </p:cNvPr>
          <p:cNvSpPr txBox="1">
            <a:spLocks noChangeArrowheads="1"/>
          </p:cNvSpPr>
          <p:nvPr/>
        </p:nvSpPr>
        <p:spPr bwMode="auto">
          <a:xfrm>
            <a:off x="1828800" y="2133600"/>
            <a:ext cx="8534400" cy="1562100"/>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rgbClr val="0000CC"/>
              </a:buClr>
              <a:buSzPct val="5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很好的逼近特性。</a:t>
            </a:r>
          </a:p>
          <a:p>
            <a:pPr eaLnBrk="1" hangingPunct="1">
              <a:lnSpc>
                <a:spcPct val="120000"/>
              </a:lnSpc>
              <a:spcBef>
                <a:spcPct val="20000"/>
              </a:spcBef>
              <a:buClr>
                <a:srgbClr val="0000CC"/>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具有较强的泛化能力。</a:t>
            </a:r>
          </a:p>
          <a:p>
            <a:pPr eaLnBrk="1" hangingPunct="1">
              <a:lnSpc>
                <a:spcPct val="120000"/>
              </a:lnSpc>
              <a:spcBef>
                <a:spcPct val="20000"/>
              </a:spcBef>
              <a:buClr>
                <a:srgbClr val="0000CC"/>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具有较好的容错性。</a:t>
            </a:r>
          </a:p>
        </p:txBody>
      </p:sp>
      <p:sp>
        <p:nvSpPr>
          <p:cNvPr id="101393" name="Rectangle 17">
            <a:extLst>
              <a:ext uri="{FF2B5EF4-FFF2-40B4-BE49-F238E27FC236}">
                <a16:creationId xmlns:a16="http://schemas.microsoft.com/office/drawing/2014/main" id="{3B792346-B11A-429C-BF33-939678EE4381}"/>
              </a:ext>
            </a:extLst>
          </p:cNvPr>
          <p:cNvSpPr>
            <a:spLocks noChangeArrowheads="1"/>
          </p:cNvSpPr>
          <p:nvPr/>
        </p:nvSpPr>
        <p:spPr bwMode="auto">
          <a:xfrm>
            <a:off x="1768476" y="1447801"/>
            <a:ext cx="1812925" cy="53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SzPct val="50000"/>
              <a:buFont typeface="Wingdings" panose="05000000000000000000" pitchFamily="2" charset="2"/>
              <a:buChar char="n"/>
            </a:pPr>
            <a:r>
              <a:rPr lang="en-US" altLang="zh-CN" sz="2600">
                <a:latin typeface="微软雅黑" panose="020B0503020204020204" pitchFamily="34" charset="-122"/>
                <a:ea typeface="微软雅黑" panose="020B0503020204020204" pitchFamily="34" charset="-122"/>
              </a:rPr>
              <a:t> </a:t>
            </a:r>
            <a:r>
              <a:rPr lang="zh-CN" altLang="en-US" sz="2600">
                <a:latin typeface="微软雅黑" panose="020B0503020204020204" pitchFamily="34" charset="-122"/>
                <a:ea typeface="微软雅黑" panose="020B0503020204020204" pitchFamily="34" charset="-122"/>
              </a:rPr>
              <a:t>优点</a:t>
            </a:r>
          </a:p>
        </p:txBody>
      </p:sp>
      <p:sp>
        <p:nvSpPr>
          <p:cNvPr id="238610" name="Text Box 18">
            <a:extLst>
              <a:ext uri="{FF2B5EF4-FFF2-40B4-BE49-F238E27FC236}">
                <a16:creationId xmlns:a16="http://schemas.microsoft.com/office/drawing/2014/main" id="{7A80ACEF-D8F1-4E2C-865E-4A055272960D}"/>
              </a:ext>
            </a:extLst>
          </p:cNvPr>
          <p:cNvSpPr txBox="1">
            <a:spLocks noChangeArrowheads="1"/>
          </p:cNvSpPr>
          <p:nvPr/>
        </p:nvSpPr>
        <p:spPr bwMode="auto">
          <a:xfrm>
            <a:off x="1828800" y="4572000"/>
            <a:ext cx="8534400" cy="1562100"/>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rgbClr val="0000CC"/>
              </a:buClr>
              <a:buSzPct val="500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收敛速度慢。</a:t>
            </a:r>
          </a:p>
          <a:p>
            <a:pPr eaLnBrk="1" hangingPunct="1">
              <a:lnSpc>
                <a:spcPct val="120000"/>
              </a:lnSpc>
              <a:spcBef>
                <a:spcPct val="20000"/>
              </a:spcBef>
              <a:buClr>
                <a:srgbClr val="0000CC"/>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局部极值。</a:t>
            </a:r>
          </a:p>
          <a:p>
            <a:pPr eaLnBrk="1" hangingPunct="1">
              <a:lnSpc>
                <a:spcPct val="120000"/>
              </a:lnSpc>
              <a:spcBef>
                <a:spcPct val="20000"/>
              </a:spcBef>
              <a:buClr>
                <a:srgbClr val="0000CC"/>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难以确定隐层和隐层结点的数目。</a:t>
            </a:r>
          </a:p>
        </p:txBody>
      </p:sp>
      <p:sp>
        <p:nvSpPr>
          <p:cNvPr id="238611" name="Rectangle 19">
            <a:extLst>
              <a:ext uri="{FF2B5EF4-FFF2-40B4-BE49-F238E27FC236}">
                <a16:creationId xmlns:a16="http://schemas.microsoft.com/office/drawing/2014/main" id="{9D3D2FF1-EE8D-4313-B08F-79ACBFE9B89A}"/>
              </a:ext>
            </a:extLst>
          </p:cNvPr>
          <p:cNvSpPr>
            <a:spLocks noChangeArrowheads="1"/>
          </p:cNvSpPr>
          <p:nvPr/>
        </p:nvSpPr>
        <p:spPr bwMode="auto">
          <a:xfrm>
            <a:off x="1828801" y="3886201"/>
            <a:ext cx="1660525" cy="531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SzPct val="50000"/>
              <a:buFont typeface="Wingdings" panose="05000000000000000000" pitchFamily="2" charset="2"/>
              <a:buChar char="n"/>
            </a:pPr>
            <a:r>
              <a:rPr lang="en-US" altLang="zh-CN" sz="2600">
                <a:latin typeface="微软雅黑" panose="020B0503020204020204" pitchFamily="34" charset="-122"/>
                <a:ea typeface="微软雅黑" panose="020B0503020204020204" pitchFamily="34" charset="-122"/>
              </a:rPr>
              <a:t> </a:t>
            </a:r>
            <a:r>
              <a:rPr lang="zh-CN" altLang="en-US" sz="2600">
                <a:latin typeface="微软雅黑" panose="020B0503020204020204" pitchFamily="34" charset="-122"/>
                <a:ea typeface="微软雅黑" panose="020B0503020204020204" pitchFamily="34" charset="-122"/>
              </a:rPr>
              <a:t>缺点</a:t>
            </a:r>
          </a:p>
        </p:txBody>
      </p:sp>
      <p:cxnSp>
        <p:nvCxnSpPr>
          <p:cNvPr id="23" name="直接连接符 22">
            <a:extLst>
              <a:ext uri="{FF2B5EF4-FFF2-40B4-BE49-F238E27FC236}">
                <a16:creationId xmlns:a16="http://schemas.microsoft.com/office/drawing/2014/main" id="{A4901705-B91D-428C-8021-4F2443AA4E6D}"/>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B9A7BAF-6E90-46F8-94AB-D1B7E4BEE66D}"/>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算法的特点分析</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灯片编号占位符 1">
            <a:extLst>
              <a:ext uri="{FF2B5EF4-FFF2-40B4-BE49-F238E27FC236}">
                <a16:creationId xmlns:a16="http://schemas.microsoft.com/office/drawing/2014/main" id="{3FFFF733-27CF-4108-93E6-92B78203BE0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AF46AF28-FB94-4B62-84C8-9917340D5853}" type="slidenum">
              <a:rPr lang="ja-JP" altLang="en-US" sz="1800">
                <a:solidFill>
                  <a:srgbClr val="A50021"/>
                </a:solidFill>
                <a:ea typeface="ＭＳ Ｐゴシック" panose="020B0600070205080204" pitchFamily="34" charset="-128"/>
              </a:rPr>
              <a:pPr eaLnBrk="1" hangingPunct="1"/>
              <a:t>38</a:t>
            </a:fld>
            <a:endParaRPr lang="en-US" altLang="ja-JP" sz="1800">
              <a:solidFill>
                <a:srgbClr val="A50021"/>
              </a:solidFill>
              <a:ea typeface="ＭＳ Ｐゴシック" panose="020B0600070205080204" pitchFamily="34" charset="-128"/>
            </a:endParaRPr>
          </a:p>
        </p:txBody>
      </p:sp>
      <p:sp>
        <p:nvSpPr>
          <p:cNvPr id="103428" name="Text Box 3">
            <a:extLst>
              <a:ext uri="{FF2B5EF4-FFF2-40B4-BE49-F238E27FC236}">
                <a16:creationId xmlns:a16="http://schemas.microsoft.com/office/drawing/2014/main" id="{B0470680-98CD-4CA6-8BD0-DF9C4A81924C}"/>
              </a:ext>
            </a:extLst>
          </p:cNvPr>
          <p:cNvSpPr txBox="1">
            <a:spLocks noChangeArrowheads="1"/>
          </p:cNvSpPr>
          <p:nvPr/>
        </p:nvSpPr>
        <p:spPr bwMode="auto">
          <a:xfrm>
            <a:off x="1723292" y="1532061"/>
            <a:ext cx="8534400" cy="339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30000"/>
              </a:spcBef>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模式识别研究用计算机模拟生物、人的感知，对模式信息，如图像、文字、语音等，进行识别和分类。</a:t>
            </a:r>
          </a:p>
          <a:p>
            <a:pPr eaLnBrk="1" hangingPunct="1">
              <a:lnSpc>
                <a:spcPct val="110000"/>
              </a:lnSpc>
              <a:spcBef>
                <a:spcPct val="30000"/>
              </a:spcBef>
            </a:pPr>
            <a:r>
              <a:rPr lang="zh-CN" altLang="en-US" sz="2000" dirty="0">
                <a:latin typeface="微软雅黑" panose="020B0503020204020204" pitchFamily="34" charset="-122"/>
                <a:ea typeface="微软雅黑" panose="020B0503020204020204" pitchFamily="34" charset="-122"/>
              </a:rPr>
              <a:t>    传统人工智能的研究部分地显示了人脑的归纳、推理等智能。但是，对于人类底层的智能，如视觉、听觉、触觉等方面，现代计算机系统的信息处理能力还不如一个幼儿园的孩子。</a:t>
            </a:r>
          </a:p>
          <a:p>
            <a:pPr eaLnBrk="1" hangingPunct="1">
              <a:lnSpc>
                <a:spcPct val="110000"/>
              </a:lnSpc>
              <a:spcBef>
                <a:spcPct val="30000"/>
              </a:spcBef>
            </a:pPr>
            <a:r>
              <a:rPr lang="zh-CN" altLang="en-US" sz="2000" dirty="0">
                <a:latin typeface="微软雅黑" panose="020B0503020204020204" pitchFamily="34" charset="-122"/>
                <a:ea typeface="微软雅黑" panose="020B0503020204020204" pitchFamily="34" charset="-122"/>
              </a:rPr>
              <a:t>    神经网络模型模拟了人脑神经系统的特点：处理单元的广泛连接；并行分布式信息储存、处理；自适应学习能力等。</a:t>
            </a:r>
          </a:p>
          <a:p>
            <a:pPr eaLnBrk="1" hangingPunct="1">
              <a:lnSpc>
                <a:spcPct val="110000"/>
              </a:lnSpc>
              <a:spcBef>
                <a:spcPct val="30000"/>
              </a:spcBef>
            </a:pPr>
            <a:r>
              <a:rPr lang="zh-CN" altLang="en-US" sz="2000" dirty="0">
                <a:latin typeface="微软雅黑" panose="020B0503020204020204" pitchFamily="34" charset="-122"/>
                <a:ea typeface="微软雅黑" panose="020B0503020204020204" pitchFamily="34" charset="-122"/>
              </a:rPr>
              <a:t>    神经网络模式识别方法具有较强的容错能力、自适应学习能力、并行信息处理能力。</a:t>
            </a:r>
          </a:p>
        </p:txBody>
      </p:sp>
      <p:cxnSp>
        <p:nvCxnSpPr>
          <p:cNvPr id="5" name="直接连接符 4">
            <a:extLst>
              <a:ext uri="{FF2B5EF4-FFF2-40B4-BE49-F238E27FC236}">
                <a16:creationId xmlns:a16="http://schemas.microsoft.com/office/drawing/2014/main" id="{C7643809-CD4F-4EAD-851F-ADF873E3DAA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2E071E8-716B-4662-8BE3-BC128122918E}"/>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神经网络在模式识别中的应用</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灯片编号占位符 3">
            <a:extLst>
              <a:ext uri="{FF2B5EF4-FFF2-40B4-BE49-F238E27FC236}">
                <a16:creationId xmlns:a16="http://schemas.microsoft.com/office/drawing/2014/main" id="{629826BF-D2A9-4DDD-A54D-537A4B612FE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ED0C3B55-1A67-499B-8161-61FF77630AB5}" type="slidenum">
              <a:rPr lang="ja-JP" altLang="en-US" sz="1800">
                <a:solidFill>
                  <a:srgbClr val="A50021"/>
                </a:solidFill>
                <a:ea typeface="ＭＳ Ｐゴシック" panose="020B0600070205080204" pitchFamily="34" charset="-128"/>
              </a:rPr>
              <a:pPr eaLnBrk="1" hangingPunct="1"/>
              <a:t>39</a:t>
            </a:fld>
            <a:endParaRPr lang="en-US" altLang="ja-JP" sz="1800">
              <a:solidFill>
                <a:srgbClr val="A50021"/>
              </a:solidFill>
              <a:ea typeface="ＭＳ Ｐゴシック" panose="020B0600070205080204" pitchFamily="34" charset="-128"/>
            </a:endParaRPr>
          </a:p>
        </p:txBody>
      </p:sp>
      <p:sp>
        <p:nvSpPr>
          <p:cNvPr id="20484" name="Text Box 11">
            <a:extLst>
              <a:ext uri="{FF2B5EF4-FFF2-40B4-BE49-F238E27FC236}">
                <a16:creationId xmlns:a16="http://schemas.microsoft.com/office/drawing/2014/main" id="{F07E559A-8BCC-493D-9A1F-A9B471ED287A}"/>
              </a:ext>
            </a:extLst>
          </p:cNvPr>
          <p:cNvSpPr txBox="1">
            <a:spLocks noChangeArrowheads="1"/>
          </p:cNvSpPr>
          <p:nvPr/>
        </p:nvSpPr>
        <p:spPr bwMode="auto">
          <a:xfrm>
            <a:off x="1828800" y="1219201"/>
            <a:ext cx="8534400" cy="4880567"/>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rgbClr val="0000CC"/>
              </a:buClr>
              <a:buSzPct val="50000"/>
              <a:buFont typeface="Wingdings" panose="05000000000000000000" pitchFamily="2" charset="2"/>
              <a:buChar char="l"/>
            </a:pPr>
            <a:r>
              <a:rPr lang="en-US" altLang="zh-CN" sz="240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例  输入输出样本：</a:t>
            </a:r>
          </a:p>
          <a:p>
            <a:pPr eaLnBrk="1" hangingPunct="1">
              <a:lnSpc>
                <a:spcPct val="120000"/>
              </a:lnSpc>
              <a:spcBef>
                <a:spcPct val="20000"/>
              </a:spcBef>
              <a:buClr>
                <a:srgbClr val="0000CC"/>
              </a:buClr>
              <a:buSzPct val="5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ct val="20000"/>
              </a:spcBef>
              <a:buClr>
                <a:srgbClr val="0000CC"/>
              </a:buClr>
              <a:buSzPct val="5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ct val="20000"/>
              </a:spcBef>
              <a:buClr>
                <a:srgbClr val="0000CC"/>
              </a:buClr>
              <a:buSzPct val="5000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测试数据：</a:t>
            </a:r>
          </a:p>
          <a:p>
            <a:pPr eaLnBrk="1" hangingPunct="1">
              <a:lnSpc>
                <a:spcPct val="120000"/>
              </a:lnSpc>
              <a:spcBef>
                <a:spcPct val="20000"/>
              </a:spcBef>
              <a:buClr>
                <a:srgbClr val="0000CC"/>
              </a:buClr>
              <a:buSzPct val="5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ct val="20000"/>
              </a:spcBef>
              <a:buClr>
                <a:srgbClr val="0000CC"/>
              </a:buClr>
              <a:buSzPct val="5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ct val="20000"/>
              </a:spcBef>
              <a:buClr>
                <a:srgbClr val="0000CC"/>
              </a:buClr>
              <a:buSzPct val="5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ct val="20000"/>
              </a:spcBef>
              <a:buClr>
                <a:srgbClr val="0000CC"/>
              </a:buClr>
              <a:buSzPct val="5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eaLnBrk="1" hangingPunct="1">
              <a:lnSpc>
                <a:spcPct val="120000"/>
              </a:lnSpc>
              <a:spcBef>
                <a:spcPct val="20000"/>
              </a:spcBef>
              <a:buClr>
                <a:srgbClr val="0000CC"/>
              </a:buClr>
              <a:buSzPct val="5000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eaLnBrk="1" hangingPunct="1">
              <a:lnSpc>
                <a:spcPct val="50000"/>
              </a:lnSpc>
              <a:buClr>
                <a:srgbClr val="0000CC"/>
              </a:buClr>
              <a:buSzPct val="5000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p:txBody>
      </p:sp>
      <p:graphicFrame>
        <p:nvGraphicFramePr>
          <p:cNvPr id="305160" name="Object 8">
            <a:extLst>
              <a:ext uri="{FF2B5EF4-FFF2-40B4-BE49-F238E27FC236}">
                <a16:creationId xmlns:a16="http://schemas.microsoft.com/office/drawing/2014/main" id="{9240453D-D849-445E-AEB2-E6026787CCE5}"/>
              </a:ext>
            </a:extLst>
          </p:cNvPr>
          <p:cNvGraphicFramePr>
            <a:graphicFrameLocks noGrp="1" noChangeAspect="1"/>
          </p:cNvGraphicFramePr>
          <p:nvPr>
            <p:ph idx="1"/>
          </p:nvPr>
        </p:nvGraphicFramePr>
        <p:xfrm>
          <a:off x="5257800" y="2767014"/>
          <a:ext cx="5181600" cy="3349625"/>
        </p:xfrm>
        <a:graphic>
          <a:graphicData uri="http://schemas.openxmlformats.org/presentationml/2006/ole">
            <mc:AlternateContent xmlns:mc="http://schemas.openxmlformats.org/markup-compatibility/2006">
              <mc:Choice xmlns:v="urn:schemas-microsoft-com:vml" Requires="v">
                <p:oleObj spid="_x0000_s11288" name="SmartDraw" r:id="rId3" imgW="3438000" imgH="2221920" progId="SmartDraw.2">
                  <p:embed/>
                </p:oleObj>
              </mc:Choice>
              <mc:Fallback>
                <p:oleObj name="SmartDraw" r:id="rId3" imgW="3438000" imgH="2221920" progId="SmartDraw.2">
                  <p:embed/>
                  <p:pic>
                    <p:nvPicPr>
                      <p:cNvPr id="305160" name="Object 8">
                        <a:extLst>
                          <a:ext uri="{FF2B5EF4-FFF2-40B4-BE49-F238E27FC236}">
                            <a16:creationId xmlns:a16="http://schemas.microsoft.com/office/drawing/2014/main" id="{9240453D-D849-445E-AEB2-E6026787C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767014"/>
                        <a:ext cx="5181600"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487" name="Picture 10">
            <a:extLst>
              <a:ext uri="{FF2B5EF4-FFF2-40B4-BE49-F238E27FC236}">
                <a16:creationId xmlns:a16="http://schemas.microsoft.com/office/drawing/2014/main" id="{87B58F1B-559F-46A9-ACA4-34A5080CE3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524000"/>
            <a:ext cx="5105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164" name="Picture 12">
            <a:extLst>
              <a:ext uri="{FF2B5EF4-FFF2-40B4-BE49-F238E27FC236}">
                <a16:creationId xmlns:a16="http://schemas.microsoft.com/office/drawing/2014/main" id="{A4FF2092-50ED-4063-906C-3DC7023B98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3429000"/>
            <a:ext cx="297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956EBDCF-571B-4777-9119-877C832FD1F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6BBEDEB-F187-4E4E-838A-0D09E7E9BF7B}"/>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神经网络在模式识别中的应用</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4</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13" name="矩形 12"/>
          <p:cNvSpPr/>
          <p:nvPr/>
        </p:nvSpPr>
        <p:spPr>
          <a:xfrm>
            <a:off x="1536604" y="1142135"/>
            <a:ext cx="8219439" cy="470642"/>
          </a:xfrm>
          <a:prstGeom prst="rect">
            <a:avLst/>
          </a:prstGeom>
        </p:spPr>
        <p:txBody>
          <a:bodyPr wrap="square">
            <a:spAutoFit/>
          </a:bodyPr>
          <a:lstStyle/>
          <a:p>
            <a:pPr>
              <a:lnSpc>
                <a:spcPct val="125000"/>
              </a:lnSpc>
              <a:spcAft>
                <a:spcPts val="600"/>
              </a:spcAft>
            </a:pPr>
            <a:r>
              <a:rPr lang="zh-CN" altLang="en-US" sz="2200" dirty="0">
                <a:solidFill>
                  <a:srgbClr val="FF0000"/>
                </a:solidFill>
                <a:latin typeface="宋体"/>
                <a:ea typeface="宋体"/>
                <a:cs typeface="Segoe UI" panose="020B0502040204020203" pitchFamily="34" charset="0"/>
              </a:rPr>
              <a:t>什么是计算智能，它与传统的人工智能有何区别</a:t>
            </a:r>
            <a:r>
              <a:rPr lang="en-US" altLang="zh-CN" sz="2200" dirty="0">
                <a:solidFill>
                  <a:srgbClr val="FF0000"/>
                </a:solidFill>
                <a:latin typeface="宋体"/>
                <a:ea typeface="宋体"/>
                <a:cs typeface="Segoe UI" panose="020B0502040204020203" pitchFamily="34" charset="0"/>
              </a:rPr>
              <a:t>?</a:t>
            </a:r>
          </a:p>
        </p:txBody>
      </p:sp>
      <p:sp>
        <p:nvSpPr>
          <p:cNvPr id="14" name="矩形 13"/>
          <p:cNvSpPr/>
          <p:nvPr/>
        </p:nvSpPr>
        <p:spPr>
          <a:xfrm>
            <a:off x="1155604" y="2001825"/>
            <a:ext cx="6019800" cy="784830"/>
          </a:xfrm>
          <a:prstGeom prst="rect">
            <a:avLst/>
          </a:prstGeom>
        </p:spPr>
        <p:txBody>
          <a:bodyPr wrap="square">
            <a:spAutoFit/>
          </a:bodyPr>
          <a:lstStyle/>
          <a:p>
            <a:pPr marL="400050" lvl="1">
              <a:lnSpc>
                <a:spcPct val="125000"/>
              </a:lnSpc>
              <a:spcAft>
                <a:spcPts val="600"/>
              </a:spcAft>
            </a:pPr>
            <a:r>
              <a:rPr lang="zh-CN" altLang="en-US" dirty="0">
                <a:solidFill>
                  <a:prstClr val="black"/>
                </a:solidFill>
                <a:latin typeface="Segoe UI" panose="020B0502040204020203" pitchFamily="34" charset="0"/>
                <a:ea typeface="宋体" panose="02010600030101010101" pitchFamily="2" charset="-122"/>
                <a:cs typeface="Segoe UI" panose="020B0502040204020203" pitchFamily="34" charset="0"/>
              </a:rPr>
              <a:t>        第一个对计算智能定义是由贝兹德克</a:t>
            </a:r>
            <a:r>
              <a:rPr lang="en-US" altLang="zh-CN" dirty="0">
                <a:solidFill>
                  <a:prstClr val="black"/>
                </a:solidFill>
                <a:latin typeface="Segoe UI" panose="020B0502040204020203" pitchFamily="34" charset="0"/>
                <a:ea typeface="宋体" panose="02010600030101010101" pitchFamily="2" charset="-122"/>
                <a:cs typeface="Segoe UI" panose="020B0502040204020203" pitchFamily="34" charset="0"/>
              </a:rPr>
              <a:t>(J. C. </a:t>
            </a:r>
            <a:r>
              <a:rPr lang="en-US" altLang="zh-CN" dirty="0" err="1">
                <a:solidFill>
                  <a:prstClr val="black"/>
                </a:solidFill>
                <a:latin typeface="Segoe UI" panose="020B0502040204020203" pitchFamily="34" charset="0"/>
                <a:ea typeface="宋体" panose="02010600030101010101" pitchFamily="2" charset="-122"/>
                <a:cs typeface="Segoe UI" panose="020B0502040204020203" pitchFamily="34" charset="0"/>
              </a:rPr>
              <a:t>Bezdek</a:t>
            </a:r>
            <a:r>
              <a:rPr lang="en-US" altLang="zh-CN" dirty="0">
                <a:solidFill>
                  <a:prstClr val="black"/>
                </a:solidFill>
                <a:latin typeface="Segoe UI" panose="020B0502040204020203" pitchFamily="34" charset="0"/>
                <a:ea typeface="宋体" panose="02010600030101010101" pitchFamily="2" charset="-122"/>
                <a:cs typeface="Segoe UI" panose="020B0502040204020203" pitchFamily="34" charset="0"/>
              </a:rPr>
              <a:t>)</a:t>
            </a:r>
            <a:r>
              <a:rPr lang="zh-CN" altLang="en-US" dirty="0">
                <a:solidFill>
                  <a:prstClr val="black"/>
                </a:solidFill>
                <a:latin typeface="Segoe UI" panose="020B0502040204020203" pitchFamily="34" charset="0"/>
                <a:ea typeface="宋体" panose="02010600030101010101" pitchFamily="2" charset="-122"/>
                <a:cs typeface="Segoe UI" panose="020B0502040204020203" pitchFamily="34" charset="0"/>
              </a:rPr>
              <a:t>于</a:t>
            </a:r>
            <a:r>
              <a:rPr lang="en-US" altLang="zh-CN" dirty="0">
                <a:solidFill>
                  <a:prstClr val="black"/>
                </a:solidFill>
                <a:latin typeface="Segoe UI" panose="020B0502040204020203" pitchFamily="34" charset="0"/>
                <a:ea typeface="宋体" panose="02010600030101010101" pitchFamily="2" charset="-122"/>
                <a:cs typeface="Segoe UI" panose="020B0502040204020203" pitchFamily="34" charset="0"/>
              </a:rPr>
              <a:t>1992</a:t>
            </a:r>
            <a:r>
              <a:rPr lang="zh-CN" altLang="en-US" dirty="0">
                <a:solidFill>
                  <a:prstClr val="black"/>
                </a:solidFill>
                <a:latin typeface="Segoe UI" panose="020B0502040204020203" pitchFamily="34" charset="0"/>
                <a:ea typeface="宋体" panose="02010600030101010101" pitchFamily="2" charset="-122"/>
                <a:cs typeface="Segoe UI" panose="020B0502040204020203" pitchFamily="34" charset="0"/>
              </a:rPr>
              <a:t>年提出的。</a:t>
            </a:r>
          </a:p>
        </p:txBody>
      </p:sp>
      <p:sp>
        <p:nvSpPr>
          <p:cNvPr id="15" name="文本框 14"/>
          <p:cNvSpPr txBox="1"/>
          <p:nvPr/>
        </p:nvSpPr>
        <p:spPr>
          <a:xfrm>
            <a:off x="2070004" y="2829122"/>
            <a:ext cx="5410200" cy="1323439"/>
          </a:xfrm>
          <a:prstGeom prst="rect">
            <a:avLst/>
          </a:prstGeom>
          <a:solidFill>
            <a:srgbClr val="4BACC6"/>
          </a:solidFill>
          <a:ln>
            <a:noFill/>
          </a:ln>
          <a:effectLst/>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UI"/>
                <a:ea typeface="宋体"/>
                <a:cs typeface="+mn-cs"/>
              </a:rPr>
              <a:t>due to J.C. </a:t>
            </a:r>
            <a:r>
              <a:rPr kumimoji="0" lang="en-US" altLang="zh-CN" sz="1600" b="0" i="0" u="none" strike="noStrike" kern="0" cap="none" spc="0" normalizeH="0" baseline="0" noProof="0" dirty="0" err="1">
                <a:ln>
                  <a:noFill/>
                </a:ln>
                <a:solidFill>
                  <a:prstClr val="white"/>
                </a:solidFill>
                <a:effectLst/>
                <a:uLnTx/>
                <a:uFillTx/>
                <a:latin typeface="Segoe UI"/>
                <a:ea typeface="宋体"/>
                <a:cs typeface="+mn-cs"/>
              </a:rPr>
              <a:t>Bezdek</a:t>
            </a:r>
            <a:r>
              <a:rPr kumimoji="0" lang="en-US" altLang="zh-CN" sz="1600" b="0" i="0" u="none" strike="noStrike" kern="0" cap="none" spc="0" normalizeH="0" baseline="0" noProof="0" dirty="0">
                <a:ln>
                  <a:noFill/>
                </a:ln>
                <a:solidFill>
                  <a:prstClr val="white"/>
                </a:solidFill>
                <a:effectLst/>
                <a:uLnTx/>
                <a:uFillTx/>
                <a:latin typeface="Segoe UI"/>
                <a:ea typeface="宋体"/>
                <a:cs typeface="+mn-cs"/>
              </a:rPr>
              <a:t> who states that: </a:t>
            </a:r>
          </a:p>
          <a:p>
            <a:pPr marL="0" marR="0" lvl="0" indent="0" defTabSz="457200" eaLnBrk="1" fontAlgn="base" latinLnBrk="0" hangingPunct="1">
              <a:lnSpc>
                <a:spcPct val="100000"/>
              </a:lnSpc>
              <a:spcBef>
                <a:spcPct val="0"/>
              </a:spcBef>
              <a:spcAft>
                <a:spcPct val="0"/>
              </a:spcAft>
              <a:buClrTx/>
              <a:buSzTx/>
              <a:buFontTx/>
              <a:buNone/>
              <a:tabLst/>
              <a:defRPr/>
            </a:pPr>
            <a:endParaRPr kumimoji="0" lang="en-US" altLang="zh-CN" sz="1600" b="0" i="0" u="none" strike="noStrike" kern="0" cap="none" spc="0" normalizeH="0" baseline="0" noProof="0" dirty="0">
              <a:ln>
                <a:noFill/>
              </a:ln>
              <a:solidFill>
                <a:prstClr val="white"/>
              </a:solidFill>
              <a:effectLst/>
              <a:uLnTx/>
              <a:uFillTx/>
              <a:latin typeface="Segoe UI"/>
              <a:ea typeface="宋体"/>
              <a:cs typeface="+mn-cs"/>
            </a:endParaRPr>
          </a:p>
          <a:p>
            <a:pPr marL="0" marR="0" lvl="0" indent="0" defTabSz="4572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UI"/>
                <a:ea typeface="宋体"/>
                <a:cs typeface="+mn-cs"/>
              </a:rPr>
              <a:t>        “…(strictly) computational systems depend on   numerical data supplied by manufactured sensors and do not rely upon knowledge". </a:t>
            </a:r>
          </a:p>
        </p:txBody>
      </p:sp>
      <p:grpSp>
        <p:nvGrpSpPr>
          <p:cNvPr id="17" name="Group 9"/>
          <p:cNvGrpSpPr>
            <a:grpSpLocks/>
          </p:cNvGrpSpPr>
          <p:nvPr/>
        </p:nvGrpSpPr>
        <p:grpSpPr bwMode="auto">
          <a:xfrm>
            <a:off x="7883429" y="1649400"/>
            <a:ext cx="2133600" cy="3673475"/>
            <a:chOff x="3456" y="720"/>
            <a:chExt cx="1344" cy="2314"/>
          </a:xfrm>
        </p:grpSpPr>
        <p:pic>
          <p:nvPicPr>
            <p:cNvPr id="18" name="Picture 10" descr="photo of James Bezde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720"/>
              <a:ext cx="1344"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1"/>
            <p:cNvSpPr>
              <a:spLocks noChangeArrowheads="1"/>
            </p:cNvSpPr>
            <p:nvPr/>
          </p:nvSpPr>
          <p:spPr bwMode="auto">
            <a:xfrm>
              <a:off x="3552" y="2592"/>
              <a:ext cx="108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800" b="1">
                  <a:solidFill>
                    <a:srgbClr val="FF0000"/>
                  </a:solidFill>
                  <a:latin typeface="Arial Black" panose="020B0A04020102020204" pitchFamily="34" charset="0"/>
                  <a:ea typeface="PMingLiU" pitchFamily="18" charset="-120"/>
                </a:defRPr>
              </a:lvl1pPr>
              <a:lvl2pPr marL="742950" indent="-285750" eaLnBrk="0" hangingPunct="0">
                <a:defRPr sz="2800" b="1">
                  <a:solidFill>
                    <a:srgbClr val="FF0000"/>
                  </a:solidFill>
                  <a:latin typeface="Arial Black" panose="020B0A04020102020204" pitchFamily="34" charset="0"/>
                  <a:ea typeface="PMingLiU" pitchFamily="18" charset="-120"/>
                </a:defRPr>
              </a:lvl2pPr>
              <a:lvl3pPr marL="1143000" indent="-228600" eaLnBrk="0" hangingPunct="0">
                <a:defRPr sz="2800" b="1">
                  <a:solidFill>
                    <a:srgbClr val="FF0000"/>
                  </a:solidFill>
                  <a:latin typeface="Arial Black" panose="020B0A04020102020204" pitchFamily="34" charset="0"/>
                  <a:ea typeface="PMingLiU" pitchFamily="18" charset="-120"/>
                </a:defRPr>
              </a:lvl3pPr>
              <a:lvl4pPr marL="1600200" indent="-228600" eaLnBrk="0" hangingPunct="0">
                <a:defRPr sz="2800" b="1">
                  <a:solidFill>
                    <a:srgbClr val="FF0000"/>
                  </a:solidFill>
                  <a:latin typeface="Arial Black" panose="020B0A04020102020204" pitchFamily="34" charset="0"/>
                  <a:ea typeface="PMingLiU" pitchFamily="18" charset="-120"/>
                </a:defRPr>
              </a:lvl4pPr>
              <a:lvl5pPr marL="2057400" indent="-228600" eaLnBrk="0" hangingPunct="0">
                <a:defRPr sz="2800" b="1">
                  <a:solidFill>
                    <a:srgbClr val="FF0000"/>
                  </a:solidFill>
                  <a:latin typeface="Arial Black" panose="020B0A04020102020204" pitchFamily="34" charset="0"/>
                  <a:ea typeface="PMingLiU" pitchFamily="18" charset="-120"/>
                </a:defRPr>
              </a:lvl5pPr>
              <a:lvl6pPr marL="25146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6pPr>
              <a:lvl7pPr marL="29718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7pPr>
              <a:lvl8pPr marL="34290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8pPr>
              <a:lvl9pPr marL="3886200" indent="-228600" eaLnBrk="0" fontAlgn="base" hangingPunct="0">
                <a:spcBef>
                  <a:spcPct val="0"/>
                </a:spcBef>
                <a:spcAft>
                  <a:spcPct val="0"/>
                </a:spcAft>
                <a:defRPr sz="2800" b="1">
                  <a:solidFill>
                    <a:srgbClr val="FF0000"/>
                  </a:solidFill>
                  <a:latin typeface="Arial Black" panose="020B0A04020102020204" pitchFamily="34" charset="0"/>
                  <a:ea typeface="PMingLiU" pitchFamily="18" charset="-120"/>
                </a:defRPr>
              </a:lvl9pPr>
            </a:lstStyle>
            <a:p>
              <a:pPr algn="ctr" eaLnBrk="1" fontAlgn="base" hangingPunct="1">
                <a:spcBef>
                  <a:spcPct val="0"/>
                </a:spcBef>
                <a:spcAft>
                  <a:spcPct val="0"/>
                </a:spcAft>
              </a:pPr>
              <a:r>
                <a:rPr lang="zh-CN" altLang="en-US" sz="2000" b="0" dirty="0">
                  <a:solidFill>
                    <a:srgbClr val="000000"/>
                  </a:solidFill>
                  <a:latin typeface="Arial" panose="020B0604020202020204" pitchFamily="34" charset="0"/>
                  <a:ea typeface="楷体_GB2312"/>
                  <a:cs typeface="楷体_GB2312"/>
                </a:rPr>
                <a:t>贝兹德克</a:t>
              </a:r>
            </a:p>
            <a:p>
              <a:pPr algn="ctr" eaLnBrk="1" fontAlgn="base" hangingPunct="1">
                <a:spcBef>
                  <a:spcPct val="0"/>
                </a:spcBef>
                <a:spcAft>
                  <a:spcPct val="0"/>
                </a:spcAft>
              </a:pPr>
              <a:r>
                <a:rPr lang="en-US" altLang="zh-CN" sz="2000" b="0" dirty="0">
                  <a:solidFill>
                    <a:srgbClr val="000000"/>
                  </a:solidFill>
                  <a:latin typeface="Arial" panose="020B0604020202020204" pitchFamily="34" charset="0"/>
                  <a:ea typeface="楷体_GB2312"/>
                  <a:cs typeface="楷体_GB2312"/>
                </a:rPr>
                <a:t>(J.C. </a:t>
              </a:r>
              <a:r>
                <a:rPr lang="en-US" altLang="zh-CN" sz="2000" b="0" dirty="0" err="1">
                  <a:solidFill>
                    <a:srgbClr val="000000"/>
                  </a:solidFill>
                  <a:latin typeface="Arial" panose="020B0604020202020204" pitchFamily="34" charset="0"/>
                  <a:ea typeface="楷体_GB2312"/>
                  <a:cs typeface="楷体_GB2312"/>
                </a:rPr>
                <a:t>Bezdek</a:t>
              </a:r>
              <a:r>
                <a:rPr lang="en-US" altLang="zh-CN" sz="2000" b="0" dirty="0">
                  <a:solidFill>
                    <a:srgbClr val="000000"/>
                  </a:solidFill>
                  <a:latin typeface="Arial" panose="020B0604020202020204" pitchFamily="34" charset="0"/>
                  <a:ea typeface="楷体_GB2312"/>
                  <a:cs typeface="楷体_GB2312"/>
                </a:rPr>
                <a:t>)</a:t>
              </a:r>
              <a:endParaRPr lang="zh-CN" altLang="en-US" sz="2000" b="0" dirty="0">
                <a:solidFill>
                  <a:srgbClr val="000000"/>
                </a:solidFill>
                <a:latin typeface="Arial" panose="020B0604020202020204" pitchFamily="34" charset="0"/>
                <a:ea typeface="楷体_GB2312"/>
                <a:cs typeface="楷体_GB2312"/>
              </a:endParaRPr>
            </a:p>
          </p:txBody>
        </p:sp>
      </p:grpSp>
      <p:sp>
        <p:nvSpPr>
          <p:cNvPr id="20" name="矩形 19"/>
          <p:cNvSpPr/>
          <p:nvPr/>
        </p:nvSpPr>
        <p:spPr>
          <a:xfrm>
            <a:off x="1155604" y="4287825"/>
            <a:ext cx="6019800" cy="784830"/>
          </a:xfrm>
          <a:prstGeom prst="rect">
            <a:avLst/>
          </a:prstGeom>
        </p:spPr>
        <p:txBody>
          <a:bodyPr wrap="square">
            <a:spAutoFit/>
          </a:bodyPr>
          <a:lstStyle/>
          <a:p>
            <a:pPr marL="400050" lvl="1">
              <a:lnSpc>
                <a:spcPct val="125000"/>
              </a:lnSpc>
              <a:spcAft>
                <a:spcPts val="600"/>
              </a:spcAft>
            </a:pPr>
            <a:r>
              <a:rPr lang="en-US" altLang="zh-CN" dirty="0" err="1">
                <a:solidFill>
                  <a:prstClr val="black"/>
                </a:solidFill>
                <a:latin typeface="Segoe UI" panose="020B0502040204020203" pitchFamily="34" charset="0"/>
                <a:ea typeface="宋体" panose="02010600030101010101" pitchFamily="2" charset="-122"/>
                <a:cs typeface="Segoe UI" panose="020B0502040204020203" pitchFamily="34" charset="0"/>
              </a:rPr>
              <a:t>Bezdek</a:t>
            </a:r>
            <a:r>
              <a:rPr lang="zh-CN" altLang="en-US" dirty="0">
                <a:solidFill>
                  <a:prstClr val="black"/>
                </a:solidFill>
                <a:latin typeface="Segoe UI" panose="020B0502040204020203" pitchFamily="34" charset="0"/>
                <a:ea typeface="宋体" panose="02010600030101010101" pitchFamily="2" charset="-122"/>
                <a:cs typeface="Segoe UI" panose="020B0502040204020203" pitchFamily="34" charset="0"/>
              </a:rPr>
              <a:t>对一些相关术语给予一定的符号和简要说明或定义。给出了有趣的</a:t>
            </a:r>
            <a:r>
              <a:rPr lang="en-US" altLang="zh-CN" dirty="0">
                <a:solidFill>
                  <a:prstClr val="black"/>
                </a:solidFill>
                <a:latin typeface="Segoe UI" panose="020B0502040204020203" pitchFamily="34" charset="0"/>
                <a:ea typeface="宋体" panose="02010600030101010101" pitchFamily="2" charset="-122"/>
                <a:cs typeface="Segoe UI" panose="020B0502040204020203" pitchFamily="34" charset="0"/>
              </a:rPr>
              <a:t>ABC</a:t>
            </a:r>
            <a:r>
              <a:rPr lang="zh-CN" altLang="en-US" dirty="0">
                <a:solidFill>
                  <a:prstClr val="black"/>
                </a:solidFill>
                <a:latin typeface="Segoe UI" panose="020B0502040204020203" pitchFamily="34" charset="0"/>
                <a:ea typeface="宋体" panose="02010600030101010101" pitchFamily="2" charset="-122"/>
                <a:cs typeface="Segoe UI" panose="020B0502040204020203" pitchFamily="34" charset="0"/>
              </a:rPr>
              <a:t>：</a:t>
            </a:r>
          </a:p>
        </p:txBody>
      </p:sp>
      <p:sp>
        <p:nvSpPr>
          <p:cNvPr id="21" name="矩形 20"/>
          <p:cNvSpPr/>
          <p:nvPr/>
        </p:nvSpPr>
        <p:spPr>
          <a:xfrm>
            <a:off x="1568621" y="5315061"/>
            <a:ext cx="5983303" cy="855619"/>
          </a:xfrm>
          <a:prstGeom prst="rect">
            <a:avLst/>
          </a:prstGeom>
          <a:solidFill>
            <a:sysClr val="window" lastClr="FFFFFF"/>
          </a:solidFill>
          <a:ln w="25400" cap="flat" cmpd="sng" algn="ctr">
            <a:solidFill>
              <a:srgbClr val="4BACC6"/>
            </a:solidFill>
            <a:prstDash val="solid"/>
          </a:ln>
          <a:effectLst/>
        </p:spPr>
        <p:txBody>
          <a:bodyPr wrap="square">
            <a:spAutoFit/>
          </a:bodyPr>
          <a:lstStyle/>
          <a:p>
            <a:pPr marL="0" marR="0" lvl="0" indent="0" defTabSz="914400" eaLnBrk="1" fontAlgn="base" latinLnBrk="0" hangingPunct="1">
              <a:lnSpc>
                <a:spcPct val="90000"/>
              </a:lnSpc>
              <a:spcBef>
                <a:spcPct val="20000"/>
              </a:spcBef>
              <a:spcAft>
                <a:spcPct val="0"/>
              </a:spcAft>
              <a:buClrTx/>
              <a:buSzTx/>
              <a:buFontTx/>
              <a:buBlip>
                <a:blip r:embed="rId5"/>
              </a:buBlip>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A- Artificial/Symbolic,	</a:t>
            </a:r>
            <a:r>
              <a:rPr kumimoji="1" lang="zh-CN" altLang="en-US"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表示人工的</a:t>
            </a:r>
            <a:r>
              <a:rPr kumimoji="1" lang="en-US" altLang="zh-CN"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a:t>
            </a:r>
            <a:r>
              <a:rPr kumimoji="1" lang="zh-CN" altLang="en-US"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非生物的</a:t>
            </a:r>
            <a:r>
              <a:rPr kumimoji="1" lang="en-US" altLang="zh-CN"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a:t>
            </a:r>
            <a:r>
              <a:rPr kumimoji="1" lang="zh-CN" altLang="en-US"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，即人造的</a:t>
            </a:r>
            <a:endParaRPr kumimoji="1" lang="en-US" altLang="zh-CN"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endParaRPr>
          </a:p>
          <a:p>
            <a:pPr marL="0" marR="0" lvl="0" indent="0" defTabSz="914400" eaLnBrk="1" fontAlgn="base" latinLnBrk="0" hangingPunct="1">
              <a:lnSpc>
                <a:spcPct val="90000"/>
              </a:lnSpc>
              <a:spcBef>
                <a:spcPct val="20000"/>
              </a:spcBef>
              <a:spcAft>
                <a:spcPct val="0"/>
              </a:spcAft>
              <a:buClrTx/>
              <a:buSzTx/>
              <a:buFontTx/>
              <a:buBlip>
                <a:blip r:embed="rId5"/>
              </a:buBlip>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B- Biological/Organic,	</a:t>
            </a:r>
            <a:r>
              <a:rPr kumimoji="1" lang="zh-CN" altLang="en-US"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表示物理的</a:t>
            </a:r>
            <a:r>
              <a:rPr kumimoji="1" lang="en-US" altLang="zh-CN"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a:t>
            </a:r>
            <a:r>
              <a:rPr kumimoji="1" lang="zh-CN" altLang="en-US"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化学的</a:t>
            </a:r>
            <a:r>
              <a:rPr kumimoji="1" lang="en-US" altLang="zh-CN"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a:t>
            </a:r>
            <a:r>
              <a:rPr kumimoji="1" lang="zh-CN" altLang="en-US"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生物的</a:t>
            </a:r>
            <a:endParaRPr kumimoji="1" lang="en-US" altLang="zh-CN"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endParaRPr>
          </a:p>
          <a:p>
            <a:pPr marL="0" marR="0" lvl="0" indent="0" defTabSz="914400" eaLnBrk="1" fontAlgn="base" latinLnBrk="0" hangingPunct="1">
              <a:lnSpc>
                <a:spcPct val="90000"/>
              </a:lnSpc>
              <a:spcBef>
                <a:spcPct val="20000"/>
              </a:spcBef>
              <a:spcAft>
                <a:spcPct val="0"/>
              </a:spcAft>
              <a:buClrTx/>
              <a:buSzTx/>
              <a:buFontTx/>
              <a:buBlip>
                <a:blip r:embed="rId5"/>
              </a:buBlip>
              <a:tabLst/>
              <a:defRPr/>
            </a:pPr>
            <a:r>
              <a:rPr kumimoji="1" lang="en-US" altLang="zh-CN" sz="1600" b="0" i="0" u="none" strike="noStrike" kern="0" cap="none" spc="0" normalizeH="0" baseline="0" noProof="0" dirty="0">
                <a:ln>
                  <a:noFill/>
                </a:ln>
                <a:solidFill>
                  <a:prstClr val="black"/>
                </a:solidFill>
                <a:effectLst/>
                <a:uLnTx/>
                <a:uFillTx/>
                <a:latin typeface="Times New Roman" panose="02020603050405020304" pitchFamily="18" charset="0"/>
                <a:ea typeface="宋体"/>
                <a:cs typeface="Times New Roman" panose="02020603050405020304" pitchFamily="18" charset="0"/>
              </a:rPr>
              <a:t>C- Computational/Numeric System,	</a:t>
            </a:r>
            <a:r>
              <a:rPr kumimoji="1" lang="zh-CN" altLang="en-US"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表示数学</a:t>
            </a:r>
            <a:r>
              <a:rPr kumimoji="1" lang="en-US" altLang="zh-CN"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a:t>
            </a:r>
            <a:r>
              <a:rPr kumimoji="1" lang="zh-CN" altLang="en-US"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rPr>
              <a:t>计算机</a:t>
            </a:r>
            <a:endParaRPr kumimoji="1" lang="en-US" altLang="zh-CN" sz="1600" b="0" i="0" u="none" strike="noStrike" kern="0" cap="none" spc="0" normalizeH="0" baseline="0" noProof="0" dirty="0">
              <a:ln>
                <a:noFill/>
              </a:ln>
              <a:solidFill>
                <a:prstClr val="black"/>
              </a:solidFill>
              <a:effectLst/>
              <a:uLnTx/>
              <a:uFillTx/>
              <a:latin typeface="宋体"/>
              <a:ea typeface="宋体"/>
              <a:cs typeface="Times New Roman" panose="02020603050405020304" pitchFamily="18" charset="0"/>
            </a:endParaRPr>
          </a:p>
        </p:txBody>
      </p:sp>
    </p:spTree>
    <p:extLst>
      <p:ext uri="{BB962C8B-B14F-4D97-AF65-F5344CB8AC3E}">
        <p14:creationId xmlns:p14="http://schemas.microsoft.com/office/powerpoint/2010/main" val="277631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Text Box 4">
            <a:extLst>
              <a:ext uri="{FF2B5EF4-FFF2-40B4-BE49-F238E27FC236}">
                <a16:creationId xmlns:a16="http://schemas.microsoft.com/office/drawing/2014/main" id="{5E2DDB2E-0EA8-4D62-9AFC-16AC794D34E7}"/>
              </a:ext>
            </a:extLst>
          </p:cNvPr>
          <p:cNvSpPr txBox="1">
            <a:spLocks noChangeArrowheads="1"/>
          </p:cNvSpPr>
          <p:nvPr/>
        </p:nvSpPr>
        <p:spPr bwMode="auto">
          <a:xfrm>
            <a:off x="3200401" y="2438400"/>
            <a:ext cx="1598613" cy="159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a:endParaRPr lang="zh-CN" altLang="zh-CN" sz="2000">
              <a:latin typeface="微软雅黑" panose="020B0503020204020204" pitchFamily="34" charset="-122"/>
              <a:ea typeface="微软雅黑" panose="020B0503020204020204" pitchFamily="34" charset="-122"/>
            </a:endParaRPr>
          </a:p>
        </p:txBody>
      </p:sp>
      <p:sp>
        <p:nvSpPr>
          <p:cNvPr id="104453" name="Text Box 5">
            <a:extLst>
              <a:ext uri="{FF2B5EF4-FFF2-40B4-BE49-F238E27FC236}">
                <a16:creationId xmlns:a16="http://schemas.microsoft.com/office/drawing/2014/main" id="{52E3832A-1A41-4F10-8730-7A2F65CDA9F9}"/>
              </a:ext>
            </a:extLst>
          </p:cNvPr>
          <p:cNvSpPr txBox="1">
            <a:spLocks noChangeArrowheads="1"/>
          </p:cNvSpPr>
          <p:nvPr/>
        </p:nvSpPr>
        <p:spPr bwMode="auto">
          <a:xfrm>
            <a:off x="1905000" y="990601"/>
            <a:ext cx="564609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例</a:t>
            </a:r>
            <a:r>
              <a:rPr lang="zh-CN" altLang="en-US" sz="200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a:latin typeface="微软雅黑" panose="020B0503020204020204" pitchFamily="34" charset="-122"/>
                <a:ea typeface="微软雅黑" panose="020B0503020204020204" pitchFamily="34" charset="-122"/>
              </a:rPr>
              <a:t>设计一个三层</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BP</a:t>
            </a:r>
            <a:r>
              <a:rPr lang="zh-CN" altLang="en-US" sz="2000">
                <a:latin typeface="微软雅黑" panose="020B0503020204020204" pitchFamily="34" charset="-122"/>
                <a:ea typeface="微软雅黑" panose="020B0503020204020204" pitchFamily="34" charset="-122"/>
              </a:rPr>
              <a:t>网络对数字</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a:latin typeface="微软雅黑" panose="020B0503020204020204" pitchFamily="34" charset="-122"/>
                <a:ea typeface="微软雅黑" panose="020B0503020204020204" pitchFamily="34" charset="-122"/>
              </a:rPr>
              <a:t>至</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2000">
                <a:latin typeface="微软雅黑" panose="020B0503020204020204" pitchFamily="34" charset="-122"/>
                <a:ea typeface="微软雅黑" panose="020B0503020204020204" pitchFamily="34" charset="-122"/>
              </a:rPr>
              <a:t>进行分类。 </a:t>
            </a:r>
          </a:p>
        </p:txBody>
      </p:sp>
      <p:sp>
        <p:nvSpPr>
          <p:cNvPr id="104455" name="Text Box 10">
            <a:extLst>
              <a:ext uri="{FF2B5EF4-FFF2-40B4-BE49-F238E27FC236}">
                <a16:creationId xmlns:a16="http://schemas.microsoft.com/office/drawing/2014/main" id="{E04E6F4C-7CBC-4CCE-BCC0-14814AB7C10B}"/>
              </a:ext>
            </a:extLst>
          </p:cNvPr>
          <p:cNvSpPr txBox="1">
            <a:spLocks noChangeArrowheads="1"/>
          </p:cNvSpPr>
          <p:nvPr/>
        </p:nvSpPr>
        <p:spPr bwMode="auto">
          <a:xfrm>
            <a:off x="1828800" y="3886200"/>
            <a:ext cx="86106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a:latin typeface="微软雅黑" panose="020B0503020204020204" pitchFamily="34" charset="-122"/>
                <a:ea typeface="微软雅黑" panose="020B0503020204020204" pitchFamily="34" charset="-122"/>
              </a:rPr>
              <a:t>    </a:t>
            </a:r>
            <a:r>
              <a:rPr lang="zh-CN" altLang="en-US" sz="2000">
                <a:latin typeface="微软雅黑" panose="020B0503020204020204" pitchFamily="34" charset="-122"/>
                <a:ea typeface="微软雅黑" panose="020B0503020204020204" pitchFamily="34" charset="-122"/>
              </a:rPr>
              <a:t>每个数字用</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9</a:t>
            </a:r>
            <a:r>
              <a:rPr lang="en-US" altLang="zh-CN" sz="200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000">
                <a:latin typeface="微软雅黑" panose="020B0503020204020204" pitchFamily="34" charset="-122"/>
                <a:ea typeface="微软雅黑" panose="020B0503020204020204" pitchFamily="34" charset="-122"/>
              </a:rPr>
              <a:t>的网格表示，灰色像素代表</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a:latin typeface="微软雅黑" panose="020B0503020204020204" pitchFamily="34" charset="-122"/>
                <a:ea typeface="微软雅黑" panose="020B0503020204020204" pitchFamily="34" charset="-122"/>
              </a:rPr>
              <a:t>，黑色像素代表</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a:latin typeface="微软雅黑" panose="020B0503020204020204" pitchFamily="34" charset="-122"/>
                <a:ea typeface="微软雅黑" panose="020B0503020204020204" pitchFamily="34" charset="-122"/>
              </a:rPr>
              <a:t>。将每个网格表示为</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000">
                <a:latin typeface="微软雅黑" panose="020B0503020204020204" pitchFamily="34" charset="-122"/>
                <a:ea typeface="微软雅黑" panose="020B0503020204020204" pitchFamily="34" charset="-122"/>
              </a:rPr>
              <a:t>，</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a:latin typeface="微软雅黑" panose="020B0503020204020204" pitchFamily="34" charset="-122"/>
                <a:ea typeface="微软雅黑" panose="020B0503020204020204" pitchFamily="34" charset="-122"/>
              </a:rPr>
              <a:t>的长位串。位映射由左上角开始向下直到网格的整个一列，然后重复其他列。</a:t>
            </a:r>
          </a:p>
          <a:p>
            <a:pPr algn="just" eaLnBrk="1" hangingPunct="1"/>
            <a:r>
              <a:rPr lang="zh-CN" altLang="en-US" sz="2000">
                <a:latin typeface="微软雅黑" panose="020B0503020204020204" pitchFamily="34" charset="-122"/>
                <a:ea typeface="微软雅黑" panose="020B0503020204020204" pitchFamily="34" charset="-122"/>
              </a:rPr>
              <a:t>        </a:t>
            </a:r>
            <a:r>
              <a:rPr lang="zh-CN" altLang="en-US" sz="2000">
                <a:solidFill>
                  <a:srgbClr val="0000FF"/>
                </a:solidFill>
                <a:latin typeface="微软雅黑" panose="020B0503020204020204" pitchFamily="34" charset="-122"/>
                <a:ea typeface="微软雅黑" panose="020B0503020204020204" pitchFamily="34" charset="-122"/>
              </a:rPr>
              <a:t>选择</a:t>
            </a:r>
            <a:r>
              <a:rPr lang="en-US" altLang="zh-CN" sz="2000">
                <a:solidFill>
                  <a:srgbClr val="0000FF"/>
                </a:solidFill>
                <a:latin typeface="微软雅黑" panose="020B0503020204020204" pitchFamily="34" charset="-122"/>
                <a:ea typeface="微软雅黑" panose="020B0503020204020204" pitchFamily="34" charset="-122"/>
              </a:rPr>
              <a:t>BP</a:t>
            </a:r>
            <a:r>
              <a:rPr lang="zh-CN" altLang="en-US" sz="2000">
                <a:solidFill>
                  <a:srgbClr val="0000FF"/>
                </a:solidFill>
                <a:latin typeface="微软雅黑" panose="020B0503020204020204" pitchFamily="34" charset="-122"/>
                <a:ea typeface="微软雅黑" panose="020B0503020204020204" pitchFamily="34" charset="-122"/>
              </a:rPr>
              <a:t>网络结构为</a:t>
            </a:r>
            <a:r>
              <a:rPr lang="en-US" altLang="zh-CN" sz="2000">
                <a:solidFill>
                  <a:srgbClr val="0000FF"/>
                </a:solidFill>
                <a:latin typeface="微软雅黑" panose="020B0503020204020204" pitchFamily="34" charset="-122"/>
                <a:ea typeface="微软雅黑" panose="020B0503020204020204" pitchFamily="34" charset="-122"/>
              </a:rPr>
              <a:t>63-6-9</a:t>
            </a:r>
            <a:r>
              <a:rPr lang="zh-CN" altLang="en-US" sz="2000">
                <a:solidFill>
                  <a:srgbClr val="0000FF"/>
                </a:solidFill>
                <a:latin typeface="微软雅黑" panose="020B0503020204020204" pitchFamily="34" charset="-122"/>
                <a:ea typeface="微软雅黑" panose="020B0503020204020204" pitchFamily="34" charset="-122"/>
              </a:rPr>
              <a:t>。</a:t>
            </a:r>
            <a:r>
              <a:rPr lang="en-US" altLang="zh-CN" sz="2000">
                <a:solidFill>
                  <a:srgbClr val="0000FF"/>
                </a:solidFill>
                <a:latin typeface="微软雅黑" panose="020B0503020204020204" pitchFamily="34" charset="-122"/>
                <a:ea typeface="微软雅黑" panose="020B0503020204020204" pitchFamily="34" charset="-122"/>
              </a:rPr>
              <a:t>97</a:t>
            </a:r>
            <a:r>
              <a:rPr lang="zh-CN" altLang="en-US" sz="2000">
                <a:solidFill>
                  <a:srgbClr val="0000FF"/>
                </a:solidFill>
                <a:latin typeface="微软雅黑" panose="020B0503020204020204" pitchFamily="34" charset="-122"/>
                <a:ea typeface="微软雅黑" panose="020B0503020204020204" pitchFamily="34" charset="-122"/>
              </a:rPr>
              <a:t>个输入结点，对应上述网格的映射。</a:t>
            </a:r>
            <a:r>
              <a:rPr lang="en-US" altLang="zh-CN" sz="2000">
                <a:solidFill>
                  <a:srgbClr val="0000FF"/>
                </a:solidFill>
                <a:latin typeface="微软雅黑" panose="020B0503020204020204" pitchFamily="34" charset="-122"/>
                <a:ea typeface="微软雅黑" panose="020B0503020204020204" pitchFamily="34" charset="-122"/>
              </a:rPr>
              <a:t>9</a:t>
            </a:r>
            <a:r>
              <a:rPr lang="zh-CN" altLang="en-US" sz="2000">
                <a:solidFill>
                  <a:srgbClr val="0000FF"/>
                </a:solidFill>
                <a:latin typeface="微软雅黑" panose="020B0503020204020204" pitchFamily="34" charset="-122"/>
                <a:ea typeface="微软雅黑" panose="020B0503020204020204" pitchFamily="34" charset="-122"/>
              </a:rPr>
              <a:t>个输出结点对应</a:t>
            </a:r>
            <a:r>
              <a:rPr lang="en-US" altLang="zh-CN" sz="2000">
                <a:solidFill>
                  <a:srgbClr val="0000FF"/>
                </a:solidFill>
                <a:latin typeface="微软雅黑" panose="020B0503020204020204" pitchFamily="34" charset="-122"/>
                <a:ea typeface="微软雅黑" panose="020B0503020204020204" pitchFamily="34" charset="-122"/>
              </a:rPr>
              <a:t>10</a:t>
            </a:r>
            <a:r>
              <a:rPr lang="zh-CN" altLang="en-US" sz="2000">
                <a:solidFill>
                  <a:srgbClr val="0000FF"/>
                </a:solidFill>
                <a:latin typeface="微软雅黑" panose="020B0503020204020204" pitchFamily="34" charset="-122"/>
                <a:ea typeface="微软雅黑" panose="020B0503020204020204" pitchFamily="34" charset="-122"/>
              </a:rPr>
              <a:t>种分类。</a:t>
            </a:r>
          </a:p>
          <a:p>
            <a:pPr algn="just" eaLnBrk="1" hangingPunct="1"/>
            <a:r>
              <a:rPr lang="zh-CN" altLang="en-US" sz="2000">
                <a:latin typeface="微软雅黑" panose="020B0503020204020204" pitchFamily="34" charset="-122"/>
                <a:ea typeface="微软雅黑" panose="020B0503020204020204" pitchFamily="34" charset="-122"/>
              </a:rPr>
              <a:t>        使用的学习步长为</a:t>
            </a:r>
            <a:r>
              <a:rPr lang="en-US" altLang="zh-CN" sz="2000">
                <a:latin typeface="微软雅黑" panose="020B0503020204020204" pitchFamily="34" charset="-122"/>
                <a:ea typeface="微软雅黑" panose="020B0503020204020204" pitchFamily="34" charset="-122"/>
              </a:rPr>
              <a:t>0.3</a:t>
            </a:r>
            <a:r>
              <a:rPr lang="zh-CN" altLang="en-US" sz="2000">
                <a:latin typeface="微软雅黑" panose="020B0503020204020204" pitchFamily="34" charset="-122"/>
                <a:ea typeface="微软雅黑" panose="020B0503020204020204" pitchFamily="34" charset="-122"/>
              </a:rPr>
              <a:t>。训练</a:t>
            </a:r>
            <a:r>
              <a:rPr lang="en-US" altLang="zh-CN" sz="2000">
                <a:latin typeface="微软雅黑" panose="020B0503020204020204" pitchFamily="34" charset="-122"/>
                <a:ea typeface="微软雅黑" panose="020B0503020204020204" pitchFamily="34" charset="-122"/>
              </a:rPr>
              <a:t>600</a:t>
            </a:r>
            <a:r>
              <a:rPr lang="zh-CN" altLang="en-US" sz="2000">
                <a:latin typeface="微软雅黑" panose="020B0503020204020204" pitchFamily="34" charset="-122"/>
                <a:ea typeface="微软雅黑" panose="020B0503020204020204" pitchFamily="34" charset="-122"/>
              </a:rPr>
              <a:t>个周期，如果输出结点的值大于</a:t>
            </a:r>
            <a:r>
              <a:rPr lang="en-US" altLang="zh-CN" sz="2000">
                <a:latin typeface="微软雅黑" panose="020B0503020204020204" pitchFamily="34" charset="-122"/>
                <a:ea typeface="微软雅黑" panose="020B0503020204020204" pitchFamily="34" charset="-122"/>
              </a:rPr>
              <a:t>0.9</a:t>
            </a:r>
            <a:r>
              <a:rPr lang="zh-CN" altLang="en-US" sz="2000">
                <a:latin typeface="微软雅黑" panose="020B0503020204020204" pitchFamily="34" charset="-122"/>
                <a:ea typeface="微软雅黑" panose="020B0503020204020204" pitchFamily="34" charset="-122"/>
              </a:rPr>
              <a:t>，则取为</a:t>
            </a:r>
            <a:r>
              <a:rPr lang="en-US" altLang="zh-CN" sz="2000">
                <a:latin typeface="微软雅黑" panose="020B0503020204020204" pitchFamily="34" charset="-122"/>
                <a:ea typeface="微软雅黑" panose="020B0503020204020204" pitchFamily="34" charset="-122"/>
              </a:rPr>
              <a:t>ON</a:t>
            </a:r>
            <a:r>
              <a:rPr lang="zh-CN" altLang="en-US" sz="2000">
                <a:latin typeface="微软雅黑" panose="020B0503020204020204" pitchFamily="34" charset="-122"/>
                <a:ea typeface="微软雅黑" panose="020B0503020204020204" pitchFamily="34" charset="-122"/>
              </a:rPr>
              <a:t>，如果输出结点的值小于</a:t>
            </a:r>
            <a:r>
              <a:rPr lang="en-US" altLang="zh-CN" sz="2000">
                <a:latin typeface="微软雅黑" panose="020B0503020204020204" pitchFamily="34" charset="-122"/>
                <a:ea typeface="微软雅黑" panose="020B0503020204020204" pitchFamily="34" charset="-122"/>
              </a:rPr>
              <a:t>0.1</a:t>
            </a:r>
            <a:r>
              <a:rPr lang="zh-CN" altLang="en-US" sz="2000">
                <a:latin typeface="微软雅黑" panose="020B0503020204020204" pitchFamily="34" charset="-122"/>
                <a:ea typeface="微软雅黑" panose="020B0503020204020204" pitchFamily="34" charset="-122"/>
              </a:rPr>
              <a:t>，则取为</a:t>
            </a:r>
            <a:r>
              <a:rPr lang="en-US" altLang="zh-CN" sz="2000">
                <a:latin typeface="微软雅黑" panose="020B0503020204020204" pitchFamily="34" charset="-122"/>
                <a:ea typeface="微软雅黑" panose="020B0503020204020204" pitchFamily="34" charset="-122"/>
              </a:rPr>
              <a:t>OFF</a:t>
            </a:r>
            <a:r>
              <a:rPr lang="zh-CN" altLang="en-US" sz="2000">
                <a:latin typeface="微软雅黑" panose="020B0503020204020204" pitchFamily="34" charset="-122"/>
                <a:ea typeface="微软雅黑" panose="020B0503020204020204" pitchFamily="34" charset="-122"/>
              </a:rPr>
              <a:t>。  </a:t>
            </a:r>
          </a:p>
        </p:txBody>
      </p:sp>
      <p:sp>
        <p:nvSpPr>
          <p:cNvPr id="104457" name="Text Box 13">
            <a:extLst>
              <a:ext uri="{FF2B5EF4-FFF2-40B4-BE49-F238E27FC236}">
                <a16:creationId xmlns:a16="http://schemas.microsoft.com/office/drawing/2014/main" id="{96DCF463-6B62-4A1C-B192-109EB9E20444}"/>
              </a:ext>
            </a:extLst>
          </p:cNvPr>
          <p:cNvSpPr txBox="1">
            <a:spLocks noChangeArrowheads="1"/>
          </p:cNvSpPr>
          <p:nvPr/>
        </p:nvSpPr>
        <p:spPr bwMode="auto">
          <a:xfrm>
            <a:off x="8458200" y="2057400"/>
            <a:ext cx="2209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2000">
              <a:latin typeface="微软雅黑" panose="020B0503020204020204" pitchFamily="34" charset="-122"/>
              <a:ea typeface="微软雅黑" panose="020B0503020204020204" pitchFamily="34" charset="-122"/>
            </a:endParaRPr>
          </a:p>
        </p:txBody>
      </p:sp>
      <p:pic>
        <p:nvPicPr>
          <p:cNvPr id="104459" name="Picture 15">
            <a:extLst>
              <a:ext uri="{FF2B5EF4-FFF2-40B4-BE49-F238E27FC236}">
                <a16:creationId xmlns:a16="http://schemas.microsoft.com/office/drawing/2014/main" id="{A1037B78-4310-48B5-9642-E6C873C4742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1641475"/>
            <a:ext cx="3048000"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连接符 11">
            <a:extLst>
              <a:ext uri="{FF2B5EF4-FFF2-40B4-BE49-F238E27FC236}">
                <a16:creationId xmlns:a16="http://schemas.microsoft.com/office/drawing/2014/main" id="{37FF2911-03E1-4E0D-8966-B136C9D66837}"/>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DF52074-B122-43F1-80A1-F4A4F5D2737C}"/>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神经网络在模式识别中的应用</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灯片编号占位符 1">
            <a:extLst>
              <a:ext uri="{FF2B5EF4-FFF2-40B4-BE49-F238E27FC236}">
                <a16:creationId xmlns:a16="http://schemas.microsoft.com/office/drawing/2014/main" id="{F4ABC26C-2630-4ADA-A2BF-CA07F7953D5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EA91C9C8-1628-4CB9-AC30-90B9AC4C03CE}" type="slidenum">
              <a:rPr lang="ja-JP" altLang="en-US" sz="1800">
                <a:solidFill>
                  <a:srgbClr val="A50021"/>
                </a:solidFill>
                <a:ea typeface="ＭＳ Ｐゴシック" panose="020B0600070205080204" pitchFamily="34" charset="-128"/>
              </a:rPr>
              <a:pPr eaLnBrk="1" hangingPunct="1"/>
              <a:t>41</a:t>
            </a:fld>
            <a:endParaRPr lang="en-US" altLang="ja-JP" sz="1800">
              <a:solidFill>
                <a:srgbClr val="A50021"/>
              </a:solidFill>
              <a:ea typeface="ＭＳ Ｐゴシック" panose="020B0600070205080204" pitchFamily="34" charset="-128"/>
            </a:endParaRPr>
          </a:p>
        </p:txBody>
      </p:sp>
      <p:sp>
        <p:nvSpPr>
          <p:cNvPr id="105475" name="Text Box 2">
            <a:extLst>
              <a:ext uri="{FF2B5EF4-FFF2-40B4-BE49-F238E27FC236}">
                <a16:creationId xmlns:a16="http://schemas.microsoft.com/office/drawing/2014/main" id="{32104BCC-6079-4E41-9C6C-2827791BEF91}"/>
              </a:ext>
            </a:extLst>
          </p:cNvPr>
          <p:cNvSpPr txBox="1">
            <a:spLocks noChangeArrowheads="1"/>
          </p:cNvSpPr>
          <p:nvPr/>
        </p:nvSpPr>
        <p:spPr bwMode="auto">
          <a:xfrm>
            <a:off x="1981200" y="4419600"/>
            <a:ext cx="830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000">
                <a:latin typeface="微软雅黑" panose="020B0503020204020204" pitchFamily="34" charset="-122"/>
                <a:ea typeface="微软雅黑" panose="020B0503020204020204" pitchFamily="34" charset="-122"/>
              </a:rPr>
              <a:t>    </a:t>
            </a:r>
            <a:r>
              <a:rPr lang="zh-CN" altLang="en-US" sz="2000">
                <a:solidFill>
                  <a:srgbClr val="0000FF"/>
                </a:solidFill>
                <a:latin typeface="微软雅黑" panose="020B0503020204020204" pitchFamily="34" charset="-122"/>
                <a:ea typeface="微软雅黑" panose="020B0503020204020204" pitchFamily="34" charset="-122"/>
              </a:rPr>
              <a:t>测试结果表明：除了</a:t>
            </a:r>
            <a:r>
              <a:rPr lang="en-US" altLang="zh-CN" sz="20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000">
                <a:solidFill>
                  <a:srgbClr val="0000FF"/>
                </a:solidFill>
                <a:latin typeface="微软雅黑" panose="020B0503020204020204" pitchFamily="34" charset="-122"/>
                <a:ea typeface="微软雅黑" panose="020B0503020204020204" pitchFamily="34" charset="-122"/>
              </a:rPr>
              <a:t>以外，所有被测的数字都能够被正确地识别。</a:t>
            </a:r>
          </a:p>
          <a:p>
            <a:pPr eaLnBrk="1" hangingPunct="1"/>
            <a:r>
              <a:rPr lang="zh-CN" altLang="en-US" sz="2000">
                <a:latin typeface="微软雅黑" panose="020B0503020204020204" pitchFamily="34" charset="-122"/>
                <a:ea typeface="微软雅黑" panose="020B0503020204020204" pitchFamily="34" charset="-122"/>
              </a:rPr>
              <a:t>    对于数字</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000">
                <a:latin typeface="微软雅黑" panose="020B0503020204020204" pitchFamily="34" charset="-122"/>
                <a:ea typeface="微软雅黑" panose="020B0503020204020204" pitchFamily="34" charset="-122"/>
              </a:rPr>
              <a:t>，神经网络的第</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000">
                <a:latin typeface="微软雅黑" panose="020B0503020204020204" pitchFamily="34" charset="-122"/>
                <a:ea typeface="微软雅黑" panose="020B0503020204020204" pitchFamily="34" charset="-122"/>
              </a:rPr>
              <a:t>个结点的输出值为</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0.53</a:t>
            </a:r>
            <a:r>
              <a:rPr lang="zh-CN" altLang="en-US" sz="2000">
                <a:latin typeface="微软雅黑" panose="020B0503020204020204" pitchFamily="34" charset="-122"/>
                <a:ea typeface="微软雅黑" panose="020B0503020204020204" pitchFamily="34" charset="-122"/>
              </a:rPr>
              <a:t>，第</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000">
                <a:latin typeface="微软雅黑" panose="020B0503020204020204" pitchFamily="34" charset="-122"/>
                <a:ea typeface="微软雅黑" panose="020B0503020204020204" pitchFamily="34" charset="-122"/>
              </a:rPr>
              <a:t>个结点的输出值为</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0.41</a:t>
            </a:r>
            <a:r>
              <a:rPr lang="zh-CN" altLang="en-US" sz="2000">
                <a:latin typeface="微软雅黑" panose="020B0503020204020204" pitchFamily="34" charset="-122"/>
                <a:ea typeface="微软雅黑" panose="020B0503020204020204" pitchFamily="34" charset="-122"/>
              </a:rPr>
              <a:t>，表明第</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000">
                <a:latin typeface="微软雅黑" panose="020B0503020204020204" pitchFamily="34" charset="-122"/>
                <a:ea typeface="微软雅黑" panose="020B0503020204020204" pitchFamily="34" charset="-122"/>
              </a:rPr>
              <a:t>个样本是模糊的，可能是数字</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2000">
                <a:latin typeface="微软雅黑" panose="020B0503020204020204" pitchFamily="34" charset="-122"/>
                <a:ea typeface="微软雅黑" panose="020B0503020204020204" pitchFamily="34" charset="-122"/>
              </a:rPr>
              <a:t>，也可能是数字</a:t>
            </a:r>
            <a:r>
              <a:rPr lang="en-US" altLang="zh-CN" sz="200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000">
                <a:latin typeface="微软雅黑" panose="020B0503020204020204" pitchFamily="34" charset="-122"/>
                <a:ea typeface="微软雅黑" panose="020B0503020204020204" pitchFamily="34" charset="-122"/>
              </a:rPr>
              <a:t>，但也不完全确信是两者之一。 </a:t>
            </a:r>
          </a:p>
        </p:txBody>
      </p:sp>
      <p:sp>
        <p:nvSpPr>
          <p:cNvPr id="105477" name="Text Box 5">
            <a:extLst>
              <a:ext uri="{FF2B5EF4-FFF2-40B4-BE49-F238E27FC236}">
                <a16:creationId xmlns:a16="http://schemas.microsoft.com/office/drawing/2014/main" id="{673D2FE3-78D2-49F8-AB88-CCE902996290}"/>
              </a:ext>
            </a:extLst>
          </p:cNvPr>
          <p:cNvSpPr txBox="1">
            <a:spLocks noChangeArrowheads="1"/>
          </p:cNvSpPr>
          <p:nvPr/>
        </p:nvSpPr>
        <p:spPr bwMode="auto">
          <a:xfrm>
            <a:off x="2209800" y="1430338"/>
            <a:ext cx="3200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zh-CN" altLang="en-US" sz="2000">
                <a:latin typeface="微软雅黑" panose="020B0503020204020204" pitchFamily="34" charset="-122"/>
                <a:ea typeface="微软雅黑" panose="020B0503020204020204" pitchFamily="34" charset="-122"/>
              </a:rPr>
              <a:t>当训练成功后，对如图所示测试数据进行测试。测试数据都有一个或者多个位丢失。</a:t>
            </a:r>
          </a:p>
        </p:txBody>
      </p:sp>
      <p:pic>
        <p:nvPicPr>
          <p:cNvPr id="105478" name="Picture 6">
            <a:extLst>
              <a:ext uri="{FF2B5EF4-FFF2-40B4-BE49-F238E27FC236}">
                <a16:creationId xmlns:a16="http://schemas.microsoft.com/office/drawing/2014/main" id="{26C1D171-E3CE-47B4-89E5-7C14EAF9CE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143001"/>
            <a:ext cx="3962400"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C6D9B603-A8E8-4D6D-A402-D783BB2F22F1}"/>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F8DD94F-477C-4B4D-B24E-823080F9C686}"/>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神经网络在模式识别中的应用</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3">
            <a:extLst>
              <a:ext uri="{FF2B5EF4-FFF2-40B4-BE49-F238E27FC236}">
                <a16:creationId xmlns:a16="http://schemas.microsoft.com/office/drawing/2014/main" id="{E38850DA-23FF-450B-87E6-97372FC13017}"/>
              </a:ext>
            </a:extLst>
          </p:cNvPr>
          <p:cNvSpPr>
            <a:spLocks noChangeArrowheads="1"/>
          </p:cNvSpPr>
          <p:nvPr/>
        </p:nvSpPr>
        <p:spPr bwMode="auto">
          <a:xfrm>
            <a:off x="1774825" y="91440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20000"/>
              </a:spcBef>
              <a:buClr>
                <a:schemeClr val="accent2"/>
              </a:buClr>
              <a:buSzPct val="60000"/>
            </a:pPr>
            <a:endParaRPr lang="zh-CN" altLang="zh-CN" sz="2800" b="1">
              <a:latin typeface="Times New Roman" panose="02020603050405020304" pitchFamily="18" charset="0"/>
            </a:endParaRPr>
          </a:p>
        </p:txBody>
      </p:sp>
      <p:sp>
        <p:nvSpPr>
          <p:cNvPr id="333828" name="Rectangle 4">
            <a:extLst>
              <a:ext uri="{FF2B5EF4-FFF2-40B4-BE49-F238E27FC236}">
                <a16:creationId xmlns:a16="http://schemas.microsoft.com/office/drawing/2014/main" id="{A94FF16E-AC72-4EA8-87A0-F97D9EF411D0}"/>
              </a:ext>
            </a:extLst>
          </p:cNvPr>
          <p:cNvSpPr>
            <a:spLocks noChangeArrowheads="1"/>
          </p:cNvSpPr>
          <p:nvPr/>
        </p:nvSpPr>
        <p:spPr bwMode="auto">
          <a:xfrm>
            <a:off x="1828800" y="1143000"/>
            <a:ext cx="86423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lang="zh-CN" altLang="en-US" sz="2700">
                <a:latin typeface="微软雅黑" panose="020B0503020204020204" pitchFamily="34" charset="-122"/>
                <a:ea typeface="微软雅黑" panose="020B0503020204020204" pitchFamily="34" charset="-122"/>
              </a:rPr>
              <a:t>软测量技术</a:t>
            </a:r>
          </a:p>
        </p:txBody>
      </p:sp>
      <p:sp>
        <p:nvSpPr>
          <p:cNvPr id="333829" name="Rectangle 5">
            <a:extLst>
              <a:ext uri="{FF2B5EF4-FFF2-40B4-BE49-F238E27FC236}">
                <a16:creationId xmlns:a16="http://schemas.microsoft.com/office/drawing/2014/main" id="{69584E82-71DE-405B-BCAD-79C2B8F10275}"/>
              </a:ext>
            </a:extLst>
          </p:cNvPr>
          <p:cNvSpPr>
            <a:spLocks noChangeArrowheads="1"/>
          </p:cNvSpPr>
          <p:nvPr/>
        </p:nvSpPr>
        <p:spPr bwMode="auto">
          <a:xfrm>
            <a:off x="1828800" y="5029201"/>
            <a:ext cx="853440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Char char="o"/>
            </a:pPr>
            <a:r>
              <a:rPr lang="en-US" altLang="zh-CN" sz="2800">
                <a:latin typeface="微软雅黑" panose="020B0503020204020204" pitchFamily="34" charset="-122"/>
                <a:ea typeface="微软雅黑" panose="020B0503020204020204" pitchFamily="34" charset="-122"/>
              </a:rPr>
              <a:t> </a:t>
            </a:r>
            <a:r>
              <a:rPr lang="zh-CN" altLang="en-US" sz="2600">
                <a:latin typeface="微软雅黑" panose="020B0503020204020204" pitchFamily="34" charset="-122"/>
                <a:ea typeface="微软雅黑" panose="020B0503020204020204" pitchFamily="34" charset="-122"/>
              </a:rPr>
              <a:t>主导变量：被估计的变量。</a:t>
            </a:r>
          </a:p>
          <a:p>
            <a:pPr eaLnBrk="1" hangingPunct="1">
              <a:lnSpc>
                <a:spcPct val="120000"/>
              </a:lnSpc>
              <a:spcBef>
                <a:spcPct val="20000"/>
              </a:spcBef>
              <a:buClr>
                <a:schemeClr val="accent2"/>
              </a:buClr>
              <a:buFont typeface="Wingdings" panose="05000000000000000000" pitchFamily="2" charset="2"/>
              <a:buChar char="o"/>
            </a:pPr>
            <a:r>
              <a:rPr lang="zh-CN" altLang="en-US" sz="2600">
                <a:latin typeface="微软雅黑" panose="020B0503020204020204" pitchFamily="34" charset="-122"/>
                <a:ea typeface="微软雅黑" panose="020B0503020204020204" pitchFamily="34" charset="-122"/>
              </a:rPr>
              <a:t>  辅助变量：与被估计变量相关的一组可测变量</a:t>
            </a:r>
            <a:r>
              <a:rPr lang="zh-CN" altLang="en-US" sz="2800">
                <a:latin typeface="微软雅黑" panose="020B0503020204020204" pitchFamily="34" charset="-122"/>
                <a:ea typeface="微软雅黑" panose="020B0503020204020204" pitchFamily="34" charset="-122"/>
              </a:rPr>
              <a:t>。</a:t>
            </a:r>
          </a:p>
        </p:txBody>
      </p:sp>
      <p:graphicFrame>
        <p:nvGraphicFramePr>
          <p:cNvPr id="333830" name="Object 6">
            <a:extLst>
              <a:ext uri="{FF2B5EF4-FFF2-40B4-BE49-F238E27FC236}">
                <a16:creationId xmlns:a16="http://schemas.microsoft.com/office/drawing/2014/main" id="{DBD773FD-5DA2-4397-9E58-297A1DF915C1}"/>
              </a:ext>
            </a:extLst>
          </p:cNvPr>
          <p:cNvGraphicFramePr>
            <a:graphicFrameLocks noChangeAspect="1"/>
          </p:cNvGraphicFramePr>
          <p:nvPr>
            <p:extLst>
              <p:ext uri="{D42A27DB-BD31-4B8C-83A1-F6EECF244321}">
                <p14:modId xmlns:p14="http://schemas.microsoft.com/office/powerpoint/2010/main" val="2384119403"/>
              </p:ext>
            </p:extLst>
          </p:nvPr>
        </p:nvGraphicFramePr>
        <p:xfrm>
          <a:off x="2057401" y="2286001"/>
          <a:ext cx="8355013" cy="2562225"/>
        </p:xfrm>
        <a:graphic>
          <a:graphicData uri="http://schemas.openxmlformats.org/presentationml/2006/ole">
            <mc:AlternateContent xmlns:mc="http://schemas.openxmlformats.org/markup-compatibility/2006">
              <mc:Choice xmlns:v="urn:schemas-microsoft-com:vml" Requires="v">
                <p:oleObj spid="_x0000_s12311" name="位图图像" r:id="rId3" imgW="7609524" imgH="2333333" progId="Paint.Picture">
                  <p:embed/>
                </p:oleObj>
              </mc:Choice>
              <mc:Fallback>
                <p:oleObj name="位图图像" r:id="rId3" imgW="7609524" imgH="2333333" progId="Paint.Picture">
                  <p:embed/>
                  <p:pic>
                    <p:nvPicPr>
                      <p:cNvPr id="333830" name="Object 6">
                        <a:extLst>
                          <a:ext uri="{FF2B5EF4-FFF2-40B4-BE49-F238E27FC236}">
                            <a16:creationId xmlns:a16="http://schemas.microsoft.com/office/drawing/2014/main" id="{DBD773FD-5DA2-4397-9E58-297A1DF91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1" y="2286001"/>
                        <a:ext cx="8355013"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8" name="直接连接符 7">
            <a:extLst>
              <a:ext uri="{FF2B5EF4-FFF2-40B4-BE49-F238E27FC236}">
                <a16:creationId xmlns:a16="http://schemas.microsoft.com/office/drawing/2014/main" id="{80133668-C773-4CB7-8120-030089242F5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8555B21-2D60-4F35-9DC3-2D12CCA60D85}"/>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神经网络在软测量中的应用</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灯片编号占位符 1">
            <a:extLst>
              <a:ext uri="{FF2B5EF4-FFF2-40B4-BE49-F238E27FC236}">
                <a16:creationId xmlns:a16="http://schemas.microsoft.com/office/drawing/2014/main" id="{01344EFF-E364-4595-850C-93B01F41FD4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E6A712CC-6F8B-444E-8A98-627AAB6B83D2}" type="slidenum">
              <a:rPr lang="ja-JP" altLang="en-US" sz="1800">
                <a:solidFill>
                  <a:srgbClr val="A50021"/>
                </a:solidFill>
                <a:ea typeface="ＭＳ Ｐゴシック" panose="020B0600070205080204" pitchFamily="34" charset="-128"/>
              </a:rPr>
              <a:pPr eaLnBrk="1" hangingPunct="1"/>
              <a:t>43</a:t>
            </a:fld>
            <a:endParaRPr lang="en-US" altLang="ja-JP" sz="1800">
              <a:solidFill>
                <a:srgbClr val="A50021"/>
              </a:solidFill>
              <a:ea typeface="ＭＳ Ｐゴシック" panose="020B0600070205080204" pitchFamily="34" charset="-128"/>
            </a:endParaRPr>
          </a:p>
        </p:txBody>
      </p:sp>
      <p:sp>
        <p:nvSpPr>
          <p:cNvPr id="334850" name="Rectangle 2">
            <a:extLst>
              <a:ext uri="{FF2B5EF4-FFF2-40B4-BE49-F238E27FC236}">
                <a16:creationId xmlns:a16="http://schemas.microsoft.com/office/drawing/2014/main" id="{65551246-ED11-4DBA-A22D-85216454AB7A}"/>
              </a:ext>
            </a:extLst>
          </p:cNvPr>
          <p:cNvSpPr>
            <a:spLocks noChangeArrowheads="1"/>
          </p:cNvSpPr>
          <p:nvPr/>
        </p:nvSpPr>
        <p:spPr bwMode="auto">
          <a:xfrm>
            <a:off x="1905001" y="1076326"/>
            <a:ext cx="83597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lang="zh-CN" altLang="en-US" sz="2600" dirty="0">
                <a:latin typeface="微软雅黑" panose="020B0503020204020204" pitchFamily="34" charset="-122"/>
                <a:ea typeface="微软雅黑" panose="020B0503020204020204" pitchFamily="34" charset="-122"/>
              </a:rPr>
              <a:t>软测量系统的设计：</a:t>
            </a:r>
          </a:p>
          <a:p>
            <a:pPr eaLnBrk="1" hangingPunct="1">
              <a:lnSpc>
                <a:spcPct val="120000"/>
              </a:lnSpc>
              <a:spcBef>
                <a:spcPct val="20000"/>
              </a:spcBef>
              <a:buClr>
                <a:srgbClr val="0000FF"/>
              </a:buClr>
              <a:buFont typeface="Wingdings" panose="05000000000000000000" pitchFamily="2" charset="2"/>
              <a:buChar char="§"/>
            </a:pPr>
            <a:r>
              <a:rPr lang="zh-CN" altLang="en-US" sz="2600" dirty="0">
                <a:latin typeface="微软雅黑" panose="020B0503020204020204" pitchFamily="34" charset="-122"/>
                <a:ea typeface="微软雅黑" panose="020B0503020204020204" pitchFamily="34" charset="-122"/>
              </a:rPr>
              <a:t>辅助变量的选择：变量类型、变量数量和检测点位置的选择。</a:t>
            </a:r>
          </a:p>
          <a:p>
            <a:pPr eaLnBrk="1" hangingPunct="1">
              <a:lnSpc>
                <a:spcPct val="120000"/>
              </a:lnSpc>
              <a:spcBef>
                <a:spcPct val="20000"/>
              </a:spcBef>
              <a:buClr>
                <a:srgbClr val="0000FF"/>
              </a:buClr>
              <a:buFont typeface="Wingdings" panose="05000000000000000000" pitchFamily="2" charset="2"/>
              <a:buChar char="§"/>
            </a:pPr>
            <a:r>
              <a:rPr lang="zh-CN" altLang="en-US" sz="2600" dirty="0">
                <a:latin typeface="微软雅黑" panose="020B0503020204020204" pitchFamily="34" charset="-122"/>
                <a:ea typeface="微软雅黑" panose="020B0503020204020204" pitchFamily="34" charset="-122"/>
              </a:rPr>
              <a:t>数据采集与处理。</a:t>
            </a:r>
          </a:p>
          <a:p>
            <a:pPr eaLnBrk="1" hangingPunct="1">
              <a:lnSpc>
                <a:spcPct val="120000"/>
              </a:lnSpc>
              <a:spcBef>
                <a:spcPct val="20000"/>
              </a:spcBef>
              <a:buClr>
                <a:srgbClr val="0000FF"/>
              </a:buClr>
              <a:buFont typeface="Wingdings" panose="05000000000000000000" pitchFamily="2" charset="2"/>
              <a:buChar char="§"/>
            </a:pPr>
            <a:r>
              <a:rPr lang="zh-CN" altLang="en-US" sz="2600" dirty="0">
                <a:latin typeface="微软雅黑" panose="020B0503020204020204" pitchFamily="34" charset="-122"/>
                <a:ea typeface="微软雅黑" panose="020B0503020204020204" pitchFamily="34" charset="-122"/>
              </a:rPr>
              <a:t>软测量模型的建立：通过辅助变量来获得对主导变量的最佳估计。</a:t>
            </a:r>
            <a:r>
              <a:rPr lang="zh-CN" altLang="en-US" sz="2800" dirty="0">
                <a:latin typeface="微软雅黑" panose="020B0503020204020204" pitchFamily="34" charset="-122"/>
                <a:ea typeface="微软雅黑" panose="020B0503020204020204" pitchFamily="34" charset="-122"/>
              </a:rPr>
              <a:t>  </a:t>
            </a:r>
          </a:p>
        </p:txBody>
      </p:sp>
      <p:cxnSp>
        <p:nvCxnSpPr>
          <p:cNvPr id="5" name="直接连接符 4">
            <a:extLst>
              <a:ext uri="{FF2B5EF4-FFF2-40B4-BE49-F238E27FC236}">
                <a16:creationId xmlns:a16="http://schemas.microsoft.com/office/drawing/2014/main" id="{DD2C0AB5-EC55-40DC-AC19-B8DDD59C71EC}"/>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6E9CCD7-75EE-4846-B4AA-53A7C717D91C}"/>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神经网络在软测量中的应用</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灯片编号占位符 1">
            <a:extLst>
              <a:ext uri="{FF2B5EF4-FFF2-40B4-BE49-F238E27FC236}">
                <a16:creationId xmlns:a16="http://schemas.microsoft.com/office/drawing/2014/main" id="{C7ADA5E8-8CE6-4542-91BF-E4FE8337359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CFF88D5C-56FF-4482-834F-DE811295F7E4}" type="slidenum">
              <a:rPr lang="ja-JP" altLang="en-US" sz="1800">
                <a:solidFill>
                  <a:srgbClr val="A50021"/>
                </a:solidFill>
                <a:ea typeface="ＭＳ Ｐゴシック" panose="020B0600070205080204" pitchFamily="34" charset="-128"/>
              </a:rPr>
              <a:pPr eaLnBrk="1" hangingPunct="1"/>
              <a:t>44</a:t>
            </a:fld>
            <a:endParaRPr lang="en-US" altLang="ja-JP" sz="1800">
              <a:solidFill>
                <a:srgbClr val="A50021"/>
              </a:solidFill>
              <a:ea typeface="ＭＳ Ｐゴシック" panose="020B0600070205080204" pitchFamily="34" charset="-128"/>
            </a:endParaRPr>
          </a:p>
        </p:txBody>
      </p:sp>
      <p:sp>
        <p:nvSpPr>
          <p:cNvPr id="107523" name="Rectangle 3">
            <a:extLst>
              <a:ext uri="{FF2B5EF4-FFF2-40B4-BE49-F238E27FC236}">
                <a16:creationId xmlns:a16="http://schemas.microsoft.com/office/drawing/2014/main" id="{CA219A07-00DA-4DE8-83C1-EBDD4A830374}"/>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
            </a:pPr>
            <a:r>
              <a:rPr lang="zh-CN" altLang="en-US" sz="2600" b="1" dirty="0">
                <a:latin typeface="Times New Roman" panose="02020603050405020304" pitchFamily="18" charset="0"/>
              </a:rPr>
              <a:t>序批式活性污泥法（</a:t>
            </a:r>
            <a:r>
              <a:rPr lang="en-US" altLang="zh-CN" sz="2600" b="1" dirty="0">
                <a:latin typeface="Times New Roman" panose="02020603050405020304" pitchFamily="18" charset="0"/>
              </a:rPr>
              <a:t>SBR</a:t>
            </a:r>
            <a:r>
              <a:rPr lang="zh-CN" altLang="en-US" sz="2600" b="1" dirty="0">
                <a:latin typeface="Times New Roman" panose="02020603050405020304" pitchFamily="18" charset="0"/>
              </a:rPr>
              <a:t>）</a:t>
            </a:r>
          </a:p>
        </p:txBody>
      </p:sp>
      <p:pic>
        <p:nvPicPr>
          <p:cNvPr id="335876" name="Picture 4">
            <a:extLst>
              <a:ext uri="{FF2B5EF4-FFF2-40B4-BE49-F238E27FC236}">
                <a16:creationId xmlns:a16="http://schemas.microsoft.com/office/drawing/2014/main" id="{77DAE8F0-9D0C-42B2-9ED5-7F25C23E28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1857376"/>
            <a:ext cx="8229600"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F674DB5C-8D5A-4526-B3D3-89255EC0E35B}"/>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8BDA52F-E3DD-45B1-9BF2-EF5FD875EF93}"/>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神经网络在软测量中的应用</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灯片编号占位符 1">
            <a:extLst>
              <a:ext uri="{FF2B5EF4-FFF2-40B4-BE49-F238E27FC236}">
                <a16:creationId xmlns:a16="http://schemas.microsoft.com/office/drawing/2014/main" id="{215FD58B-203F-4409-823D-A1495C3D7F6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5B275910-C365-414A-8041-C7FFBEDBC619}" type="slidenum">
              <a:rPr lang="ja-JP" altLang="en-US" sz="1800">
                <a:solidFill>
                  <a:srgbClr val="A50021"/>
                </a:solidFill>
                <a:ea typeface="ＭＳ Ｐゴシック" panose="020B0600070205080204" pitchFamily="34" charset="-128"/>
              </a:rPr>
              <a:pPr eaLnBrk="1" hangingPunct="1"/>
              <a:t>45</a:t>
            </a:fld>
            <a:endParaRPr lang="en-US" altLang="ja-JP" sz="1800">
              <a:solidFill>
                <a:srgbClr val="A50021"/>
              </a:solidFill>
              <a:ea typeface="ＭＳ Ｐゴシック" panose="020B0600070205080204" pitchFamily="34" charset="-128"/>
            </a:endParaRPr>
          </a:p>
        </p:txBody>
      </p:sp>
      <p:sp>
        <p:nvSpPr>
          <p:cNvPr id="336899" name="Rectangle 3">
            <a:extLst>
              <a:ext uri="{FF2B5EF4-FFF2-40B4-BE49-F238E27FC236}">
                <a16:creationId xmlns:a16="http://schemas.microsoft.com/office/drawing/2014/main" id="{61869119-C711-4176-AB76-44D67E231B1C}"/>
              </a:ext>
            </a:extLst>
          </p:cNvPr>
          <p:cNvSpPr>
            <a:spLocks noChangeArrowheads="1"/>
          </p:cNvSpPr>
          <p:nvPr/>
        </p:nvSpPr>
        <p:spPr bwMode="auto">
          <a:xfrm>
            <a:off x="1774825" y="90805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200" b="1">
                <a:latin typeface="Times New Roman" panose="02020603050405020304" pitchFamily="18" charset="0"/>
              </a:rPr>
              <a:t>BOD</a:t>
            </a:r>
            <a:r>
              <a:rPr lang="zh-CN" altLang="en-US" sz="2200" b="1">
                <a:latin typeface="Times New Roman" panose="02020603050405020304" pitchFamily="18" charset="0"/>
              </a:rPr>
              <a:t>、</a:t>
            </a:r>
            <a:r>
              <a:rPr lang="en-US" altLang="zh-CN" sz="2200" b="1">
                <a:latin typeface="Times New Roman" panose="02020603050405020304" pitchFamily="18" charset="0"/>
              </a:rPr>
              <a:t>COD</a:t>
            </a:r>
            <a:r>
              <a:rPr lang="zh-CN" altLang="en-US" sz="2200" b="1">
                <a:latin typeface="Times New Roman" panose="02020603050405020304" pitchFamily="18" charset="0"/>
              </a:rPr>
              <a:t>、</a:t>
            </a:r>
            <a:r>
              <a:rPr lang="en-US" altLang="zh-CN" sz="2200" b="1">
                <a:latin typeface="Times New Roman" panose="02020603050405020304" pitchFamily="18" charset="0"/>
              </a:rPr>
              <a:t>N</a:t>
            </a:r>
            <a:r>
              <a:rPr lang="zh-CN" altLang="en-US" sz="2200" b="1">
                <a:latin typeface="Times New Roman" panose="02020603050405020304" pitchFamily="18" charset="0"/>
              </a:rPr>
              <a:t>和</a:t>
            </a:r>
            <a:r>
              <a:rPr lang="en-US" altLang="zh-CN" sz="2200" b="1">
                <a:latin typeface="Times New Roman" panose="02020603050405020304" pitchFamily="18" charset="0"/>
              </a:rPr>
              <a:t>P</a:t>
            </a:r>
            <a:r>
              <a:rPr lang="zh-CN" altLang="en-US" sz="2200" b="1">
                <a:latin typeface="Times New Roman" panose="02020603050405020304" pitchFamily="18" charset="0"/>
              </a:rPr>
              <a:t>：为软测量模型的主导变量。</a:t>
            </a:r>
          </a:p>
          <a:p>
            <a:pPr eaLnBrk="1" hangingPunct="1">
              <a:lnSpc>
                <a:spcPct val="120000"/>
              </a:lnSpc>
              <a:spcBef>
                <a:spcPct val="20000"/>
              </a:spcBef>
              <a:buClr>
                <a:schemeClr val="accent2"/>
              </a:buClr>
              <a:buFont typeface="Wingdings" panose="05000000000000000000" pitchFamily="2" charset="2"/>
              <a:buNone/>
            </a:pPr>
            <a:r>
              <a:rPr lang="en-US" altLang="zh-CN" sz="2200" b="1">
                <a:latin typeface="Times New Roman" panose="02020603050405020304" pitchFamily="18" charset="0"/>
              </a:rPr>
              <a:t>ORP</a:t>
            </a:r>
            <a:r>
              <a:rPr lang="zh-CN" altLang="en-US" sz="2200" b="1">
                <a:latin typeface="Times New Roman" panose="02020603050405020304" pitchFamily="18" charset="0"/>
              </a:rPr>
              <a:t>、</a:t>
            </a:r>
            <a:r>
              <a:rPr lang="en-US" altLang="zh-CN" sz="2200" b="1">
                <a:latin typeface="Times New Roman" panose="02020603050405020304" pitchFamily="18" charset="0"/>
              </a:rPr>
              <a:t>DO</a:t>
            </a:r>
            <a:r>
              <a:rPr lang="zh-CN" altLang="en-US" sz="2200" b="1">
                <a:latin typeface="Times New Roman" panose="02020603050405020304" pitchFamily="18" charset="0"/>
              </a:rPr>
              <a:t>、</a:t>
            </a:r>
            <a:r>
              <a:rPr lang="en-US" altLang="zh-CN" sz="2200" b="1">
                <a:latin typeface="Times New Roman" panose="02020603050405020304" pitchFamily="18" charset="0"/>
              </a:rPr>
              <a:t>PH</a:t>
            </a:r>
            <a:r>
              <a:rPr lang="zh-CN" altLang="en-US" sz="2200" b="1">
                <a:latin typeface="Times New Roman" panose="02020603050405020304" pitchFamily="18" charset="0"/>
              </a:rPr>
              <a:t>和</a:t>
            </a:r>
            <a:r>
              <a:rPr lang="en-US" altLang="zh-CN" sz="2200" b="1">
                <a:latin typeface="Times New Roman" panose="02020603050405020304" pitchFamily="18" charset="0"/>
              </a:rPr>
              <a:t>MLSS</a:t>
            </a:r>
            <a:r>
              <a:rPr lang="zh-CN" altLang="en-US" sz="2200" b="1">
                <a:latin typeface="Times New Roman" panose="02020603050405020304" pitchFamily="18" charset="0"/>
              </a:rPr>
              <a:t>：辅助变量。</a:t>
            </a:r>
          </a:p>
          <a:p>
            <a:pPr eaLnBrk="1" hangingPunct="1">
              <a:lnSpc>
                <a:spcPct val="120000"/>
              </a:lnSpc>
              <a:spcBef>
                <a:spcPct val="20000"/>
              </a:spcBef>
              <a:buClr>
                <a:schemeClr val="accent2"/>
              </a:buClr>
              <a:buFont typeface="Wingdings" panose="05000000000000000000" pitchFamily="2" charset="2"/>
              <a:buNone/>
            </a:pPr>
            <a:r>
              <a:rPr lang="zh-CN" altLang="en-US" sz="2200" b="1">
                <a:latin typeface="Times New Roman" panose="02020603050405020304" pitchFamily="18" charset="0"/>
              </a:rPr>
              <a:t>三层</a:t>
            </a:r>
            <a:r>
              <a:rPr lang="en-US" altLang="zh-CN" sz="2200" b="1">
                <a:latin typeface="Times New Roman" panose="02020603050405020304" pitchFamily="18" charset="0"/>
              </a:rPr>
              <a:t>BP</a:t>
            </a:r>
            <a:r>
              <a:rPr lang="zh-CN" altLang="en-US" sz="2200" b="1">
                <a:latin typeface="Times New Roman" panose="02020603050405020304" pitchFamily="18" charset="0"/>
              </a:rPr>
              <a:t>网络：</a:t>
            </a:r>
            <a:r>
              <a:rPr lang="zh-CN" altLang="en-US" sz="1900" b="1">
                <a:latin typeface="Times New Roman" panose="02020603050405020304" pitchFamily="18" charset="0"/>
              </a:rPr>
              <a:t> </a:t>
            </a:r>
            <a:endParaRPr lang="zh-CN" altLang="en-US" sz="2800" b="1">
              <a:latin typeface="Times New Roman" panose="02020603050405020304" pitchFamily="18" charset="0"/>
            </a:endParaRPr>
          </a:p>
        </p:txBody>
      </p:sp>
      <p:pic>
        <p:nvPicPr>
          <p:cNvPr id="336900" name="Picture 4">
            <a:extLst>
              <a:ext uri="{FF2B5EF4-FFF2-40B4-BE49-F238E27FC236}">
                <a16:creationId xmlns:a16="http://schemas.microsoft.com/office/drawing/2014/main" id="{D258CD62-D501-409D-A402-543065CEA9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0" y="2133600"/>
            <a:ext cx="7620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id="{33B6558C-8247-4135-8EEA-3FD0363821F7}"/>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7D4D086E-B6F6-4950-B21A-1D50F7FBE641}"/>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BP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神经网络在软测量中的应用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36899">
                                            <p:txEl>
                                              <p:pRg st="0" end="0"/>
                                            </p:txEl>
                                          </p:spTgt>
                                        </p:tgtEl>
                                        <p:attrNameLst>
                                          <p:attrName>style.visibility</p:attrName>
                                        </p:attrNameLst>
                                      </p:cBhvr>
                                      <p:to>
                                        <p:strVal val="visible"/>
                                      </p:to>
                                    </p:set>
                                    <p:anim calcmode="lin" valueType="num">
                                      <p:cBhvr additive="base">
                                        <p:cTn id="7" dur="500" fill="hold"/>
                                        <p:tgtEl>
                                          <p:spTgt spid="336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36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6899">
                                            <p:txEl>
                                              <p:pRg st="1" end="1"/>
                                            </p:txEl>
                                          </p:spTgt>
                                        </p:tgtEl>
                                        <p:attrNameLst>
                                          <p:attrName>style.visibility</p:attrName>
                                        </p:attrNameLst>
                                      </p:cBhvr>
                                      <p:to>
                                        <p:strVal val="visible"/>
                                      </p:to>
                                    </p:set>
                                    <p:anim calcmode="lin" valueType="num">
                                      <p:cBhvr additive="base">
                                        <p:cTn id="13" dur="500" fill="hold"/>
                                        <p:tgtEl>
                                          <p:spTgt spid="3368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368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6899">
                                            <p:txEl>
                                              <p:pRg st="2" end="2"/>
                                            </p:txEl>
                                          </p:spTgt>
                                        </p:tgtEl>
                                        <p:attrNameLst>
                                          <p:attrName>style.visibility</p:attrName>
                                        </p:attrNameLst>
                                      </p:cBhvr>
                                      <p:to>
                                        <p:strVal val="visible"/>
                                      </p:to>
                                    </p:set>
                                    <p:anim calcmode="lin" valueType="num">
                                      <p:cBhvr additive="base">
                                        <p:cTn id="19" dur="500" fill="hold"/>
                                        <p:tgtEl>
                                          <p:spTgt spid="33689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368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336900"/>
                                        </p:tgtEl>
                                        <p:attrNameLst>
                                          <p:attrName>style.visibility</p:attrName>
                                        </p:attrNameLst>
                                      </p:cBhvr>
                                      <p:to>
                                        <p:strVal val="visible"/>
                                      </p:to>
                                    </p:set>
                                    <p:anim calcmode="lin" valueType="num">
                                      <p:cBhvr>
                                        <p:cTn id="25" dur="500" fill="hold"/>
                                        <p:tgtEl>
                                          <p:spTgt spid="336900"/>
                                        </p:tgtEl>
                                        <p:attrNameLst>
                                          <p:attrName>ppt_w</p:attrName>
                                        </p:attrNameLst>
                                      </p:cBhvr>
                                      <p:tavLst>
                                        <p:tav tm="0">
                                          <p:val>
                                            <p:fltVal val="0"/>
                                          </p:val>
                                        </p:tav>
                                        <p:tav tm="100000">
                                          <p:val>
                                            <p:strVal val="#ppt_w"/>
                                          </p:val>
                                        </p:tav>
                                      </p:tavLst>
                                    </p:anim>
                                    <p:anim calcmode="lin" valueType="num">
                                      <p:cBhvr>
                                        <p:cTn id="26" dur="500" fill="hold"/>
                                        <p:tgtEl>
                                          <p:spTgt spid="3369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灯片编号占位符 3">
            <a:extLst>
              <a:ext uri="{FF2B5EF4-FFF2-40B4-BE49-F238E27FC236}">
                <a16:creationId xmlns:a16="http://schemas.microsoft.com/office/drawing/2014/main" id="{5BCF4D36-7CBB-481E-A45F-3D9CEBC38D3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009BBA6B-DB1F-46F6-970C-6F93FB60C629}" type="slidenum">
              <a:rPr lang="ja-JP" altLang="en-US" sz="1800">
                <a:solidFill>
                  <a:srgbClr val="A50021"/>
                </a:solidFill>
                <a:ea typeface="ＭＳ Ｐゴシック" panose="020B0600070205080204" pitchFamily="34" charset="-128"/>
              </a:rPr>
              <a:pPr eaLnBrk="1" hangingPunct="1"/>
              <a:t>46</a:t>
            </a:fld>
            <a:endParaRPr lang="en-US" altLang="ja-JP" sz="1800">
              <a:solidFill>
                <a:srgbClr val="A50021"/>
              </a:solidFill>
              <a:ea typeface="ＭＳ Ｐゴシック" panose="020B0600070205080204" pitchFamily="34" charset="-128"/>
            </a:endParaRPr>
          </a:p>
        </p:txBody>
      </p:sp>
      <p:sp>
        <p:nvSpPr>
          <p:cNvPr id="239621" name="Rectangle 5">
            <a:extLst>
              <a:ext uri="{FF2B5EF4-FFF2-40B4-BE49-F238E27FC236}">
                <a16:creationId xmlns:a16="http://schemas.microsoft.com/office/drawing/2014/main" id="{93DD6053-678D-4755-86CD-976227C574A9}"/>
              </a:ext>
            </a:extLst>
          </p:cNvPr>
          <p:cNvSpPr>
            <a:spLocks noGrp="1" noChangeArrowheads="1"/>
          </p:cNvSpPr>
          <p:nvPr>
            <p:ph type="body" idx="1"/>
          </p:nvPr>
        </p:nvSpPr>
        <p:spPr>
          <a:xfrm>
            <a:off x="2209800" y="1143000"/>
            <a:ext cx="7848600" cy="3810000"/>
          </a:xfrm>
          <a:noFill/>
        </p:spPr>
        <p:txBody>
          <a:bodyPr/>
          <a:lstStyle/>
          <a:p>
            <a:pPr eaLnBrk="1" hangingPunct="1">
              <a:lnSpc>
                <a:spcPct val="140000"/>
              </a:lnSpc>
              <a:buSzPct val="60000"/>
              <a:buFontTx/>
              <a:buBlip>
                <a:blip r:embed="rId3"/>
              </a:buBlip>
            </a:pPr>
            <a:r>
              <a:rPr lang="zh-CN" altLang="en-US" dirty="0">
                <a:latin typeface="微软雅黑" panose="020B0503020204020204" pitchFamily="34" charset="-122"/>
                <a:ea typeface="微软雅黑" panose="020B0503020204020204" pitchFamily="34" charset="-122"/>
              </a:rPr>
              <a:t>离散型</a:t>
            </a:r>
            <a:r>
              <a:rPr lang="en-US" altLang="zh-CN" dirty="0">
                <a:latin typeface="微软雅黑" panose="020B0503020204020204" pitchFamily="34" charset="-122"/>
                <a:ea typeface="微软雅黑" panose="020B0503020204020204" pitchFamily="34" charset="-122"/>
              </a:rPr>
              <a:t>Hopfield</a:t>
            </a:r>
            <a:r>
              <a:rPr lang="zh-CN" altLang="en-US" dirty="0">
                <a:latin typeface="微软雅黑" panose="020B0503020204020204" pitchFamily="34" charset="-122"/>
                <a:ea typeface="微软雅黑" panose="020B0503020204020204" pitchFamily="34" charset="-122"/>
              </a:rPr>
              <a:t>神经网络</a:t>
            </a:r>
          </a:p>
          <a:p>
            <a:pPr eaLnBrk="1" hangingPunct="1">
              <a:lnSpc>
                <a:spcPct val="140000"/>
              </a:lnSpc>
              <a:buSzPct val="60000"/>
              <a:buFontTx/>
              <a:buBlip>
                <a:blip r:embed="rId3"/>
              </a:buBlip>
            </a:pPr>
            <a:r>
              <a:rPr lang="zh-CN" altLang="en-US" dirty="0">
                <a:latin typeface="微软雅黑" panose="020B0503020204020204" pitchFamily="34" charset="-122"/>
                <a:ea typeface="微软雅黑" panose="020B0503020204020204" pitchFamily="34" charset="-122"/>
              </a:rPr>
              <a:t>连续型</a:t>
            </a:r>
            <a:r>
              <a:rPr lang="en-US" altLang="zh-CN" dirty="0">
                <a:latin typeface="微软雅黑" panose="020B0503020204020204" pitchFamily="34" charset="-122"/>
                <a:ea typeface="微软雅黑" panose="020B0503020204020204" pitchFamily="34" charset="-122"/>
              </a:rPr>
              <a:t>Hopfield</a:t>
            </a:r>
            <a:r>
              <a:rPr lang="zh-CN" altLang="en-US" dirty="0">
                <a:latin typeface="微软雅黑" panose="020B0503020204020204" pitchFamily="34" charset="-122"/>
                <a:ea typeface="微软雅黑" panose="020B0503020204020204" pitchFamily="34" charset="-122"/>
              </a:rPr>
              <a:t>神经网络及其</a:t>
            </a:r>
            <a:r>
              <a:rPr lang="en-US" altLang="zh-CN" dirty="0">
                <a:latin typeface="微软雅黑" panose="020B0503020204020204" pitchFamily="34" charset="-122"/>
                <a:ea typeface="微软雅黑" panose="020B0503020204020204" pitchFamily="34" charset="-122"/>
              </a:rPr>
              <a:t>VLSI</a:t>
            </a:r>
            <a:r>
              <a:rPr lang="zh-CN" altLang="en-US" dirty="0">
                <a:latin typeface="微软雅黑" panose="020B0503020204020204" pitchFamily="34" charset="-122"/>
                <a:ea typeface="微软雅黑" panose="020B0503020204020204" pitchFamily="34" charset="-122"/>
              </a:rPr>
              <a:t>实现</a:t>
            </a:r>
          </a:p>
          <a:p>
            <a:pPr eaLnBrk="1" hangingPunct="1">
              <a:lnSpc>
                <a:spcPct val="140000"/>
              </a:lnSpc>
              <a:buSzPct val="60000"/>
              <a:buFontTx/>
              <a:buBlip>
                <a:blip r:embed="rId3"/>
              </a:buBlip>
            </a:pPr>
            <a:r>
              <a:rPr lang="zh-CN" altLang="en-US" dirty="0">
                <a:latin typeface="微软雅黑" panose="020B0503020204020204" pitchFamily="34" charset="-122"/>
                <a:ea typeface="微软雅黑" panose="020B0503020204020204" pitchFamily="34" charset="-122"/>
              </a:rPr>
              <a:t>随机神经网络</a:t>
            </a:r>
          </a:p>
          <a:p>
            <a:pPr eaLnBrk="1" hangingPunct="1">
              <a:lnSpc>
                <a:spcPct val="140000"/>
              </a:lnSpc>
              <a:buSzPct val="60000"/>
              <a:buFontTx/>
              <a:buBlip>
                <a:blip r:embed="rId3"/>
              </a:buBlip>
            </a:pPr>
            <a:r>
              <a:rPr lang="zh-CN" altLang="en-US" dirty="0">
                <a:latin typeface="微软雅黑" panose="020B0503020204020204" pitchFamily="34" charset="-122"/>
                <a:ea typeface="微软雅黑" panose="020B0503020204020204" pitchFamily="34" charset="-122"/>
              </a:rPr>
              <a:t>混沌神经网络</a:t>
            </a:r>
          </a:p>
          <a:p>
            <a:pPr eaLnBrk="1" hangingPunct="1">
              <a:lnSpc>
                <a:spcPct val="140000"/>
              </a:lnSpc>
              <a:buSzPct val="60000"/>
              <a:buFontTx/>
              <a:buNone/>
            </a:pPr>
            <a:endParaRPr lang="en-US" altLang="zh-CN"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0E402B58-926B-4C74-BBBA-8BB14151D0A8}"/>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74F9AFD-D5DF-4069-8EFF-134ED5B72AC8}"/>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 </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神经网络及其改进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39621">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39621">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39621">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396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build="p" autoUpdateAnimBg="0"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57" name="灯片编号占位符 3">
            <a:extLst>
              <a:ext uri="{FF2B5EF4-FFF2-40B4-BE49-F238E27FC236}">
                <a16:creationId xmlns:a16="http://schemas.microsoft.com/office/drawing/2014/main" id="{B73C7186-A41C-495A-857F-900A6B9588E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914492D5-E152-4A34-9354-A28B0C1D8B63}" type="slidenum">
              <a:rPr lang="ja-JP" altLang="en-US" sz="1800">
                <a:solidFill>
                  <a:srgbClr val="A50021"/>
                </a:solidFill>
                <a:ea typeface="ＭＳ Ｐゴシック" panose="020B0600070205080204" pitchFamily="34" charset="-128"/>
              </a:rPr>
              <a:pPr eaLnBrk="1" hangingPunct="1"/>
              <a:t>47</a:t>
            </a:fld>
            <a:endParaRPr lang="en-US" altLang="ja-JP" sz="1800">
              <a:solidFill>
                <a:srgbClr val="A50021"/>
              </a:solidFill>
              <a:ea typeface="ＭＳ Ｐゴシック" panose="020B0600070205080204" pitchFamily="34" charset="-128"/>
            </a:endParaRPr>
          </a:p>
        </p:txBody>
      </p:sp>
      <p:sp>
        <p:nvSpPr>
          <p:cNvPr id="22559" name="Line 3">
            <a:extLst>
              <a:ext uri="{FF2B5EF4-FFF2-40B4-BE49-F238E27FC236}">
                <a16:creationId xmlns:a16="http://schemas.microsoft.com/office/drawing/2014/main" id="{C07A672F-2165-40A7-A794-B36187747270}"/>
              </a:ext>
            </a:extLst>
          </p:cNvPr>
          <p:cNvSpPr>
            <a:spLocks noChangeShapeType="1"/>
          </p:cNvSpPr>
          <p:nvPr/>
        </p:nvSpPr>
        <p:spPr bwMode="auto">
          <a:xfrm flipV="1">
            <a:off x="3505200" y="2362200"/>
            <a:ext cx="0" cy="15240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30" name="Object 4">
            <a:extLst>
              <a:ext uri="{FF2B5EF4-FFF2-40B4-BE49-F238E27FC236}">
                <a16:creationId xmlns:a16="http://schemas.microsoft.com/office/drawing/2014/main" id="{0E91E353-3FE2-4064-95EA-2D609F388286}"/>
              </a:ext>
            </a:extLst>
          </p:cNvPr>
          <p:cNvGraphicFramePr>
            <a:graphicFrameLocks noChangeAspect="1"/>
          </p:cNvGraphicFramePr>
          <p:nvPr/>
        </p:nvGraphicFramePr>
        <p:xfrm>
          <a:off x="3600450" y="2286000"/>
          <a:ext cx="217488" cy="306388"/>
        </p:xfrm>
        <a:graphic>
          <a:graphicData uri="http://schemas.openxmlformats.org/presentationml/2006/ole">
            <mc:AlternateContent xmlns:mc="http://schemas.openxmlformats.org/markup-compatibility/2006">
              <mc:Choice xmlns:v="urn:schemas-microsoft-com:vml" Requires="v">
                <p:oleObj spid="_x0000_s13908" name="Equation" r:id="rId3" imgW="126720" imgH="177480" progId="Equation.DSMT4">
                  <p:embed/>
                </p:oleObj>
              </mc:Choice>
              <mc:Fallback>
                <p:oleObj name="Equation" r:id="rId3" imgW="126720" imgH="177480" progId="Equation.DSMT4">
                  <p:embed/>
                  <p:pic>
                    <p:nvPicPr>
                      <p:cNvPr id="22530" name="Object 4">
                        <a:extLst>
                          <a:ext uri="{FF2B5EF4-FFF2-40B4-BE49-F238E27FC236}">
                            <a16:creationId xmlns:a16="http://schemas.microsoft.com/office/drawing/2014/main" id="{0E91E353-3FE2-4064-95EA-2D609F3882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450" y="2286000"/>
                        <a:ext cx="217488"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1" name="Object 5">
            <a:extLst>
              <a:ext uri="{FF2B5EF4-FFF2-40B4-BE49-F238E27FC236}">
                <a16:creationId xmlns:a16="http://schemas.microsoft.com/office/drawing/2014/main" id="{0F4C5F86-5660-4B6B-BDF7-9E6A82612484}"/>
              </a:ext>
            </a:extLst>
          </p:cNvPr>
          <p:cNvGraphicFramePr>
            <a:graphicFrameLocks noChangeAspect="1"/>
          </p:cNvGraphicFramePr>
          <p:nvPr/>
        </p:nvGraphicFramePr>
        <p:xfrm>
          <a:off x="4948238" y="2286001"/>
          <a:ext cx="247650" cy="315913"/>
        </p:xfrm>
        <a:graphic>
          <a:graphicData uri="http://schemas.openxmlformats.org/presentationml/2006/ole">
            <mc:AlternateContent xmlns:mc="http://schemas.openxmlformats.org/markup-compatibility/2006">
              <mc:Choice xmlns:v="urn:schemas-microsoft-com:vml" Requires="v">
                <p:oleObj spid="_x0000_s13909" name="Equation" r:id="rId5" imgW="139680" imgH="177480" progId="Equation.DSMT4">
                  <p:embed/>
                </p:oleObj>
              </mc:Choice>
              <mc:Fallback>
                <p:oleObj name="Equation" r:id="rId5" imgW="139680" imgH="177480" progId="Equation.DSMT4">
                  <p:embed/>
                  <p:pic>
                    <p:nvPicPr>
                      <p:cNvPr id="22531" name="Object 5">
                        <a:extLst>
                          <a:ext uri="{FF2B5EF4-FFF2-40B4-BE49-F238E27FC236}">
                            <a16:creationId xmlns:a16="http://schemas.microsoft.com/office/drawing/2014/main" id="{0F4C5F86-5660-4B6B-BDF7-9E6A826124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8238" y="2286001"/>
                        <a:ext cx="247650"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60" name="Line 6">
            <a:extLst>
              <a:ext uri="{FF2B5EF4-FFF2-40B4-BE49-F238E27FC236}">
                <a16:creationId xmlns:a16="http://schemas.microsoft.com/office/drawing/2014/main" id="{9FD26DE6-F074-4D49-AEE3-B2647A3B9987}"/>
              </a:ext>
            </a:extLst>
          </p:cNvPr>
          <p:cNvSpPr>
            <a:spLocks noChangeShapeType="1"/>
          </p:cNvSpPr>
          <p:nvPr/>
        </p:nvSpPr>
        <p:spPr bwMode="auto">
          <a:xfrm flipV="1">
            <a:off x="4876800" y="2371725"/>
            <a:ext cx="0" cy="1524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1" name="Line 7">
            <a:extLst>
              <a:ext uri="{FF2B5EF4-FFF2-40B4-BE49-F238E27FC236}">
                <a16:creationId xmlns:a16="http://schemas.microsoft.com/office/drawing/2014/main" id="{487AD95D-3EE1-407C-B5E1-46353E3AB57C}"/>
              </a:ext>
            </a:extLst>
          </p:cNvPr>
          <p:cNvSpPr>
            <a:spLocks noChangeShapeType="1"/>
          </p:cNvSpPr>
          <p:nvPr/>
        </p:nvSpPr>
        <p:spPr bwMode="auto">
          <a:xfrm flipV="1">
            <a:off x="8534400" y="2371725"/>
            <a:ext cx="0" cy="1524000"/>
          </a:xfrm>
          <a:prstGeom prst="line">
            <a:avLst/>
          </a:prstGeom>
          <a:noFill/>
          <a:ln w="1905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32" name="Object 8">
            <a:extLst>
              <a:ext uri="{FF2B5EF4-FFF2-40B4-BE49-F238E27FC236}">
                <a16:creationId xmlns:a16="http://schemas.microsoft.com/office/drawing/2014/main" id="{1470089E-CCF5-4D03-8532-FFFBFE25BFB6}"/>
              </a:ext>
            </a:extLst>
          </p:cNvPr>
          <p:cNvGraphicFramePr>
            <a:graphicFrameLocks noChangeAspect="1"/>
          </p:cNvGraphicFramePr>
          <p:nvPr/>
        </p:nvGraphicFramePr>
        <p:xfrm>
          <a:off x="8532814" y="2209801"/>
          <a:ext cx="276225" cy="347663"/>
        </p:xfrm>
        <a:graphic>
          <a:graphicData uri="http://schemas.openxmlformats.org/presentationml/2006/ole">
            <mc:AlternateContent xmlns:mc="http://schemas.openxmlformats.org/markup-compatibility/2006">
              <mc:Choice xmlns:v="urn:schemas-microsoft-com:vml" Requires="v">
                <p:oleObj spid="_x0000_s13910" name="Equation" r:id="rId7" imgW="139680" imgH="177480" progId="Equation.DSMT4">
                  <p:embed/>
                </p:oleObj>
              </mc:Choice>
              <mc:Fallback>
                <p:oleObj name="Equation" r:id="rId7" imgW="139680" imgH="177480" progId="Equation.DSMT4">
                  <p:embed/>
                  <p:pic>
                    <p:nvPicPr>
                      <p:cNvPr id="22532" name="Object 8">
                        <a:extLst>
                          <a:ext uri="{FF2B5EF4-FFF2-40B4-BE49-F238E27FC236}">
                            <a16:creationId xmlns:a16="http://schemas.microsoft.com/office/drawing/2014/main" id="{1470089E-CCF5-4D03-8532-FFFBFE25BF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2814" y="2209801"/>
                        <a:ext cx="276225"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62" name="Text Box 9">
            <a:extLst>
              <a:ext uri="{FF2B5EF4-FFF2-40B4-BE49-F238E27FC236}">
                <a16:creationId xmlns:a16="http://schemas.microsoft.com/office/drawing/2014/main" id="{E82D4BC5-743D-4FE7-8D8A-4F26E4F7B9E0}"/>
              </a:ext>
            </a:extLst>
          </p:cNvPr>
          <p:cNvSpPr txBox="1">
            <a:spLocks noChangeArrowheads="1"/>
          </p:cNvSpPr>
          <p:nvPr/>
        </p:nvSpPr>
        <p:spPr bwMode="auto">
          <a:xfrm>
            <a:off x="3886200" y="6080126"/>
            <a:ext cx="434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000" b="1">
                <a:latin typeface="Times New Roman" panose="02020603050405020304" pitchFamily="18" charset="0"/>
              </a:rPr>
              <a:t>离散</a:t>
            </a:r>
            <a:r>
              <a:rPr kumimoji="1" lang="en-US" altLang="zh-CN" sz="2000" b="1">
                <a:latin typeface="Times New Roman" panose="02020603050405020304" pitchFamily="18" charset="0"/>
              </a:rPr>
              <a:t>Hopfield</a:t>
            </a:r>
            <a:r>
              <a:rPr kumimoji="1" lang="zh-CN" altLang="en-US" sz="2000" b="1">
                <a:latin typeface="Times New Roman" panose="02020603050405020304" pitchFamily="18" charset="0"/>
              </a:rPr>
              <a:t>神经网络结构图</a:t>
            </a:r>
          </a:p>
        </p:txBody>
      </p:sp>
      <p:graphicFrame>
        <p:nvGraphicFramePr>
          <p:cNvPr id="22533" name="Object 10">
            <a:extLst>
              <a:ext uri="{FF2B5EF4-FFF2-40B4-BE49-F238E27FC236}">
                <a16:creationId xmlns:a16="http://schemas.microsoft.com/office/drawing/2014/main" id="{08F63CAE-7ED4-40DA-B0CD-8275C347ED9C}"/>
              </a:ext>
            </a:extLst>
          </p:cNvPr>
          <p:cNvGraphicFramePr>
            <a:graphicFrameLocks noChangeAspect="1"/>
          </p:cNvGraphicFramePr>
          <p:nvPr/>
        </p:nvGraphicFramePr>
        <p:xfrm>
          <a:off x="6570664" y="2209800"/>
          <a:ext cx="276225" cy="393700"/>
        </p:xfrm>
        <a:graphic>
          <a:graphicData uri="http://schemas.openxmlformats.org/presentationml/2006/ole">
            <mc:AlternateContent xmlns:mc="http://schemas.openxmlformats.org/markup-compatibility/2006">
              <mc:Choice xmlns:v="urn:schemas-microsoft-com:vml" Requires="v">
                <p:oleObj spid="_x0000_s13911" name="Equation" r:id="rId9" imgW="126720" imgH="177480" progId="Equation.DSMT4">
                  <p:embed/>
                </p:oleObj>
              </mc:Choice>
              <mc:Fallback>
                <p:oleObj name="Equation" r:id="rId9" imgW="126720" imgH="177480" progId="Equation.DSMT4">
                  <p:embed/>
                  <p:pic>
                    <p:nvPicPr>
                      <p:cNvPr id="22533" name="Object 10">
                        <a:extLst>
                          <a:ext uri="{FF2B5EF4-FFF2-40B4-BE49-F238E27FC236}">
                            <a16:creationId xmlns:a16="http://schemas.microsoft.com/office/drawing/2014/main" id="{08F63CAE-7ED4-40DA-B0CD-8275C347ED9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0664" y="2209800"/>
                        <a:ext cx="276225"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63" name="Line 11">
            <a:extLst>
              <a:ext uri="{FF2B5EF4-FFF2-40B4-BE49-F238E27FC236}">
                <a16:creationId xmlns:a16="http://schemas.microsoft.com/office/drawing/2014/main" id="{5BB1B2FE-B9D6-408E-92BA-6E4DA50A9BCC}"/>
              </a:ext>
            </a:extLst>
          </p:cNvPr>
          <p:cNvSpPr>
            <a:spLocks noChangeShapeType="1"/>
          </p:cNvSpPr>
          <p:nvPr/>
        </p:nvSpPr>
        <p:spPr bwMode="auto">
          <a:xfrm flipV="1">
            <a:off x="6537325" y="2362200"/>
            <a:ext cx="0" cy="152400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64" name="Text Box 12">
            <a:extLst>
              <a:ext uri="{FF2B5EF4-FFF2-40B4-BE49-F238E27FC236}">
                <a16:creationId xmlns:a16="http://schemas.microsoft.com/office/drawing/2014/main" id="{7C46923F-D2C8-4FED-B040-47B295D2A200}"/>
              </a:ext>
            </a:extLst>
          </p:cNvPr>
          <p:cNvSpPr txBox="1">
            <a:spLocks noChangeArrowheads="1"/>
          </p:cNvSpPr>
          <p:nvPr/>
        </p:nvSpPr>
        <p:spPr bwMode="auto">
          <a:xfrm>
            <a:off x="5715000" y="38100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t>
            </a:r>
          </a:p>
        </p:txBody>
      </p:sp>
      <p:sp>
        <p:nvSpPr>
          <p:cNvPr id="22565" name="Text Box 13">
            <a:extLst>
              <a:ext uri="{FF2B5EF4-FFF2-40B4-BE49-F238E27FC236}">
                <a16:creationId xmlns:a16="http://schemas.microsoft.com/office/drawing/2014/main" id="{9CD03F28-3FC7-4B0C-8327-AE69A5B297EC}"/>
              </a:ext>
            </a:extLst>
          </p:cNvPr>
          <p:cNvSpPr txBox="1">
            <a:spLocks noChangeArrowheads="1"/>
          </p:cNvSpPr>
          <p:nvPr/>
        </p:nvSpPr>
        <p:spPr bwMode="auto">
          <a:xfrm>
            <a:off x="7315200" y="38100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t>
            </a:r>
          </a:p>
        </p:txBody>
      </p:sp>
      <p:sp>
        <p:nvSpPr>
          <p:cNvPr id="22566" name="Oval 14">
            <a:extLst>
              <a:ext uri="{FF2B5EF4-FFF2-40B4-BE49-F238E27FC236}">
                <a16:creationId xmlns:a16="http://schemas.microsoft.com/office/drawing/2014/main" id="{87B7E45F-8F7F-4DA8-9622-B6AB0E66384A}"/>
              </a:ext>
            </a:extLst>
          </p:cNvPr>
          <p:cNvSpPr>
            <a:spLocks noChangeArrowheads="1"/>
          </p:cNvSpPr>
          <p:nvPr/>
        </p:nvSpPr>
        <p:spPr bwMode="auto">
          <a:xfrm>
            <a:off x="3276600" y="3895725"/>
            <a:ext cx="457200" cy="381000"/>
          </a:xfrm>
          <a:prstGeom prst="ellipse">
            <a:avLst/>
          </a:prstGeom>
          <a:gradFill rotWithShape="0">
            <a:gsLst>
              <a:gs pos="0">
                <a:schemeClr val="bg1"/>
              </a:gs>
              <a:gs pos="100000">
                <a:srgbClr val="FF3300"/>
              </a:gs>
            </a:gsLst>
            <a:path path="shape">
              <a:fillToRect l="50000" t="50000" r="50000" b="50000"/>
            </a:path>
          </a:gradFill>
          <a:ln w="15875">
            <a:solidFill>
              <a:srgbClr val="FF3300"/>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67" name="Text Box 15">
            <a:extLst>
              <a:ext uri="{FF2B5EF4-FFF2-40B4-BE49-F238E27FC236}">
                <a16:creationId xmlns:a16="http://schemas.microsoft.com/office/drawing/2014/main" id="{823D6210-1762-4E72-B695-84476F3A0634}"/>
              </a:ext>
            </a:extLst>
          </p:cNvPr>
          <p:cNvSpPr txBox="1">
            <a:spLocks noChangeArrowheads="1"/>
          </p:cNvSpPr>
          <p:nvPr/>
        </p:nvSpPr>
        <p:spPr bwMode="auto">
          <a:xfrm>
            <a:off x="3352800" y="38862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800">
                <a:latin typeface="Times New Roman" panose="02020603050405020304" pitchFamily="18" charset="0"/>
              </a:rPr>
              <a:t>1</a:t>
            </a:r>
          </a:p>
        </p:txBody>
      </p:sp>
      <p:sp>
        <p:nvSpPr>
          <p:cNvPr id="22568" name="Oval 16">
            <a:extLst>
              <a:ext uri="{FF2B5EF4-FFF2-40B4-BE49-F238E27FC236}">
                <a16:creationId xmlns:a16="http://schemas.microsoft.com/office/drawing/2014/main" id="{9477B999-3A48-4528-A0D4-C9816BB963DE}"/>
              </a:ext>
            </a:extLst>
          </p:cNvPr>
          <p:cNvSpPr>
            <a:spLocks noChangeArrowheads="1"/>
          </p:cNvSpPr>
          <p:nvPr/>
        </p:nvSpPr>
        <p:spPr bwMode="auto">
          <a:xfrm>
            <a:off x="4648200" y="3895725"/>
            <a:ext cx="457200" cy="381000"/>
          </a:xfrm>
          <a:prstGeom prst="ellipse">
            <a:avLst/>
          </a:prstGeom>
          <a:gradFill rotWithShape="0">
            <a:gsLst>
              <a:gs pos="0">
                <a:schemeClr val="bg1"/>
              </a:gs>
              <a:gs pos="100000">
                <a:schemeClr val="tx1"/>
              </a:gs>
            </a:gsLst>
            <a:path path="shape">
              <a:fillToRect l="50000" t="50000" r="50000" b="50000"/>
            </a:path>
          </a:gradFill>
          <a:ln w="15875">
            <a:solidFill>
              <a:schemeClr val="tx1"/>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569" name="Text Box 17">
            <a:extLst>
              <a:ext uri="{FF2B5EF4-FFF2-40B4-BE49-F238E27FC236}">
                <a16:creationId xmlns:a16="http://schemas.microsoft.com/office/drawing/2014/main" id="{399104A2-D9FD-4E4A-A5EB-76191B17B3ED}"/>
              </a:ext>
            </a:extLst>
          </p:cNvPr>
          <p:cNvSpPr txBox="1">
            <a:spLocks noChangeArrowheads="1"/>
          </p:cNvSpPr>
          <p:nvPr/>
        </p:nvSpPr>
        <p:spPr bwMode="auto">
          <a:xfrm>
            <a:off x="4724400" y="3886201"/>
            <a:ext cx="30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800">
                <a:latin typeface="Times New Roman" panose="02020603050405020304" pitchFamily="18" charset="0"/>
              </a:rPr>
              <a:t>2</a:t>
            </a:r>
          </a:p>
        </p:txBody>
      </p:sp>
      <p:sp>
        <p:nvSpPr>
          <p:cNvPr id="22570" name="Oval 18">
            <a:extLst>
              <a:ext uri="{FF2B5EF4-FFF2-40B4-BE49-F238E27FC236}">
                <a16:creationId xmlns:a16="http://schemas.microsoft.com/office/drawing/2014/main" id="{A257CA46-544C-4565-B755-589E5B811AE0}"/>
              </a:ext>
            </a:extLst>
          </p:cNvPr>
          <p:cNvSpPr>
            <a:spLocks noChangeArrowheads="1"/>
          </p:cNvSpPr>
          <p:nvPr/>
        </p:nvSpPr>
        <p:spPr bwMode="auto">
          <a:xfrm>
            <a:off x="6308725" y="3886200"/>
            <a:ext cx="457200" cy="381000"/>
          </a:xfrm>
          <a:prstGeom prst="ellipse">
            <a:avLst/>
          </a:prstGeom>
          <a:gradFill rotWithShape="0">
            <a:gsLst>
              <a:gs pos="0">
                <a:schemeClr val="bg1"/>
              </a:gs>
              <a:gs pos="100000">
                <a:srgbClr val="0033CC"/>
              </a:gs>
            </a:gsLst>
            <a:path path="shape">
              <a:fillToRect l="50000" t="50000" r="50000" b="50000"/>
            </a:path>
          </a:gradFill>
          <a:ln w="15875">
            <a:solidFill>
              <a:srgbClr val="0033CC"/>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4" name="Object 19">
            <a:extLst>
              <a:ext uri="{FF2B5EF4-FFF2-40B4-BE49-F238E27FC236}">
                <a16:creationId xmlns:a16="http://schemas.microsoft.com/office/drawing/2014/main" id="{8073C739-7EAF-48C4-9645-00FB74D27D80}"/>
              </a:ext>
            </a:extLst>
          </p:cNvPr>
          <p:cNvGraphicFramePr>
            <a:graphicFrameLocks noChangeAspect="1"/>
          </p:cNvGraphicFramePr>
          <p:nvPr/>
        </p:nvGraphicFramePr>
        <p:xfrm>
          <a:off x="6461126" y="3886200"/>
          <a:ext cx="168275" cy="311150"/>
        </p:xfrm>
        <a:graphic>
          <a:graphicData uri="http://schemas.openxmlformats.org/presentationml/2006/ole">
            <mc:AlternateContent xmlns:mc="http://schemas.openxmlformats.org/markup-compatibility/2006">
              <mc:Choice xmlns:v="urn:schemas-microsoft-com:vml" Requires="v">
                <p:oleObj spid="_x0000_s13912" name="Equation" r:id="rId11" imgW="88560" imgH="164880" progId="Equation.3">
                  <p:embed/>
                </p:oleObj>
              </mc:Choice>
              <mc:Fallback>
                <p:oleObj name="Equation" r:id="rId11" imgW="88560" imgH="164880" progId="Equation.3">
                  <p:embed/>
                  <p:pic>
                    <p:nvPicPr>
                      <p:cNvPr id="22534" name="Object 19">
                        <a:extLst>
                          <a:ext uri="{FF2B5EF4-FFF2-40B4-BE49-F238E27FC236}">
                            <a16:creationId xmlns:a16="http://schemas.microsoft.com/office/drawing/2014/main" id="{8073C739-7EAF-48C4-9645-00FB74D27D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1126" y="3886200"/>
                        <a:ext cx="168275"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71" name="Oval 20">
            <a:extLst>
              <a:ext uri="{FF2B5EF4-FFF2-40B4-BE49-F238E27FC236}">
                <a16:creationId xmlns:a16="http://schemas.microsoft.com/office/drawing/2014/main" id="{B918193D-5554-43A2-B020-99F86C093F0A}"/>
              </a:ext>
            </a:extLst>
          </p:cNvPr>
          <p:cNvSpPr>
            <a:spLocks noChangeArrowheads="1"/>
          </p:cNvSpPr>
          <p:nvPr/>
        </p:nvSpPr>
        <p:spPr bwMode="auto">
          <a:xfrm>
            <a:off x="8305800" y="3895725"/>
            <a:ext cx="457200" cy="381000"/>
          </a:xfrm>
          <a:prstGeom prst="ellipse">
            <a:avLst/>
          </a:prstGeom>
          <a:gradFill rotWithShape="0">
            <a:gsLst>
              <a:gs pos="0">
                <a:schemeClr val="bg1"/>
              </a:gs>
              <a:gs pos="100000">
                <a:srgbClr val="33CC33"/>
              </a:gs>
            </a:gsLst>
            <a:path path="shape">
              <a:fillToRect l="50000" t="50000" r="50000" b="50000"/>
            </a:path>
          </a:gradFill>
          <a:ln w="15875">
            <a:solidFill>
              <a:srgbClr val="33CC33"/>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2535" name="Object 21">
            <a:extLst>
              <a:ext uri="{FF2B5EF4-FFF2-40B4-BE49-F238E27FC236}">
                <a16:creationId xmlns:a16="http://schemas.microsoft.com/office/drawing/2014/main" id="{1F105E43-2B71-429C-9231-2922B614D024}"/>
              </a:ext>
            </a:extLst>
          </p:cNvPr>
          <p:cNvGraphicFramePr>
            <a:graphicFrameLocks noChangeAspect="1"/>
          </p:cNvGraphicFramePr>
          <p:nvPr/>
        </p:nvGraphicFramePr>
        <p:xfrm>
          <a:off x="8458201" y="3962400"/>
          <a:ext cx="207963" cy="228600"/>
        </p:xfrm>
        <a:graphic>
          <a:graphicData uri="http://schemas.openxmlformats.org/presentationml/2006/ole">
            <mc:AlternateContent xmlns:mc="http://schemas.openxmlformats.org/markup-compatibility/2006">
              <mc:Choice xmlns:v="urn:schemas-microsoft-com:vml" Requires="v">
                <p:oleObj spid="_x0000_s13913" name="Equation" r:id="rId13" imgW="126720" imgH="139680" progId="Equation.3">
                  <p:embed/>
                </p:oleObj>
              </mc:Choice>
              <mc:Fallback>
                <p:oleObj name="Equation" r:id="rId13" imgW="126720" imgH="139680" progId="Equation.3">
                  <p:embed/>
                  <p:pic>
                    <p:nvPicPr>
                      <p:cNvPr id="22535" name="Object 21">
                        <a:extLst>
                          <a:ext uri="{FF2B5EF4-FFF2-40B4-BE49-F238E27FC236}">
                            <a16:creationId xmlns:a16="http://schemas.microsoft.com/office/drawing/2014/main" id="{1F105E43-2B71-429C-9231-2922B614D0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58201" y="3962400"/>
                        <a:ext cx="207963"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6" name="Object 22">
            <a:extLst>
              <a:ext uri="{FF2B5EF4-FFF2-40B4-BE49-F238E27FC236}">
                <a16:creationId xmlns:a16="http://schemas.microsoft.com/office/drawing/2014/main" id="{8F95E756-C58D-45C1-B33F-AEC64275B97A}"/>
              </a:ext>
            </a:extLst>
          </p:cNvPr>
          <p:cNvGraphicFramePr>
            <a:graphicFrameLocks noChangeAspect="1"/>
          </p:cNvGraphicFramePr>
          <p:nvPr/>
        </p:nvGraphicFramePr>
        <p:xfrm>
          <a:off x="4191001" y="4387850"/>
          <a:ext cx="288925" cy="260350"/>
        </p:xfrm>
        <a:graphic>
          <a:graphicData uri="http://schemas.openxmlformats.org/presentationml/2006/ole">
            <mc:AlternateContent xmlns:mc="http://schemas.openxmlformats.org/markup-compatibility/2006">
              <mc:Choice xmlns:v="urn:schemas-microsoft-com:vml" Requires="v">
                <p:oleObj spid="_x0000_s13914" name="Equation" r:id="rId15" imgW="241200" imgH="215640" progId="Equation.3">
                  <p:embed/>
                </p:oleObj>
              </mc:Choice>
              <mc:Fallback>
                <p:oleObj name="Equation" r:id="rId15" imgW="241200" imgH="215640" progId="Equation.3">
                  <p:embed/>
                  <p:pic>
                    <p:nvPicPr>
                      <p:cNvPr id="22536" name="Object 22">
                        <a:extLst>
                          <a:ext uri="{FF2B5EF4-FFF2-40B4-BE49-F238E27FC236}">
                            <a16:creationId xmlns:a16="http://schemas.microsoft.com/office/drawing/2014/main" id="{8F95E756-C58D-45C1-B33F-AEC64275B97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91001" y="4387850"/>
                        <a:ext cx="28892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7" name="Object 23">
            <a:extLst>
              <a:ext uri="{FF2B5EF4-FFF2-40B4-BE49-F238E27FC236}">
                <a16:creationId xmlns:a16="http://schemas.microsoft.com/office/drawing/2014/main" id="{32E608D3-4312-438C-8062-8656DDE1D3C0}"/>
              </a:ext>
            </a:extLst>
          </p:cNvPr>
          <p:cNvGraphicFramePr>
            <a:graphicFrameLocks noChangeAspect="1"/>
          </p:cNvGraphicFramePr>
          <p:nvPr/>
        </p:nvGraphicFramePr>
        <p:xfrm>
          <a:off x="7696201" y="4124325"/>
          <a:ext cx="288925" cy="274638"/>
        </p:xfrm>
        <a:graphic>
          <a:graphicData uri="http://schemas.openxmlformats.org/presentationml/2006/ole">
            <mc:AlternateContent xmlns:mc="http://schemas.openxmlformats.org/markup-compatibility/2006">
              <mc:Choice xmlns:v="urn:schemas-microsoft-com:vml" Requires="v">
                <p:oleObj spid="_x0000_s13915" name="Equation" r:id="rId17" imgW="241200" imgH="228600" progId="Equation.3">
                  <p:embed/>
                </p:oleObj>
              </mc:Choice>
              <mc:Fallback>
                <p:oleObj name="Equation" r:id="rId17" imgW="241200" imgH="228600" progId="Equation.3">
                  <p:embed/>
                  <p:pic>
                    <p:nvPicPr>
                      <p:cNvPr id="22537" name="Object 23">
                        <a:extLst>
                          <a:ext uri="{FF2B5EF4-FFF2-40B4-BE49-F238E27FC236}">
                            <a16:creationId xmlns:a16="http://schemas.microsoft.com/office/drawing/2014/main" id="{32E608D3-4312-438C-8062-8656DDE1D3C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96201" y="4124325"/>
                        <a:ext cx="2889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8" name="Object 24">
            <a:extLst>
              <a:ext uri="{FF2B5EF4-FFF2-40B4-BE49-F238E27FC236}">
                <a16:creationId xmlns:a16="http://schemas.microsoft.com/office/drawing/2014/main" id="{FB34A04C-D96A-4C42-B102-C84420716F89}"/>
              </a:ext>
            </a:extLst>
          </p:cNvPr>
          <p:cNvGraphicFramePr>
            <a:graphicFrameLocks noChangeAspect="1"/>
          </p:cNvGraphicFramePr>
          <p:nvPr/>
        </p:nvGraphicFramePr>
        <p:xfrm>
          <a:off x="5867401" y="4259264"/>
          <a:ext cx="258763" cy="276225"/>
        </p:xfrm>
        <a:graphic>
          <a:graphicData uri="http://schemas.openxmlformats.org/presentationml/2006/ole">
            <mc:AlternateContent xmlns:mc="http://schemas.openxmlformats.org/markup-compatibility/2006">
              <mc:Choice xmlns:v="urn:schemas-microsoft-com:vml" Requires="v">
                <p:oleObj spid="_x0000_s13916" name="Equation" r:id="rId19" imgW="215640" imgH="228600" progId="Equation.3">
                  <p:embed/>
                </p:oleObj>
              </mc:Choice>
              <mc:Fallback>
                <p:oleObj name="Equation" r:id="rId19" imgW="215640" imgH="228600" progId="Equation.3">
                  <p:embed/>
                  <p:pic>
                    <p:nvPicPr>
                      <p:cNvPr id="22538" name="Object 24">
                        <a:extLst>
                          <a:ext uri="{FF2B5EF4-FFF2-40B4-BE49-F238E27FC236}">
                            <a16:creationId xmlns:a16="http://schemas.microsoft.com/office/drawing/2014/main" id="{FB34A04C-D96A-4C42-B102-C84420716F8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867401" y="4259264"/>
                        <a:ext cx="258763"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9" name="Object 25">
            <a:extLst>
              <a:ext uri="{FF2B5EF4-FFF2-40B4-BE49-F238E27FC236}">
                <a16:creationId xmlns:a16="http://schemas.microsoft.com/office/drawing/2014/main" id="{673D412E-BF55-43AF-B6CC-14E6827856B9}"/>
              </a:ext>
            </a:extLst>
          </p:cNvPr>
          <p:cNvGraphicFramePr>
            <a:graphicFrameLocks noChangeAspect="1"/>
          </p:cNvGraphicFramePr>
          <p:nvPr/>
        </p:nvGraphicFramePr>
        <p:xfrm>
          <a:off x="2911476" y="4300539"/>
          <a:ext cx="288925" cy="261937"/>
        </p:xfrm>
        <a:graphic>
          <a:graphicData uri="http://schemas.openxmlformats.org/presentationml/2006/ole">
            <mc:AlternateContent xmlns:mc="http://schemas.openxmlformats.org/markup-compatibility/2006">
              <mc:Choice xmlns:v="urn:schemas-microsoft-com:vml" Requires="v">
                <p:oleObj spid="_x0000_s13917" name="Equation" r:id="rId21" imgW="241200" imgH="215640" progId="Equation.3">
                  <p:embed/>
                </p:oleObj>
              </mc:Choice>
              <mc:Fallback>
                <p:oleObj name="Equation" r:id="rId21" imgW="241200" imgH="215640" progId="Equation.3">
                  <p:embed/>
                  <p:pic>
                    <p:nvPicPr>
                      <p:cNvPr id="22539" name="Object 25">
                        <a:extLst>
                          <a:ext uri="{FF2B5EF4-FFF2-40B4-BE49-F238E27FC236}">
                            <a16:creationId xmlns:a16="http://schemas.microsoft.com/office/drawing/2014/main" id="{673D412E-BF55-43AF-B6CC-14E6827856B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11476" y="4300539"/>
                        <a:ext cx="288925"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0" name="Object 26">
            <a:extLst>
              <a:ext uri="{FF2B5EF4-FFF2-40B4-BE49-F238E27FC236}">
                <a16:creationId xmlns:a16="http://schemas.microsoft.com/office/drawing/2014/main" id="{57F17642-6FDC-441D-957E-12E1DD0D308E}"/>
              </a:ext>
            </a:extLst>
          </p:cNvPr>
          <p:cNvGraphicFramePr>
            <a:graphicFrameLocks noChangeAspect="1"/>
          </p:cNvGraphicFramePr>
          <p:nvPr/>
        </p:nvGraphicFramePr>
        <p:xfrm>
          <a:off x="7924801" y="4448176"/>
          <a:ext cx="303213" cy="276225"/>
        </p:xfrm>
        <a:graphic>
          <a:graphicData uri="http://schemas.openxmlformats.org/presentationml/2006/ole">
            <mc:AlternateContent xmlns:mc="http://schemas.openxmlformats.org/markup-compatibility/2006">
              <mc:Choice xmlns:v="urn:schemas-microsoft-com:vml" Requires="v">
                <p:oleObj spid="_x0000_s13918" name="Equation" r:id="rId23" imgW="253800" imgH="228600" progId="Equation.3">
                  <p:embed/>
                </p:oleObj>
              </mc:Choice>
              <mc:Fallback>
                <p:oleObj name="Equation" r:id="rId23" imgW="253800" imgH="228600" progId="Equation.3">
                  <p:embed/>
                  <p:pic>
                    <p:nvPicPr>
                      <p:cNvPr id="22540" name="Object 26">
                        <a:extLst>
                          <a:ext uri="{FF2B5EF4-FFF2-40B4-BE49-F238E27FC236}">
                            <a16:creationId xmlns:a16="http://schemas.microsoft.com/office/drawing/2014/main" id="{57F17642-6FDC-441D-957E-12E1DD0D308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24801" y="4448176"/>
                        <a:ext cx="303213"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72" name="Group 27">
            <a:extLst>
              <a:ext uri="{FF2B5EF4-FFF2-40B4-BE49-F238E27FC236}">
                <a16:creationId xmlns:a16="http://schemas.microsoft.com/office/drawing/2014/main" id="{D238F8D6-80BB-40E7-952C-D33C13B9AFDF}"/>
              </a:ext>
            </a:extLst>
          </p:cNvPr>
          <p:cNvGrpSpPr>
            <a:grpSpLocks/>
          </p:cNvGrpSpPr>
          <p:nvPr/>
        </p:nvGrpSpPr>
        <p:grpSpPr bwMode="auto">
          <a:xfrm>
            <a:off x="2667000" y="3405188"/>
            <a:ext cx="5867400" cy="1700212"/>
            <a:chOff x="960" y="1905"/>
            <a:chExt cx="3696" cy="1071"/>
          </a:xfrm>
        </p:grpSpPr>
        <p:sp>
          <p:nvSpPr>
            <p:cNvPr id="22603" name="Line 28">
              <a:extLst>
                <a:ext uri="{FF2B5EF4-FFF2-40B4-BE49-F238E27FC236}">
                  <a16:creationId xmlns:a16="http://schemas.microsoft.com/office/drawing/2014/main" id="{DEC7D7BD-6EB6-46A9-9935-C63C956213AF}"/>
                </a:ext>
              </a:extLst>
            </p:cNvPr>
            <p:cNvSpPr>
              <a:spLocks noChangeShapeType="1"/>
            </p:cNvSpPr>
            <p:nvPr/>
          </p:nvSpPr>
          <p:spPr bwMode="auto">
            <a:xfrm>
              <a:off x="960" y="1905"/>
              <a:ext cx="13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4" name="Line 29">
              <a:extLst>
                <a:ext uri="{FF2B5EF4-FFF2-40B4-BE49-F238E27FC236}">
                  <a16:creationId xmlns:a16="http://schemas.microsoft.com/office/drawing/2014/main" id="{24A7DD1C-B210-4209-BAF8-0CB033484A10}"/>
                </a:ext>
              </a:extLst>
            </p:cNvPr>
            <p:cNvSpPr>
              <a:spLocks noChangeShapeType="1"/>
            </p:cNvSpPr>
            <p:nvPr/>
          </p:nvSpPr>
          <p:spPr bwMode="auto">
            <a:xfrm>
              <a:off x="960" y="2976"/>
              <a:ext cx="326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5" name="Line 30">
              <a:extLst>
                <a:ext uri="{FF2B5EF4-FFF2-40B4-BE49-F238E27FC236}">
                  <a16:creationId xmlns:a16="http://schemas.microsoft.com/office/drawing/2014/main" id="{5E05D311-02EE-47BE-9CFA-55A4AF5F98F3}"/>
                </a:ext>
              </a:extLst>
            </p:cNvPr>
            <p:cNvSpPr>
              <a:spLocks noChangeShapeType="1"/>
            </p:cNvSpPr>
            <p:nvPr/>
          </p:nvSpPr>
          <p:spPr bwMode="auto">
            <a:xfrm>
              <a:off x="960" y="1911"/>
              <a:ext cx="0" cy="1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6" name="Line 31">
              <a:extLst>
                <a:ext uri="{FF2B5EF4-FFF2-40B4-BE49-F238E27FC236}">
                  <a16:creationId xmlns:a16="http://schemas.microsoft.com/office/drawing/2014/main" id="{3F90A73F-F15C-4677-B7E9-B48BBA2BE526}"/>
                </a:ext>
              </a:extLst>
            </p:cNvPr>
            <p:cNvSpPr>
              <a:spLocks noChangeShapeType="1"/>
            </p:cNvSpPr>
            <p:nvPr/>
          </p:nvSpPr>
          <p:spPr bwMode="auto">
            <a:xfrm flipV="1">
              <a:off x="1104" y="2400"/>
              <a:ext cx="288" cy="57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7" name="Line 32">
              <a:extLst>
                <a:ext uri="{FF2B5EF4-FFF2-40B4-BE49-F238E27FC236}">
                  <a16:creationId xmlns:a16="http://schemas.microsoft.com/office/drawing/2014/main" id="{9EA05DD5-E013-4B31-AEC0-CD444056458C}"/>
                </a:ext>
              </a:extLst>
            </p:cNvPr>
            <p:cNvSpPr>
              <a:spLocks noChangeShapeType="1"/>
            </p:cNvSpPr>
            <p:nvPr/>
          </p:nvSpPr>
          <p:spPr bwMode="auto">
            <a:xfrm flipV="1">
              <a:off x="4224" y="2448"/>
              <a:ext cx="432" cy="5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8" name="Line 33">
              <a:extLst>
                <a:ext uri="{FF2B5EF4-FFF2-40B4-BE49-F238E27FC236}">
                  <a16:creationId xmlns:a16="http://schemas.microsoft.com/office/drawing/2014/main" id="{57BA0380-480D-473A-8365-A270D71D8C98}"/>
                </a:ext>
              </a:extLst>
            </p:cNvPr>
            <p:cNvSpPr>
              <a:spLocks noChangeShapeType="1"/>
            </p:cNvSpPr>
            <p:nvPr/>
          </p:nvSpPr>
          <p:spPr bwMode="auto">
            <a:xfrm flipV="1">
              <a:off x="3120" y="2448"/>
              <a:ext cx="288" cy="52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2541" name="Object 34">
            <a:extLst>
              <a:ext uri="{FF2B5EF4-FFF2-40B4-BE49-F238E27FC236}">
                <a16:creationId xmlns:a16="http://schemas.microsoft.com/office/drawing/2014/main" id="{481226DC-4C22-45D0-B59B-503614A03E04}"/>
              </a:ext>
            </a:extLst>
          </p:cNvPr>
          <p:cNvGraphicFramePr>
            <a:graphicFrameLocks noChangeAspect="1"/>
          </p:cNvGraphicFramePr>
          <p:nvPr/>
        </p:nvGraphicFramePr>
        <p:xfrm>
          <a:off x="6051550" y="4524376"/>
          <a:ext cx="273050" cy="276225"/>
        </p:xfrm>
        <a:graphic>
          <a:graphicData uri="http://schemas.openxmlformats.org/presentationml/2006/ole">
            <mc:AlternateContent xmlns:mc="http://schemas.openxmlformats.org/markup-compatibility/2006">
              <mc:Choice xmlns:v="urn:schemas-microsoft-com:vml" Requires="v">
                <p:oleObj spid="_x0000_s13919" name="Equation" r:id="rId25" imgW="228600" imgH="228600" progId="Equation.3">
                  <p:embed/>
                </p:oleObj>
              </mc:Choice>
              <mc:Fallback>
                <p:oleObj name="Equation" r:id="rId25" imgW="228600" imgH="228600" progId="Equation.3">
                  <p:embed/>
                  <p:pic>
                    <p:nvPicPr>
                      <p:cNvPr id="22541" name="Object 34">
                        <a:extLst>
                          <a:ext uri="{FF2B5EF4-FFF2-40B4-BE49-F238E27FC236}">
                            <a16:creationId xmlns:a16="http://schemas.microsoft.com/office/drawing/2014/main" id="{481226DC-4C22-45D0-B59B-503614A03E04}"/>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051550" y="4524376"/>
                        <a:ext cx="27305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2" name="Object 35">
            <a:extLst>
              <a:ext uri="{FF2B5EF4-FFF2-40B4-BE49-F238E27FC236}">
                <a16:creationId xmlns:a16="http://schemas.microsoft.com/office/drawing/2014/main" id="{C40912AB-3488-4923-99E3-5944284EDD0F}"/>
              </a:ext>
            </a:extLst>
          </p:cNvPr>
          <p:cNvGraphicFramePr>
            <a:graphicFrameLocks noChangeAspect="1"/>
          </p:cNvGraphicFramePr>
          <p:nvPr/>
        </p:nvGraphicFramePr>
        <p:xfrm>
          <a:off x="3505201" y="4602164"/>
          <a:ext cx="288925" cy="274637"/>
        </p:xfrm>
        <a:graphic>
          <a:graphicData uri="http://schemas.openxmlformats.org/presentationml/2006/ole">
            <mc:AlternateContent xmlns:mc="http://schemas.openxmlformats.org/markup-compatibility/2006">
              <mc:Choice xmlns:v="urn:schemas-microsoft-com:vml" Requires="v">
                <p:oleObj spid="_x0000_s13920" name="Equation" r:id="rId27" imgW="241200" imgH="228600" progId="Equation.3">
                  <p:embed/>
                </p:oleObj>
              </mc:Choice>
              <mc:Fallback>
                <p:oleObj name="Equation" r:id="rId27" imgW="241200" imgH="228600" progId="Equation.3">
                  <p:embed/>
                  <p:pic>
                    <p:nvPicPr>
                      <p:cNvPr id="22542" name="Object 35">
                        <a:extLst>
                          <a:ext uri="{FF2B5EF4-FFF2-40B4-BE49-F238E27FC236}">
                            <a16:creationId xmlns:a16="http://schemas.microsoft.com/office/drawing/2014/main" id="{C40912AB-3488-4923-99E3-5944284EDD0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05201" y="4602164"/>
                        <a:ext cx="2889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73" name="Group 36">
            <a:extLst>
              <a:ext uri="{FF2B5EF4-FFF2-40B4-BE49-F238E27FC236}">
                <a16:creationId xmlns:a16="http://schemas.microsoft.com/office/drawing/2014/main" id="{F78EB239-C42F-444E-A102-E8C69EB503F7}"/>
              </a:ext>
            </a:extLst>
          </p:cNvPr>
          <p:cNvGrpSpPr>
            <a:grpSpLocks/>
          </p:cNvGrpSpPr>
          <p:nvPr/>
        </p:nvGrpSpPr>
        <p:grpSpPr bwMode="auto">
          <a:xfrm>
            <a:off x="1981200" y="2743200"/>
            <a:ext cx="6553200" cy="3048000"/>
            <a:chOff x="528" y="1488"/>
            <a:chExt cx="4128" cy="1920"/>
          </a:xfrm>
        </p:grpSpPr>
        <p:sp>
          <p:nvSpPr>
            <p:cNvPr id="22597" name="Line 37">
              <a:extLst>
                <a:ext uri="{FF2B5EF4-FFF2-40B4-BE49-F238E27FC236}">
                  <a16:creationId xmlns:a16="http://schemas.microsoft.com/office/drawing/2014/main" id="{1942CEB9-AB65-40EA-AF12-F0E307E2E649}"/>
                </a:ext>
              </a:extLst>
            </p:cNvPr>
            <p:cNvSpPr>
              <a:spLocks noChangeShapeType="1"/>
            </p:cNvSpPr>
            <p:nvPr/>
          </p:nvSpPr>
          <p:spPr bwMode="auto">
            <a:xfrm>
              <a:off x="528" y="1488"/>
              <a:ext cx="4128" cy="0"/>
            </a:xfrm>
            <a:prstGeom prst="line">
              <a:avLst/>
            </a:prstGeom>
            <a:noFill/>
            <a:ln w="19050">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8" name="Line 38">
              <a:extLst>
                <a:ext uri="{FF2B5EF4-FFF2-40B4-BE49-F238E27FC236}">
                  <a16:creationId xmlns:a16="http://schemas.microsoft.com/office/drawing/2014/main" id="{BF316D8E-DF9C-4192-8BFA-0CFFD68B5D98}"/>
                </a:ext>
              </a:extLst>
            </p:cNvPr>
            <p:cNvSpPr>
              <a:spLocks noChangeShapeType="1"/>
            </p:cNvSpPr>
            <p:nvPr/>
          </p:nvSpPr>
          <p:spPr bwMode="auto">
            <a:xfrm>
              <a:off x="528" y="1488"/>
              <a:ext cx="0" cy="1920"/>
            </a:xfrm>
            <a:prstGeom prst="line">
              <a:avLst/>
            </a:prstGeom>
            <a:noFill/>
            <a:ln w="19050">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9" name="Line 39">
              <a:extLst>
                <a:ext uri="{FF2B5EF4-FFF2-40B4-BE49-F238E27FC236}">
                  <a16:creationId xmlns:a16="http://schemas.microsoft.com/office/drawing/2014/main" id="{6A8E0289-C46C-495B-93E2-574012D22019}"/>
                </a:ext>
              </a:extLst>
            </p:cNvPr>
            <p:cNvSpPr>
              <a:spLocks noChangeShapeType="1"/>
            </p:cNvSpPr>
            <p:nvPr/>
          </p:nvSpPr>
          <p:spPr bwMode="auto">
            <a:xfrm>
              <a:off x="528" y="3408"/>
              <a:ext cx="3120" cy="0"/>
            </a:xfrm>
            <a:prstGeom prst="line">
              <a:avLst/>
            </a:prstGeom>
            <a:noFill/>
            <a:ln w="19050">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600" name="Line 40">
              <a:extLst>
                <a:ext uri="{FF2B5EF4-FFF2-40B4-BE49-F238E27FC236}">
                  <a16:creationId xmlns:a16="http://schemas.microsoft.com/office/drawing/2014/main" id="{2C5BDA64-BC85-4C9D-A562-469DBB38EF81}"/>
                </a:ext>
              </a:extLst>
            </p:cNvPr>
            <p:cNvSpPr>
              <a:spLocks noChangeShapeType="1"/>
            </p:cNvSpPr>
            <p:nvPr/>
          </p:nvSpPr>
          <p:spPr bwMode="auto">
            <a:xfrm flipH="1" flipV="1">
              <a:off x="1536" y="2448"/>
              <a:ext cx="336" cy="960"/>
            </a:xfrm>
            <a:prstGeom prst="line">
              <a:avLst/>
            </a:prstGeom>
            <a:noFill/>
            <a:ln w="1905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1" name="Line 41">
              <a:extLst>
                <a:ext uri="{FF2B5EF4-FFF2-40B4-BE49-F238E27FC236}">
                  <a16:creationId xmlns:a16="http://schemas.microsoft.com/office/drawing/2014/main" id="{BA2220DF-1759-46C7-981A-5913327BA115}"/>
                </a:ext>
              </a:extLst>
            </p:cNvPr>
            <p:cNvSpPr>
              <a:spLocks noChangeShapeType="1"/>
            </p:cNvSpPr>
            <p:nvPr/>
          </p:nvSpPr>
          <p:spPr bwMode="auto">
            <a:xfrm flipH="1" flipV="1">
              <a:off x="2448" y="2400"/>
              <a:ext cx="240" cy="1008"/>
            </a:xfrm>
            <a:prstGeom prst="line">
              <a:avLst/>
            </a:prstGeom>
            <a:noFill/>
            <a:ln w="1905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602" name="Line 42">
              <a:extLst>
                <a:ext uri="{FF2B5EF4-FFF2-40B4-BE49-F238E27FC236}">
                  <a16:creationId xmlns:a16="http://schemas.microsoft.com/office/drawing/2014/main" id="{E3A92671-6AB6-4CAF-BB3E-E87B89181392}"/>
                </a:ext>
              </a:extLst>
            </p:cNvPr>
            <p:cNvSpPr>
              <a:spLocks noChangeShapeType="1"/>
            </p:cNvSpPr>
            <p:nvPr/>
          </p:nvSpPr>
          <p:spPr bwMode="auto">
            <a:xfrm flipH="1" flipV="1">
              <a:off x="3456" y="2448"/>
              <a:ext cx="192" cy="960"/>
            </a:xfrm>
            <a:prstGeom prst="line">
              <a:avLst/>
            </a:prstGeom>
            <a:noFill/>
            <a:ln w="1905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2543" name="Object 43">
            <a:extLst>
              <a:ext uri="{FF2B5EF4-FFF2-40B4-BE49-F238E27FC236}">
                <a16:creationId xmlns:a16="http://schemas.microsoft.com/office/drawing/2014/main" id="{9D4047FF-8962-407D-9950-CED4E2B131CB}"/>
              </a:ext>
            </a:extLst>
          </p:cNvPr>
          <p:cNvGraphicFramePr>
            <a:graphicFrameLocks noChangeAspect="1"/>
          </p:cNvGraphicFramePr>
          <p:nvPr/>
        </p:nvGraphicFramePr>
        <p:xfrm>
          <a:off x="6432550" y="4600576"/>
          <a:ext cx="273050" cy="276225"/>
        </p:xfrm>
        <a:graphic>
          <a:graphicData uri="http://schemas.openxmlformats.org/presentationml/2006/ole">
            <mc:AlternateContent xmlns:mc="http://schemas.openxmlformats.org/markup-compatibility/2006">
              <mc:Choice xmlns:v="urn:schemas-microsoft-com:vml" Requires="v">
                <p:oleObj spid="_x0000_s13921" name="Equation" r:id="rId29" imgW="228600" imgH="228600" progId="Equation.3">
                  <p:embed/>
                </p:oleObj>
              </mc:Choice>
              <mc:Fallback>
                <p:oleObj name="Equation" r:id="rId29" imgW="228600" imgH="228600" progId="Equation.3">
                  <p:embed/>
                  <p:pic>
                    <p:nvPicPr>
                      <p:cNvPr id="22543" name="Object 43">
                        <a:extLst>
                          <a:ext uri="{FF2B5EF4-FFF2-40B4-BE49-F238E27FC236}">
                            <a16:creationId xmlns:a16="http://schemas.microsoft.com/office/drawing/2014/main" id="{9D4047FF-8962-407D-9950-CED4E2B131C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432550" y="4600576"/>
                        <a:ext cx="27305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4" name="Object 44">
            <a:extLst>
              <a:ext uri="{FF2B5EF4-FFF2-40B4-BE49-F238E27FC236}">
                <a16:creationId xmlns:a16="http://schemas.microsoft.com/office/drawing/2014/main" id="{771F11D5-77D6-4D73-8CC5-93C4CC8CE76C}"/>
              </a:ext>
            </a:extLst>
          </p:cNvPr>
          <p:cNvGraphicFramePr>
            <a:graphicFrameLocks noChangeAspect="1"/>
          </p:cNvGraphicFramePr>
          <p:nvPr/>
        </p:nvGraphicFramePr>
        <p:xfrm>
          <a:off x="4878388" y="4602164"/>
          <a:ext cx="303212" cy="274637"/>
        </p:xfrm>
        <a:graphic>
          <a:graphicData uri="http://schemas.openxmlformats.org/presentationml/2006/ole">
            <mc:AlternateContent xmlns:mc="http://schemas.openxmlformats.org/markup-compatibility/2006">
              <mc:Choice xmlns:v="urn:schemas-microsoft-com:vml" Requires="v">
                <p:oleObj spid="_x0000_s13922" name="Equation" r:id="rId31" imgW="253800" imgH="228600" progId="Equation.3">
                  <p:embed/>
                </p:oleObj>
              </mc:Choice>
              <mc:Fallback>
                <p:oleObj name="Equation" r:id="rId31" imgW="253800" imgH="228600" progId="Equation.3">
                  <p:embed/>
                  <p:pic>
                    <p:nvPicPr>
                      <p:cNvPr id="22544" name="Object 44">
                        <a:extLst>
                          <a:ext uri="{FF2B5EF4-FFF2-40B4-BE49-F238E27FC236}">
                            <a16:creationId xmlns:a16="http://schemas.microsoft.com/office/drawing/2014/main" id="{771F11D5-77D6-4D73-8CC5-93C4CC8CE76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78388" y="4602164"/>
                        <a:ext cx="303212"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74" name="Line 45">
            <a:extLst>
              <a:ext uri="{FF2B5EF4-FFF2-40B4-BE49-F238E27FC236}">
                <a16:creationId xmlns:a16="http://schemas.microsoft.com/office/drawing/2014/main" id="{D491AC56-7DF2-47B6-BE87-8470550625CE}"/>
              </a:ext>
            </a:extLst>
          </p:cNvPr>
          <p:cNvSpPr>
            <a:spLocks noChangeShapeType="1"/>
          </p:cNvSpPr>
          <p:nvPr/>
        </p:nvSpPr>
        <p:spPr bwMode="auto">
          <a:xfrm>
            <a:off x="2286000" y="5486400"/>
            <a:ext cx="6324600" cy="0"/>
          </a:xfrm>
          <a:prstGeom prst="line">
            <a:avLst/>
          </a:prstGeom>
          <a:noFill/>
          <a:ln w="19050">
            <a:solidFill>
              <a:srgbClr val="00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5" name="Line 46">
            <a:extLst>
              <a:ext uri="{FF2B5EF4-FFF2-40B4-BE49-F238E27FC236}">
                <a16:creationId xmlns:a16="http://schemas.microsoft.com/office/drawing/2014/main" id="{681B7CDF-F4FC-4A76-AB24-2D305902EE16}"/>
              </a:ext>
            </a:extLst>
          </p:cNvPr>
          <p:cNvSpPr>
            <a:spLocks noChangeShapeType="1"/>
          </p:cNvSpPr>
          <p:nvPr/>
        </p:nvSpPr>
        <p:spPr bwMode="auto">
          <a:xfrm>
            <a:off x="2286000" y="3048000"/>
            <a:ext cx="4248150" cy="0"/>
          </a:xfrm>
          <a:prstGeom prst="line">
            <a:avLst/>
          </a:prstGeom>
          <a:noFill/>
          <a:ln w="19050">
            <a:solidFill>
              <a:srgbClr val="00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6" name="Line 47">
            <a:extLst>
              <a:ext uri="{FF2B5EF4-FFF2-40B4-BE49-F238E27FC236}">
                <a16:creationId xmlns:a16="http://schemas.microsoft.com/office/drawing/2014/main" id="{86C877FC-CA30-4535-8D62-232D6A635CFF}"/>
              </a:ext>
            </a:extLst>
          </p:cNvPr>
          <p:cNvSpPr>
            <a:spLocks noChangeShapeType="1"/>
          </p:cNvSpPr>
          <p:nvPr/>
        </p:nvSpPr>
        <p:spPr bwMode="auto">
          <a:xfrm>
            <a:off x="2286000" y="3048000"/>
            <a:ext cx="0" cy="2438400"/>
          </a:xfrm>
          <a:prstGeom prst="line">
            <a:avLst/>
          </a:prstGeom>
          <a:noFill/>
          <a:ln w="19050">
            <a:solidFill>
              <a:srgbClr val="0033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7" name="Line 48">
            <a:extLst>
              <a:ext uri="{FF2B5EF4-FFF2-40B4-BE49-F238E27FC236}">
                <a16:creationId xmlns:a16="http://schemas.microsoft.com/office/drawing/2014/main" id="{68327D92-80E8-4EB7-A223-A2F340B74F8E}"/>
              </a:ext>
            </a:extLst>
          </p:cNvPr>
          <p:cNvSpPr>
            <a:spLocks noChangeShapeType="1"/>
          </p:cNvSpPr>
          <p:nvPr/>
        </p:nvSpPr>
        <p:spPr bwMode="auto">
          <a:xfrm flipV="1">
            <a:off x="3429000" y="4267200"/>
            <a:ext cx="0" cy="121920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78" name="Line 49">
            <a:extLst>
              <a:ext uri="{FF2B5EF4-FFF2-40B4-BE49-F238E27FC236}">
                <a16:creationId xmlns:a16="http://schemas.microsoft.com/office/drawing/2014/main" id="{FE7A6209-1D96-424B-ABD0-137E579D82ED}"/>
              </a:ext>
            </a:extLst>
          </p:cNvPr>
          <p:cNvSpPr>
            <a:spLocks noChangeShapeType="1"/>
          </p:cNvSpPr>
          <p:nvPr/>
        </p:nvSpPr>
        <p:spPr bwMode="auto">
          <a:xfrm flipV="1">
            <a:off x="4800600" y="4267200"/>
            <a:ext cx="0" cy="121920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45" name="Object 50">
            <a:extLst>
              <a:ext uri="{FF2B5EF4-FFF2-40B4-BE49-F238E27FC236}">
                <a16:creationId xmlns:a16="http://schemas.microsoft.com/office/drawing/2014/main" id="{C886472E-8DE2-4876-8469-7AEE49EF54F1}"/>
              </a:ext>
            </a:extLst>
          </p:cNvPr>
          <p:cNvGraphicFramePr>
            <a:graphicFrameLocks noChangeAspect="1"/>
          </p:cNvGraphicFramePr>
          <p:nvPr/>
        </p:nvGraphicFramePr>
        <p:xfrm>
          <a:off x="4527550" y="4572000"/>
          <a:ext cx="273050" cy="274638"/>
        </p:xfrm>
        <a:graphic>
          <a:graphicData uri="http://schemas.openxmlformats.org/presentationml/2006/ole">
            <mc:AlternateContent xmlns:mc="http://schemas.openxmlformats.org/markup-compatibility/2006">
              <mc:Choice xmlns:v="urn:schemas-microsoft-com:vml" Requires="v">
                <p:oleObj spid="_x0000_s13923" name="Equation" r:id="rId33" imgW="228600" imgH="228600" progId="Equation.3">
                  <p:embed/>
                </p:oleObj>
              </mc:Choice>
              <mc:Fallback>
                <p:oleObj name="Equation" r:id="rId33" imgW="228600" imgH="228600" progId="Equation.3">
                  <p:embed/>
                  <p:pic>
                    <p:nvPicPr>
                      <p:cNvPr id="22545" name="Object 50">
                        <a:extLst>
                          <a:ext uri="{FF2B5EF4-FFF2-40B4-BE49-F238E27FC236}">
                            <a16:creationId xmlns:a16="http://schemas.microsoft.com/office/drawing/2014/main" id="{C886472E-8DE2-4876-8469-7AEE49EF54F1}"/>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527550" y="4572000"/>
                        <a:ext cx="27305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79" name="Line 51">
            <a:extLst>
              <a:ext uri="{FF2B5EF4-FFF2-40B4-BE49-F238E27FC236}">
                <a16:creationId xmlns:a16="http://schemas.microsoft.com/office/drawing/2014/main" id="{0AB8423C-A3EF-4DB0-9914-2B5B1F235DF8}"/>
              </a:ext>
            </a:extLst>
          </p:cNvPr>
          <p:cNvSpPr>
            <a:spLocks noChangeShapeType="1"/>
          </p:cNvSpPr>
          <p:nvPr/>
        </p:nvSpPr>
        <p:spPr bwMode="auto">
          <a:xfrm flipV="1">
            <a:off x="8610600" y="4267200"/>
            <a:ext cx="0" cy="121920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46" name="Object 52">
            <a:extLst>
              <a:ext uri="{FF2B5EF4-FFF2-40B4-BE49-F238E27FC236}">
                <a16:creationId xmlns:a16="http://schemas.microsoft.com/office/drawing/2014/main" id="{3AC5A0DB-21C0-4E8B-841F-2FB31DE83F1F}"/>
              </a:ext>
            </a:extLst>
          </p:cNvPr>
          <p:cNvGraphicFramePr>
            <a:graphicFrameLocks noChangeAspect="1"/>
          </p:cNvGraphicFramePr>
          <p:nvPr/>
        </p:nvGraphicFramePr>
        <p:xfrm>
          <a:off x="3170238" y="4525964"/>
          <a:ext cx="258762" cy="274637"/>
        </p:xfrm>
        <a:graphic>
          <a:graphicData uri="http://schemas.openxmlformats.org/presentationml/2006/ole">
            <mc:AlternateContent xmlns:mc="http://schemas.openxmlformats.org/markup-compatibility/2006">
              <mc:Choice xmlns:v="urn:schemas-microsoft-com:vml" Requires="v">
                <p:oleObj spid="_x0000_s13924" name="Equation" r:id="rId35" imgW="215640" imgH="228600" progId="Equation.3">
                  <p:embed/>
                </p:oleObj>
              </mc:Choice>
              <mc:Fallback>
                <p:oleObj name="Equation" r:id="rId35" imgW="215640" imgH="228600" progId="Equation.3">
                  <p:embed/>
                  <p:pic>
                    <p:nvPicPr>
                      <p:cNvPr id="22546" name="Object 52">
                        <a:extLst>
                          <a:ext uri="{FF2B5EF4-FFF2-40B4-BE49-F238E27FC236}">
                            <a16:creationId xmlns:a16="http://schemas.microsoft.com/office/drawing/2014/main" id="{3AC5A0DB-21C0-4E8B-841F-2FB31DE83F1F}"/>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170238" y="4525964"/>
                        <a:ext cx="258762"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7" name="Object 53">
            <a:extLst>
              <a:ext uri="{FF2B5EF4-FFF2-40B4-BE49-F238E27FC236}">
                <a16:creationId xmlns:a16="http://schemas.microsoft.com/office/drawing/2014/main" id="{C6A215B0-F87D-4DDD-A351-8E773823514E}"/>
              </a:ext>
            </a:extLst>
          </p:cNvPr>
          <p:cNvGraphicFramePr>
            <a:graphicFrameLocks noChangeAspect="1"/>
          </p:cNvGraphicFramePr>
          <p:nvPr/>
        </p:nvGraphicFramePr>
        <p:xfrm>
          <a:off x="8305800" y="4752976"/>
          <a:ext cx="273050" cy="276225"/>
        </p:xfrm>
        <a:graphic>
          <a:graphicData uri="http://schemas.openxmlformats.org/presentationml/2006/ole">
            <mc:AlternateContent xmlns:mc="http://schemas.openxmlformats.org/markup-compatibility/2006">
              <mc:Choice xmlns:v="urn:schemas-microsoft-com:vml" Requires="v">
                <p:oleObj spid="_x0000_s13925" name="Equation" r:id="rId37" imgW="228600" imgH="228600" progId="Equation.3">
                  <p:embed/>
                </p:oleObj>
              </mc:Choice>
              <mc:Fallback>
                <p:oleObj name="Equation" r:id="rId37" imgW="228600" imgH="228600" progId="Equation.3">
                  <p:embed/>
                  <p:pic>
                    <p:nvPicPr>
                      <p:cNvPr id="22547" name="Object 53">
                        <a:extLst>
                          <a:ext uri="{FF2B5EF4-FFF2-40B4-BE49-F238E27FC236}">
                            <a16:creationId xmlns:a16="http://schemas.microsoft.com/office/drawing/2014/main" id="{C6A215B0-F87D-4DDD-A351-8E773823514E}"/>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305800" y="4752976"/>
                        <a:ext cx="27305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80" name="Line 54">
            <a:extLst>
              <a:ext uri="{FF2B5EF4-FFF2-40B4-BE49-F238E27FC236}">
                <a16:creationId xmlns:a16="http://schemas.microsoft.com/office/drawing/2014/main" id="{1CD81891-5C20-4E73-98DB-9460186F009E}"/>
              </a:ext>
            </a:extLst>
          </p:cNvPr>
          <p:cNvSpPr>
            <a:spLocks noChangeShapeType="1"/>
          </p:cNvSpPr>
          <p:nvPr/>
        </p:nvSpPr>
        <p:spPr bwMode="auto">
          <a:xfrm flipH="1" flipV="1">
            <a:off x="3733800" y="4124325"/>
            <a:ext cx="533400" cy="22860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48" name="Object 55">
            <a:extLst>
              <a:ext uri="{FF2B5EF4-FFF2-40B4-BE49-F238E27FC236}">
                <a16:creationId xmlns:a16="http://schemas.microsoft.com/office/drawing/2014/main" id="{61B7139A-4D50-469E-89CB-D8525DB7DAFA}"/>
              </a:ext>
            </a:extLst>
          </p:cNvPr>
          <p:cNvGraphicFramePr>
            <a:graphicFrameLocks noChangeAspect="1"/>
          </p:cNvGraphicFramePr>
          <p:nvPr/>
        </p:nvGraphicFramePr>
        <p:xfrm>
          <a:off x="4191001" y="4114800"/>
          <a:ext cx="182563" cy="260350"/>
        </p:xfrm>
        <a:graphic>
          <a:graphicData uri="http://schemas.openxmlformats.org/presentationml/2006/ole">
            <mc:AlternateContent xmlns:mc="http://schemas.openxmlformats.org/markup-compatibility/2006">
              <mc:Choice xmlns:v="urn:schemas-microsoft-com:vml" Requires="v">
                <p:oleObj spid="_x0000_s13926" name="Equation" r:id="rId39" imgW="152280" imgH="215640" progId="Equation.3">
                  <p:embed/>
                </p:oleObj>
              </mc:Choice>
              <mc:Fallback>
                <p:oleObj name="Equation" r:id="rId39" imgW="152280" imgH="215640" progId="Equation.3">
                  <p:embed/>
                  <p:pic>
                    <p:nvPicPr>
                      <p:cNvPr id="22548" name="Object 55">
                        <a:extLst>
                          <a:ext uri="{FF2B5EF4-FFF2-40B4-BE49-F238E27FC236}">
                            <a16:creationId xmlns:a16="http://schemas.microsoft.com/office/drawing/2014/main" id="{61B7139A-4D50-469E-89CB-D8525DB7DAFA}"/>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191001" y="4114800"/>
                        <a:ext cx="182563"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49" name="Object 56">
            <a:extLst>
              <a:ext uri="{FF2B5EF4-FFF2-40B4-BE49-F238E27FC236}">
                <a16:creationId xmlns:a16="http://schemas.microsoft.com/office/drawing/2014/main" id="{30639D09-B774-4714-8A0C-25F8FED969F4}"/>
              </a:ext>
            </a:extLst>
          </p:cNvPr>
          <p:cNvGraphicFramePr>
            <a:graphicFrameLocks noChangeAspect="1"/>
          </p:cNvGraphicFramePr>
          <p:nvPr/>
        </p:nvGraphicFramePr>
        <p:xfrm>
          <a:off x="3886200" y="4038600"/>
          <a:ext cx="203200" cy="165100"/>
        </p:xfrm>
        <a:graphic>
          <a:graphicData uri="http://schemas.openxmlformats.org/presentationml/2006/ole">
            <mc:AlternateContent xmlns:mc="http://schemas.openxmlformats.org/markup-compatibility/2006">
              <mc:Choice xmlns:v="urn:schemas-microsoft-com:vml" Requires="v">
                <p:oleObj spid="_x0000_s13927" name="Equation" r:id="rId41" imgW="203040" imgH="164880" progId="Equation.3">
                  <p:embed/>
                </p:oleObj>
              </mc:Choice>
              <mc:Fallback>
                <p:oleObj name="Equation" r:id="rId41" imgW="203040" imgH="164880" progId="Equation.3">
                  <p:embed/>
                  <p:pic>
                    <p:nvPicPr>
                      <p:cNvPr id="22549" name="Object 56">
                        <a:extLst>
                          <a:ext uri="{FF2B5EF4-FFF2-40B4-BE49-F238E27FC236}">
                            <a16:creationId xmlns:a16="http://schemas.microsoft.com/office/drawing/2014/main" id="{30639D09-B774-4714-8A0C-25F8FED969F4}"/>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886200" y="4038600"/>
                        <a:ext cx="203200" cy="16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81" name="Line 57">
            <a:extLst>
              <a:ext uri="{FF2B5EF4-FFF2-40B4-BE49-F238E27FC236}">
                <a16:creationId xmlns:a16="http://schemas.microsoft.com/office/drawing/2014/main" id="{CD416031-8926-471E-8012-43DEEAF557BD}"/>
              </a:ext>
            </a:extLst>
          </p:cNvPr>
          <p:cNvSpPr>
            <a:spLocks noChangeShapeType="1"/>
          </p:cNvSpPr>
          <p:nvPr/>
        </p:nvSpPr>
        <p:spPr bwMode="auto">
          <a:xfrm flipH="1" flipV="1">
            <a:off x="6705601" y="4191000"/>
            <a:ext cx="593725" cy="228600"/>
          </a:xfrm>
          <a:prstGeom prst="line">
            <a:avLst/>
          </a:prstGeom>
          <a:noFill/>
          <a:ln w="1905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50" name="Object 58">
            <a:extLst>
              <a:ext uri="{FF2B5EF4-FFF2-40B4-BE49-F238E27FC236}">
                <a16:creationId xmlns:a16="http://schemas.microsoft.com/office/drawing/2014/main" id="{A84AB421-9F69-4275-9AB7-5F3787153F5F}"/>
              </a:ext>
            </a:extLst>
          </p:cNvPr>
          <p:cNvGraphicFramePr>
            <a:graphicFrameLocks noChangeAspect="1"/>
          </p:cNvGraphicFramePr>
          <p:nvPr/>
        </p:nvGraphicFramePr>
        <p:xfrm>
          <a:off x="7162801" y="4114801"/>
          <a:ext cx="182563" cy="276225"/>
        </p:xfrm>
        <a:graphic>
          <a:graphicData uri="http://schemas.openxmlformats.org/presentationml/2006/ole">
            <mc:AlternateContent xmlns:mc="http://schemas.openxmlformats.org/markup-compatibility/2006">
              <mc:Choice xmlns:v="urn:schemas-microsoft-com:vml" Requires="v">
                <p:oleObj spid="_x0000_s13928" name="Equation" r:id="rId43" imgW="152280" imgH="228600" progId="Equation.3">
                  <p:embed/>
                </p:oleObj>
              </mc:Choice>
              <mc:Fallback>
                <p:oleObj name="Equation" r:id="rId43" imgW="152280" imgH="228600" progId="Equation.3">
                  <p:embed/>
                  <p:pic>
                    <p:nvPicPr>
                      <p:cNvPr id="22550" name="Object 58">
                        <a:extLst>
                          <a:ext uri="{FF2B5EF4-FFF2-40B4-BE49-F238E27FC236}">
                            <a16:creationId xmlns:a16="http://schemas.microsoft.com/office/drawing/2014/main" id="{A84AB421-9F69-4275-9AB7-5F3787153F5F}"/>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162801" y="4114801"/>
                        <a:ext cx="182563"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1" name="Object 59">
            <a:extLst>
              <a:ext uri="{FF2B5EF4-FFF2-40B4-BE49-F238E27FC236}">
                <a16:creationId xmlns:a16="http://schemas.microsoft.com/office/drawing/2014/main" id="{E827375A-3309-40B8-9A76-DFE2ACF04EF2}"/>
              </a:ext>
            </a:extLst>
          </p:cNvPr>
          <p:cNvGraphicFramePr>
            <a:graphicFrameLocks noChangeAspect="1"/>
          </p:cNvGraphicFramePr>
          <p:nvPr/>
        </p:nvGraphicFramePr>
        <p:xfrm>
          <a:off x="6858000" y="4038600"/>
          <a:ext cx="203200" cy="165100"/>
        </p:xfrm>
        <a:graphic>
          <a:graphicData uri="http://schemas.openxmlformats.org/presentationml/2006/ole">
            <mc:AlternateContent xmlns:mc="http://schemas.openxmlformats.org/markup-compatibility/2006">
              <mc:Choice xmlns:v="urn:schemas-microsoft-com:vml" Requires="v">
                <p:oleObj spid="_x0000_s13929" name="Equation" r:id="rId45" imgW="203040" imgH="164880" progId="Equation.3">
                  <p:embed/>
                </p:oleObj>
              </mc:Choice>
              <mc:Fallback>
                <p:oleObj name="Equation" r:id="rId45" imgW="203040" imgH="164880" progId="Equation.3">
                  <p:embed/>
                  <p:pic>
                    <p:nvPicPr>
                      <p:cNvPr id="22551" name="Object 59">
                        <a:extLst>
                          <a:ext uri="{FF2B5EF4-FFF2-40B4-BE49-F238E27FC236}">
                            <a16:creationId xmlns:a16="http://schemas.microsoft.com/office/drawing/2014/main" id="{E827375A-3309-40B8-9A76-DFE2ACF04EF2}"/>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858000" y="4038600"/>
                        <a:ext cx="203200" cy="16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82" name="Line 60">
            <a:extLst>
              <a:ext uri="{FF2B5EF4-FFF2-40B4-BE49-F238E27FC236}">
                <a16:creationId xmlns:a16="http://schemas.microsoft.com/office/drawing/2014/main" id="{144B07E3-BDEC-44E7-816C-19645168EA2B}"/>
              </a:ext>
            </a:extLst>
          </p:cNvPr>
          <p:cNvSpPr>
            <a:spLocks noChangeShapeType="1"/>
          </p:cNvSpPr>
          <p:nvPr/>
        </p:nvSpPr>
        <p:spPr bwMode="auto">
          <a:xfrm flipH="1" flipV="1">
            <a:off x="8763000" y="4124325"/>
            <a:ext cx="533400" cy="228600"/>
          </a:xfrm>
          <a:prstGeom prst="line">
            <a:avLst/>
          </a:prstGeom>
          <a:noFill/>
          <a:ln w="19050">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52" name="Object 61">
            <a:extLst>
              <a:ext uri="{FF2B5EF4-FFF2-40B4-BE49-F238E27FC236}">
                <a16:creationId xmlns:a16="http://schemas.microsoft.com/office/drawing/2014/main" id="{AA533986-8CE2-4807-98C7-BCB07B9BEE6B}"/>
              </a:ext>
            </a:extLst>
          </p:cNvPr>
          <p:cNvGraphicFramePr>
            <a:graphicFrameLocks noChangeAspect="1"/>
          </p:cNvGraphicFramePr>
          <p:nvPr/>
        </p:nvGraphicFramePr>
        <p:xfrm>
          <a:off x="9220201" y="4114801"/>
          <a:ext cx="212725" cy="276225"/>
        </p:xfrm>
        <a:graphic>
          <a:graphicData uri="http://schemas.openxmlformats.org/presentationml/2006/ole">
            <mc:AlternateContent xmlns:mc="http://schemas.openxmlformats.org/markup-compatibility/2006">
              <mc:Choice xmlns:v="urn:schemas-microsoft-com:vml" Requires="v">
                <p:oleObj spid="_x0000_s13930" name="Equation" r:id="rId47" imgW="177480" imgH="228600" progId="Equation.3">
                  <p:embed/>
                </p:oleObj>
              </mc:Choice>
              <mc:Fallback>
                <p:oleObj name="Equation" r:id="rId47" imgW="177480" imgH="228600" progId="Equation.3">
                  <p:embed/>
                  <p:pic>
                    <p:nvPicPr>
                      <p:cNvPr id="22552" name="Object 61">
                        <a:extLst>
                          <a:ext uri="{FF2B5EF4-FFF2-40B4-BE49-F238E27FC236}">
                            <a16:creationId xmlns:a16="http://schemas.microsoft.com/office/drawing/2014/main" id="{AA533986-8CE2-4807-98C7-BCB07B9BEE6B}"/>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9220201" y="4114801"/>
                        <a:ext cx="212725"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3" name="Object 62">
            <a:extLst>
              <a:ext uri="{FF2B5EF4-FFF2-40B4-BE49-F238E27FC236}">
                <a16:creationId xmlns:a16="http://schemas.microsoft.com/office/drawing/2014/main" id="{AD79108A-E61B-4D7A-AC99-3718076A913B}"/>
              </a:ext>
            </a:extLst>
          </p:cNvPr>
          <p:cNvGraphicFramePr>
            <a:graphicFrameLocks noChangeAspect="1"/>
          </p:cNvGraphicFramePr>
          <p:nvPr/>
        </p:nvGraphicFramePr>
        <p:xfrm>
          <a:off x="8915400" y="4038600"/>
          <a:ext cx="203200" cy="165100"/>
        </p:xfrm>
        <a:graphic>
          <a:graphicData uri="http://schemas.openxmlformats.org/presentationml/2006/ole">
            <mc:AlternateContent xmlns:mc="http://schemas.openxmlformats.org/markup-compatibility/2006">
              <mc:Choice xmlns:v="urn:schemas-microsoft-com:vml" Requires="v">
                <p:oleObj spid="_x0000_s13931" name="Equation" r:id="rId49" imgW="203040" imgH="164880" progId="Equation.3">
                  <p:embed/>
                </p:oleObj>
              </mc:Choice>
              <mc:Fallback>
                <p:oleObj name="Equation" r:id="rId49" imgW="203040" imgH="164880" progId="Equation.3">
                  <p:embed/>
                  <p:pic>
                    <p:nvPicPr>
                      <p:cNvPr id="22553" name="Object 62">
                        <a:extLst>
                          <a:ext uri="{FF2B5EF4-FFF2-40B4-BE49-F238E27FC236}">
                            <a16:creationId xmlns:a16="http://schemas.microsoft.com/office/drawing/2014/main" id="{AD79108A-E61B-4D7A-AC99-3718076A913B}"/>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8915400" y="4038600"/>
                        <a:ext cx="203200" cy="16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83" name="Line 63">
            <a:extLst>
              <a:ext uri="{FF2B5EF4-FFF2-40B4-BE49-F238E27FC236}">
                <a16:creationId xmlns:a16="http://schemas.microsoft.com/office/drawing/2014/main" id="{8014EBA2-8C0B-4843-B47C-87F1EB400C53}"/>
              </a:ext>
            </a:extLst>
          </p:cNvPr>
          <p:cNvSpPr>
            <a:spLocks noChangeShapeType="1"/>
          </p:cNvSpPr>
          <p:nvPr/>
        </p:nvSpPr>
        <p:spPr bwMode="auto">
          <a:xfrm flipH="1" flipV="1">
            <a:off x="5105400" y="4124325"/>
            <a:ext cx="533400" cy="2286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2554" name="Object 64">
            <a:extLst>
              <a:ext uri="{FF2B5EF4-FFF2-40B4-BE49-F238E27FC236}">
                <a16:creationId xmlns:a16="http://schemas.microsoft.com/office/drawing/2014/main" id="{A5EF66A3-3A7A-418E-AF6C-E91E3D51FA98}"/>
              </a:ext>
            </a:extLst>
          </p:cNvPr>
          <p:cNvGraphicFramePr>
            <a:graphicFrameLocks noChangeAspect="1"/>
          </p:cNvGraphicFramePr>
          <p:nvPr/>
        </p:nvGraphicFramePr>
        <p:xfrm>
          <a:off x="5562601" y="4114800"/>
          <a:ext cx="212725" cy="260350"/>
        </p:xfrm>
        <a:graphic>
          <a:graphicData uri="http://schemas.openxmlformats.org/presentationml/2006/ole">
            <mc:AlternateContent xmlns:mc="http://schemas.openxmlformats.org/markup-compatibility/2006">
              <mc:Choice xmlns:v="urn:schemas-microsoft-com:vml" Requires="v">
                <p:oleObj spid="_x0000_s13932" name="Equation" r:id="rId50" imgW="177480" imgH="215640" progId="Equation.3">
                  <p:embed/>
                </p:oleObj>
              </mc:Choice>
              <mc:Fallback>
                <p:oleObj name="Equation" r:id="rId50" imgW="177480" imgH="215640" progId="Equation.3">
                  <p:embed/>
                  <p:pic>
                    <p:nvPicPr>
                      <p:cNvPr id="22554" name="Object 64">
                        <a:extLst>
                          <a:ext uri="{FF2B5EF4-FFF2-40B4-BE49-F238E27FC236}">
                            <a16:creationId xmlns:a16="http://schemas.microsoft.com/office/drawing/2014/main" id="{A5EF66A3-3A7A-418E-AF6C-E91E3D51FA98}"/>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5562601" y="4114800"/>
                        <a:ext cx="212725"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55" name="Object 65">
            <a:extLst>
              <a:ext uri="{FF2B5EF4-FFF2-40B4-BE49-F238E27FC236}">
                <a16:creationId xmlns:a16="http://schemas.microsoft.com/office/drawing/2014/main" id="{A32C3E63-9C57-445F-83C1-2B1B5AC7CBC3}"/>
              </a:ext>
            </a:extLst>
          </p:cNvPr>
          <p:cNvGraphicFramePr>
            <a:graphicFrameLocks noChangeAspect="1"/>
          </p:cNvGraphicFramePr>
          <p:nvPr/>
        </p:nvGraphicFramePr>
        <p:xfrm>
          <a:off x="5334000" y="4038600"/>
          <a:ext cx="203200" cy="158750"/>
        </p:xfrm>
        <a:graphic>
          <a:graphicData uri="http://schemas.openxmlformats.org/presentationml/2006/ole">
            <mc:AlternateContent xmlns:mc="http://schemas.openxmlformats.org/markup-compatibility/2006">
              <mc:Choice xmlns:v="urn:schemas-microsoft-com:vml" Requires="v">
                <p:oleObj spid="_x0000_s13933" name="Equation" r:id="rId52" imgW="203040" imgH="164880" progId="Equation.3">
                  <p:embed/>
                </p:oleObj>
              </mc:Choice>
              <mc:Fallback>
                <p:oleObj name="Equation" r:id="rId52" imgW="203040" imgH="164880" progId="Equation.3">
                  <p:embed/>
                  <p:pic>
                    <p:nvPicPr>
                      <p:cNvPr id="22555" name="Object 65">
                        <a:extLst>
                          <a:ext uri="{FF2B5EF4-FFF2-40B4-BE49-F238E27FC236}">
                            <a16:creationId xmlns:a16="http://schemas.microsoft.com/office/drawing/2014/main" id="{A32C3E63-9C57-445F-83C1-2B1B5AC7CBC3}"/>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334000" y="4038600"/>
                        <a:ext cx="20320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84" name="Text Box 66">
            <a:extLst>
              <a:ext uri="{FF2B5EF4-FFF2-40B4-BE49-F238E27FC236}">
                <a16:creationId xmlns:a16="http://schemas.microsoft.com/office/drawing/2014/main" id="{8E14557F-C29B-423F-BD90-BC9E27AD56AE}"/>
              </a:ext>
            </a:extLst>
          </p:cNvPr>
          <p:cNvSpPr txBox="1">
            <a:spLocks noChangeArrowheads="1"/>
          </p:cNvSpPr>
          <p:nvPr/>
        </p:nvSpPr>
        <p:spPr bwMode="auto">
          <a:xfrm>
            <a:off x="8763000" y="2209801"/>
            <a:ext cx="990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800" b="1">
                <a:latin typeface="Times New Roman" panose="02020603050405020304" pitchFamily="18" charset="0"/>
              </a:rPr>
              <a:t>(</a:t>
            </a:r>
            <a:r>
              <a:rPr kumimoji="1" lang="zh-CN" altLang="en-US" sz="1800" b="1">
                <a:latin typeface="Times New Roman" panose="02020603050405020304" pitchFamily="18" charset="0"/>
              </a:rPr>
              <a:t>状态）</a:t>
            </a:r>
          </a:p>
        </p:txBody>
      </p:sp>
      <p:sp>
        <p:nvSpPr>
          <p:cNvPr id="22585" name="Text Box 67">
            <a:extLst>
              <a:ext uri="{FF2B5EF4-FFF2-40B4-BE49-F238E27FC236}">
                <a16:creationId xmlns:a16="http://schemas.microsoft.com/office/drawing/2014/main" id="{34F31545-3232-4809-A21D-9C2278F0613C}"/>
              </a:ext>
            </a:extLst>
          </p:cNvPr>
          <p:cNvSpPr txBox="1">
            <a:spLocks noChangeArrowheads="1"/>
          </p:cNvSpPr>
          <p:nvPr/>
        </p:nvSpPr>
        <p:spPr bwMode="auto">
          <a:xfrm>
            <a:off x="9448800" y="3824288"/>
            <a:ext cx="99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800" b="1">
                <a:latin typeface="Times New Roman" panose="02020603050405020304" pitchFamily="18" charset="0"/>
              </a:rPr>
              <a:t>(</a:t>
            </a:r>
            <a:r>
              <a:rPr kumimoji="1" lang="zh-CN" altLang="en-US" sz="1800" b="1">
                <a:latin typeface="Times New Roman" panose="02020603050405020304" pitchFamily="18" charset="0"/>
              </a:rPr>
              <a:t>阈值）</a:t>
            </a:r>
          </a:p>
        </p:txBody>
      </p:sp>
      <p:sp>
        <p:nvSpPr>
          <p:cNvPr id="22586" name="Text Box 68">
            <a:extLst>
              <a:ext uri="{FF2B5EF4-FFF2-40B4-BE49-F238E27FC236}">
                <a16:creationId xmlns:a16="http://schemas.microsoft.com/office/drawing/2014/main" id="{A5167016-D792-4857-B9EA-B34327BCEF0D}"/>
              </a:ext>
            </a:extLst>
          </p:cNvPr>
          <p:cNvSpPr txBox="1">
            <a:spLocks noChangeArrowheads="1"/>
          </p:cNvSpPr>
          <p:nvPr/>
        </p:nvSpPr>
        <p:spPr bwMode="auto">
          <a:xfrm>
            <a:off x="8458200" y="4814888"/>
            <a:ext cx="1828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1800" b="1">
                <a:latin typeface="Times New Roman" panose="02020603050405020304" pitchFamily="18" charset="0"/>
              </a:rPr>
              <a:t>（连接权值）</a:t>
            </a:r>
          </a:p>
        </p:txBody>
      </p:sp>
      <p:graphicFrame>
        <p:nvGraphicFramePr>
          <p:cNvPr id="22556" name="Object 69">
            <a:extLst>
              <a:ext uri="{FF2B5EF4-FFF2-40B4-BE49-F238E27FC236}">
                <a16:creationId xmlns:a16="http://schemas.microsoft.com/office/drawing/2014/main" id="{D0E9B06D-F10E-4728-8AC8-5D4540EEF297}"/>
              </a:ext>
            </a:extLst>
          </p:cNvPr>
          <p:cNvGraphicFramePr>
            <a:graphicFrameLocks noChangeAspect="1"/>
          </p:cNvGraphicFramePr>
          <p:nvPr/>
        </p:nvGraphicFramePr>
        <p:xfrm>
          <a:off x="5657850" y="3702050"/>
          <a:ext cx="114300" cy="215900"/>
        </p:xfrm>
        <a:graphic>
          <a:graphicData uri="http://schemas.openxmlformats.org/presentationml/2006/ole">
            <mc:AlternateContent xmlns:mc="http://schemas.openxmlformats.org/markup-compatibility/2006">
              <mc:Choice xmlns:v="urn:schemas-microsoft-com:vml" Requires="v">
                <p:oleObj spid="_x0000_s13934" name="Equation" r:id="rId53" imgW="114120" imgH="215640" progId="Equation.3">
                  <p:embed/>
                </p:oleObj>
              </mc:Choice>
              <mc:Fallback>
                <p:oleObj name="Equation" r:id="rId53" imgW="114120" imgH="215640" progId="Equation.3">
                  <p:embed/>
                  <p:pic>
                    <p:nvPicPr>
                      <p:cNvPr id="22556" name="Object 69">
                        <a:extLst>
                          <a:ext uri="{FF2B5EF4-FFF2-40B4-BE49-F238E27FC236}">
                            <a16:creationId xmlns:a16="http://schemas.microsoft.com/office/drawing/2014/main" id="{D0E9B06D-F10E-4728-8AC8-5D4540EEF297}"/>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657850" y="3702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587" name="Group 70">
            <a:extLst>
              <a:ext uri="{FF2B5EF4-FFF2-40B4-BE49-F238E27FC236}">
                <a16:creationId xmlns:a16="http://schemas.microsoft.com/office/drawing/2014/main" id="{0448A2CD-0D5B-4011-B551-85141B0E01E4}"/>
              </a:ext>
            </a:extLst>
          </p:cNvPr>
          <p:cNvGrpSpPr>
            <a:grpSpLocks/>
          </p:cNvGrpSpPr>
          <p:nvPr/>
        </p:nvGrpSpPr>
        <p:grpSpPr bwMode="auto">
          <a:xfrm>
            <a:off x="2886075" y="3679825"/>
            <a:ext cx="5410200" cy="1219200"/>
            <a:chOff x="1104" y="2072"/>
            <a:chExt cx="3408" cy="768"/>
          </a:xfrm>
        </p:grpSpPr>
        <p:sp>
          <p:nvSpPr>
            <p:cNvPr id="22591" name="Line 71">
              <a:extLst>
                <a:ext uri="{FF2B5EF4-FFF2-40B4-BE49-F238E27FC236}">
                  <a16:creationId xmlns:a16="http://schemas.microsoft.com/office/drawing/2014/main" id="{0DDD8796-1DFB-4E40-9F35-555181B7435F}"/>
                </a:ext>
              </a:extLst>
            </p:cNvPr>
            <p:cNvSpPr>
              <a:spLocks noChangeShapeType="1"/>
            </p:cNvSpPr>
            <p:nvPr/>
          </p:nvSpPr>
          <p:spPr bwMode="auto">
            <a:xfrm flipV="1">
              <a:off x="4032" y="2358"/>
              <a:ext cx="480" cy="480"/>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2" name="Line 72">
              <a:extLst>
                <a:ext uri="{FF2B5EF4-FFF2-40B4-BE49-F238E27FC236}">
                  <a16:creationId xmlns:a16="http://schemas.microsoft.com/office/drawing/2014/main" id="{4E3AC9A6-6087-4502-B3C6-96DD137F8B94}"/>
                </a:ext>
              </a:extLst>
            </p:cNvPr>
            <p:cNvSpPr>
              <a:spLocks noChangeShapeType="1"/>
            </p:cNvSpPr>
            <p:nvPr/>
          </p:nvSpPr>
          <p:spPr bwMode="auto">
            <a:xfrm flipH="1">
              <a:off x="1104" y="2072"/>
              <a:ext cx="384" cy="0"/>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3" name="Line 73">
              <a:extLst>
                <a:ext uri="{FF2B5EF4-FFF2-40B4-BE49-F238E27FC236}">
                  <a16:creationId xmlns:a16="http://schemas.microsoft.com/office/drawing/2014/main" id="{AAD4B50C-C9E3-4212-8268-B05D6B50CB33}"/>
                </a:ext>
              </a:extLst>
            </p:cNvPr>
            <p:cNvSpPr>
              <a:spLocks noChangeShapeType="1"/>
            </p:cNvSpPr>
            <p:nvPr/>
          </p:nvSpPr>
          <p:spPr bwMode="auto">
            <a:xfrm>
              <a:off x="1104" y="2072"/>
              <a:ext cx="0" cy="768"/>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94" name="Line 74">
              <a:extLst>
                <a:ext uri="{FF2B5EF4-FFF2-40B4-BE49-F238E27FC236}">
                  <a16:creationId xmlns:a16="http://schemas.microsoft.com/office/drawing/2014/main" id="{4A27FD71-B278-4597-8639-F060B1CFD2AE}"/>
                </a:ext>
              </a:extLst>
            </p:cNvPr>
            <p:cNvSpPr>
              <a:spLocks noChangeShapeType="1"/>
            </p:cNvSpPr>
            <p:nvPr/>
          </p:nvSpPr>
          <p:spPr bwMode="auto">
            <a:xfrm flipV="1">
              <a:off x="2016" y="2400"/>
              <a:ext cx="240" cy="43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5" name="Line 75">
              <a:extLst>
                <a:ext uri="{FF2B5EF4-FFF2-40B4-BE49-F238E27FC236}">
                  <a16:creationId xmlns:a16="http://schemas.microsoft.com/office/drawing/2014/main" id="{B3D231A9-5CA8-4110-A8CC-F744D0B872D8}"/>
                </a:ext>
              </a:extLst>
            </p:cNvPr>
            <p:cNvSpPr>
              <a:spLocks noChangeShapeType="1"/>
            </p:cNvSpPr>
            <p:nvPr/>
          </p:nvSpPr>
          <p:spPr bwMode="auto">
            <a:xfrm flipV="1">
              <a:off x="2928" y="2400"/>
              <a:ext cx="384" cy="432"/>
            </a:xfrm>
            <a:prstGeom prst="line">
              <a:avLst/>
            </a:prstGeom>
            <a:noFill/>
            <a:ln w="1905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96" name="Line 76">
              <a:extLst>
                <a:ext uri="{FF2B5EF4-FFF2-40B4-BE49-F238E27FC236}">
                  <a16:creationId xmlns:a16="http://schemas.microsoft.com/office/drawing/2014/main" id="{2E9926F9-C93C-4AD9-AA19-B2E825390EC3}"/>
                </a:ext>
              </a:extLst>
            </p:cNvPr>
            <p:cNvSpPr>
              <a:spLocks noChangeShapeType="1"/>
            </p:cNvSpPr>
            <p:nvPr/>
          </p:nvSpPr>
          <p:spPr bwMode="auto">
            <a:xfrm>
              <a:off x="1104" y="2832"/>
              <a:ext cx="2928" cy="6"/>
            </a:xfrm>
            <a:prstGeom prst="line">
              <a:avLst/>
            </a:prstGeom>
            <a:noFill/>
            <a:ln w="1905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18861" name="Oval 77">
            <a:extLst>
              <a:ext uri="{FF2B5EF4-FFF2-40B4-BE49-F238E27FC236}">
                <a16:creationId xmlns:a16="http://schemas.microsoft.com/office/drawing/2014/main" id="{41F59079-F83E-44BF-ACC2-A5B192ECB961}"/>
              </a:ext>
            </a:extLst>
          </p:cNvPr>
          <p:cNvSpPr>
            <a:spLocks noChangeArrowheads="1"/>
          </p:cNvSpPr>
          <p:nvPr/>
        </p:nvSpPr>
        <p:spPr bwMode="auto">
          <a:xfrm>
            <a:off x="5810250" y="2286000"/>
            <a:ext cx="1581150" cy="3733800"/>
          </a:xfrm>
          <a:prstGeom prst="ellipse">
            <a:avLst/>
          </a:prstGeom>
          <a:noFill/>
          <a:ln w="254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zh-CN" sz="2800" b="1">
              <a:solidFill>
                <a:schemeClr val="accent2"/>
              </a:solidFill>
              <a:latin typeface="Times New Roman" panose="02020603050405020304" pitchFamily="18" charset="0"/>
            </a:endParaRPr>
          </a:p>
        </p:txBody>
      </p:sp>
      <p:sp>
        <p:nvSpPr>
          <p:cNvPr id="22590" name="Rectangle 81">
            <a:extLst>
              <a:ext uri="{FF2B5EF4-FFF2-40B4-BE49-F238E27FC236}">
                <a16:creationId xmlns:a16="http://schemas.microsoft.com/office/drawing/2014/main" id="{F2FC35A7-60DF-49AE-99F0-C829FA334194}"/>
              </a:ext>
            </a:extLst>
          </p:cNvPr>
          <p:cNvSpPr>
            <a:spLocks noGrp="1" noChangeArrowheads="1"/>
          </p:cNvSpPr>
          <p:nvPr>
            <p:ph type="body" idx="1"/>
          </p:nvPr>
        </p:nvSpPr>
        <p:spPr>
          <a:xfrm>
            <a:off x="1774825" y="990601"/>
            <a:ext cx="8642350" cy="5400675"/>
          </a:xfrm>
          <a:noFill/>
        </p:spPr>
        <p:txBody>
          <a:bodyPr/>
          <a:lstStyle/>
          <a:p>
            <a:pPr eaLnBrk="1" hangingPunct="1">
              <a:buFont typeface="Wingdings" panose="05000000000000000000" pitchFamily="2" charset="2"/>
              <a:buNone/>
            </a:pPr>
            <a:r>
              <a:rPr lang="en-US" altLang="zh-CN" sz="2700" b="1">
                <a:latin typeface="Times New Roman" panose="02020603050405020304" pitchFamily="18" charset="0"/>
              </a:rPr>
              <a:t>1. </a:t>
            </a:r>
            <a:r>
              <a:rPr kumimoji="1" lang="zh-CN" altLang="en-US" sz="2700" b="1"/>
              <a:t>离散</a:t>
            </a:r>
            <a:r>
              <a:rPr kumimoji="1" lang="en-US" altLang="zh-CN" sz="2700" b="1">
                <a:latin typeface="Times New Roman" panose="02020603050405020304" pitchFamily="18" charset="0"/>
              </a:rPr>
              <a:t>Hopfield</a:t>
            </a:r>
            <a:r>
              <a:rPr kumimoji="1" lang="zh-CN" altLang="en-US" sz="2700" b="1">
                <a:latin typeface="Times New Roman" panose="02020603050405020304" pitchFamily="18" charset="0"/>
              </a:rPr>
              <a:t>神经网络模型</a:t>
            </a:r>
          </a:p>
          <a:p>
            <a:pPr eaLnBrk="1" hangingPunct="1">
              <a:buSzPct val="60000"/>
              <a:buFont typeface="Wingdings" panose="05000000000000000000" pitchFamily="2" charset="2"/>
              <a:buChar char="n"/>
            </a:pPr>
            <a:r>
              <a:rPr kumimoji="1" lang="zh-CN" altLang="en-US" sz="2600" b="1"/>
              <a:t>网络结构：</a:t>
            </a:r>
          </a:p>
        </p:txBody>
      </p:sp>
      <p:cxnSp>
        <p:nvCxnSpPr>
          <p:cNvPr id="81" name="直接连接符 80">
            <a:extLst>
              <a:ext uri="{FF2B5EF4-FFF2-40B4-BE49-F238E27FC236}">
                <a16:creationId xmlns:a16="http://schemas.microsoft.com/office/drawing/2014/main" id="{0BF9B4F4-541C-4061-AF73-B26FD359C30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226EA729-A773-4964-A27A-36C497A2CDF0}"/>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离散</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a:t>
            </a:r>
          </a:p>
        </p:txBody>
      </p:sp>
    </p:spTree>
  </p:cSld>
  <p:clrMapOvr>
    <a:masterClrMapping/>
  </p:clrMapOvr>
  <p:transition advTm="355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ntr" presetSubtype="10" fill="hold" grpId="0" nodeType="clickEffect">
                                  <p:stCondLst>
                                    <p:cond delay="0"/>
                                  </p:stCondLst>
                                  <p:childTnLst>
                                    <p:set>
                                      <p:cBhvr>
                                        <p:cTn id="6" dur="1" fill="hold">
                                          <p:stCondLst>
                                            <p:cond delay="0"/>
                                          </p:stCondLst>
                                        </p:cTn>
                                        <p:tgtEl>
                                          <p:spTgt spid="118861"/>
                                        </p:tgtEl>
                                        <p:attrNameLst>
                                          <p:attrName>style.visibility</p:attrName>
                                        </p:attrNameLst>
                                      </p:cBhvr>
                                      <p:to>
                                        <p:strVal val="visible"/>
                                      </p:to>
                                    </p:set>
                                    <p:anim calcmode="lin" valueType="num">
                                      <p:cBhvr>
                                        <p:cTn id="7" dur="5000" fill="hold"/>
                                        <p:tgtEl>
                                          <p:spTgt spid="118861"/>
                                        </p:tgtEl>
                                        <p:attrNameLst>
                                          <p:attrName>ppt_w</p:attrName>
                                        </p:attrNameLst>
                                      </p:cBhvr>
                                      <p:tavLst>
                                        <p:tav tm="0" fmla="#ppt_w*sin(2.5*pi*$)">
                                          <p:val>
                                            <p:fltVal val="0"/>
                                          </p:val>
                                        </p:tav>
                                        <p:tav tm="100000">
                                          <p:val>
                                            <p:fltVal val="1"/>
                                          </p:val>
                                        </p:tav>
                                      </p:tavLst>
                                    </p:anim>
                                    <p:anim calcmode="lin" valueType="num">
                                      <p:cBhvr>
                                        <p:cTn id="8" dur="5000" fill="hold"/>
                                        <p:tgtEl>
                                          <p:spTgt spid="1188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61"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4" name="灯片编号占位符 3">
            <a:extLst>
              <a:ext uri="{FF2B5EF4-FFF2-40B4-BE49-F238E27FC236}">
                <a16:creationId xmlns:a16="http://schemas.microsoft.com/office/drawing/2014/main" id="{8BDCDE56-094B-404D-A12D-01059D913D2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BEEAC6F-4C59-4CA3-8F2C-F596666DEB8B}" type="slidenum">
              <a:rPr lang="ja-JP" altLang="en-US" sz="1800">
                <a:solidFill>
                  <a:srgbClr val="A50021"/>
                </a:solidFill>
                <a:ea typeface="ＭＳ Ｐゴシック" panose="020B0600070205080204" pitchFamily="34" charset="-128"/>
              </a:rPr>
              <a:pPr eaLnBrk="1" hangingPunct="1"/>
              <a:t>48</a:t>
            </a:fld>
            <a:endParaRPr lang="en-US" altLang="ja-JP" sz="1800">
              <a:solidFill>
                <a:srgbClr val="A50021"/>
              </a:solidFill>
              <a:ea typeface="ＭＳ Ｐゴシック" panose="020B0600070205080204" pitchFamily="34" charset="-128"/>
            </a:endParaRPr>
          </a:p>
        </p:txBody>
      </p:sp>
      <p:sp>
        <p:nvSpPr>
          <p:cNvPr id="23575" name="Oval 2">
            <a:extLst>
              <a:ext uri="{FF2B5EF4-FFF2-40B4-BE49-F238E27FC236}">
                <a16:creationId xmlns:a16="http://schemas.microsoft.com/office/drawing/2014/main" id="{DC714B43-1F1F-41FE-B520-B474D53BB0BB}"/>
              </a:ext>
            </a:extLst>
          </p:cNvPr>
          <p:cNvSpPr>
            <a:spLocks noChangeArrowheads="1"/>
          </p:cNvSpPr>
          <p:nvPr/>
        </p:nvSpPr>
        <p:spPr bwMode="auto">
          <a:xfrm>
            <a:off x="2624138" y="3263900"/>
            <a:ext cx="1143000" cy="990600"/>
          </a:xfrm>
          <a:prstGeom prst="ellipse">
            <a:avLst/>
          </a:prstGeom>
          <a:solidFill>
            <a:schemeClr val="accent1"/>
          </a:solidFill>
          <a:ln w="9525">
            <a:solidFill>
              <a:schemeClr val="tx1"/>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76" name="Line 3">
            <a:extLst>
              <a:ext uri="{FF2B5EF4-FFF2-40B4-BE49-F238E27FC236}">
                <a16:creationId xmlns:a16="http://schemas.microsoft.com/office/drawing/2014/main" id="{6E93E3AB-CF03-4BBE-A946-583584BFB55D}"/>
              </a:ext>
            </a:extLst>
          </p:cNvPr>
          <p:cNvSpPr>
            <a:spLocks noChangeShapeType="1"/>
          </p:cNvSpPr>
          <p:nvPr/>
        </p:nvSpPr>
        <p:spPr bwMode="auto">
          <a:xfrm flipV="1">
            <a:off x="3200400" y="2197100"/>
            <a:ext cx="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7" name="Line 4">
            <a:extLst>
              <a:ext uri="{FF2B5EF4-FFF2-40B4-BE49-F238E27FC236}">
                <a16:creationId xmlns:a16="http://schemas.microsoft.com/office/drawing/2014/main" id="{A6FD175F-D29C-4B12-8E99-F31CDB45113E}"/>
              </a:ext>
            </a:extLst>
          </p:cNvPr>
          <p:cNvSpPr>
            <a:spLocks noChangeShapeType="1"/>
          </p:cNvSpPr>
          <p:nvPr/>
        </p:nvSpPr>
        <p:spPr bwMode="auto">
          <a:xfrm flipV="1">
            <a:off x="2319338" y="4102100"/>
            <a:ext cx="5334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8" name="Line 5">
            <a:extLst>
              <a:ext uri="{FF2B5EF4-FFF2-40B4-BE49-F238E27FC236}">
                <a16:creationId xmlns:a16="http://schemas.microsoft.com/office/drawing/2014/main" id="{A8D24B44-6021-40D0-A77B-4D8BF4283240}"/>
              </a:ext>
            </a:extLst>
          </p:cNvPr>
          <p:cNvSpPr>
            <a:spLocks noChangeShapeType="1"/>
          </p:cNvSpPr>
          <p:nvPr/>
        </p:nvSpPr>
        <p:spPr bwMode="auto">
          <a:xfrm flipV="1">
            <a:off x="3200400" y="4254500"/>
            <a:ext cx="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9" name="Line 6">
            <a:extLst>
              <a:ext uri="{FF2B5EF4-FFF2-40B4-BE49-F238E27FC236}">
                <a16:creationId xmlns:a16="http://schemas.microsoft.com/office/drawing/2014/main" id="{DF9F7AB8-E492-4C39-A8B3-EBDF82FC4634}"/>
              </a:ext>
            </a:extLst>
          </p:cNvPr>
          <p:cNvSpPr>
            <a:spLocks noChangeShapeType="1"/>
          </p:cNvSpPr>
          <p:nvPr/>
        </p:nvSpPr>
        <p:spPr bwMode="auto">
          <a:xfrm flipH="1" flipV="1">
            <a:off x="3614738" y="4102100"/>
            <a:ext cx="533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0" name="Text Box 10">
            <a:extLst>
              <a:ext uri="{FF2B5EF4-FFF2-40B4-BE49-F238E27FC236}">
                <a16:creationId xmlns:a16="http://schemas.microsoft.com/office/drawing/2014/main" id="{3CF9DEDA-A4A5-4985-9C9B-FEE4184EFCD6}"/>
              </a:ext>
            </a:extLst>
          </p:cNvPr>
          <p:cNvSpPr txBox="1">
            <a:spLocks noChangeArrowheads="1"/>
          </p:cNvSpPr>
          <p:nvPr/>
        </p:nvSpPr>
        <p:spPr bwMode="auto">
          <a:xfrm>
            <a:off x="2547938" y="44069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t>
            </a:r>
          </a:p>
        </p:txBody>
      </p:sp>
      <p:graphicFrame>
        <p:nvGraphicFramePr>
          <p:cNvPr id="23554" name="Object 11">
            <a:extLst>
              <a:ext uri="{FF2B5EF4-FFF2-40B4-BE49-F238E27FC236}">
                <a16:creationId xmlns:a16="http://schemas.microsoft.com/office/drawing/2014/main" id="{A13F98AC-21EE-4CDF-BA0B-555F5A89E142}"/>
              </a:ext>
            </a:extLst>
          </p:cNvPr>
          <p:cNvGraphicFramePr>
            <a:graphicFrameLocks noChangeAspect="1"/>
          </p:cNvGraphicFramePr>
          <p:nvPr/>
        </p:nvGraphicFramePr>
        <p:xfrm>
          <a:off x="2928938" y="3365500"/>
          <a:ext cx="508000" cy="355600"/>
        </p:xfrm>
        <a:graphic>
          <a:graphicData uri="http://schemas.openxmlformats.org/presentationml/2006/ole">
            <mc:AlternateContent xmlns:mc="http://schemas.openxmlformats.org/markup-compatibility/2006">
              <mc:Choice xmlns:v="urn:schemas-microsoft-com:vml" Requires="v">
                <p:oleObj spid="_x0000_s14758" name="Equation" r:id="rId3" imgW="291960" imgH="203040" progId="Equation.3">
                  <p:embed/>
                </p:oleObj>
              </mc:Choice>
              <mc:Fallback>
                <p:oleObj name="Equation" r:id="rId3" imgW="291960" imgH="203040" progId="Equation.3">
                  <p:embed/>
                  <p:pic>
                    <p:nvPicPr>
                      <p:cNvPr id="23554" name="Object 11">
                        <a:extLst>
                          <a:ext uri="{FF2B5EF4-FFF2-40B4-BE49-F238E27FC236}">
                            <a16:creationId xmlns:a16="http://schemas.microsoft.com/office/drawing/2014/main" id="{A13F98AC-21EE-4CDF-BA0B-555F5A89E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8" y="3365500"/>
                        <a:ext cx="5080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5" name="Object 12">
            <a:extLst>
              <a:ext uri="{FF2B5EF4-FFF2-40B4-BE49-F238E27FC236}">
                <a16:creationId xmlns:a16="http://schemas.microsoft.com/office/drawing/2014/main" id="{82B1DBB4-B57B-43CD-A8D2-7EF18C3B74C7}"/>
              </a:ext>
            </a:extLst>
          </p:cNvPr>
          <p:cNvGraphicFramePr>
            <a:graphicFrameLocks noChangeAspect="1"/>
          </p:cNvGraphicFramePr>
          <p:nvPr/>
        </p:nvGraphicFramePr>
        <p:xfrm>
          <a:off x="3049588" y="3841750"/>
          <a:ext cx="412750" cy="336550"/>
        </p:xfrm>
        <a:graphic>
          <a:graphicData uri="http://schemas.openxmlformats.org/presentationml/2006/ole">
            <mc:AlternateContent xmlns:mc="http://schemas.openxmlformats.org/markup-compatibility/2006">
              <mc:Choice xmlns:v="urn:schemas-microsoft-com:vml" Requires="v">
                <p:oleObj spid="_x0000_s14759" name="Equation" r:id="rId5" imgW="266400" imgH="215640" progId="Equation.3">
                  <p:embed/>
                </p:oleObj>
              </mc:Choice>
              <mc:Fallback>
                <p:oleObj name="Equation" r:id="rId5" imgW="266400" imgH="215640" progId="Equation.3">
                  <p:embed/>
                  <p:pic>
                    <p:nvPicPr>
                      <p:cNvPr id="23555" name="Object 12">
                        <a:extLst>
                          <a:ext uri="{FF2B5EF4-FFF2-40B4-BE49-F238E27FC236}">
                            <a16:creationId xmlns:a16="http://schemas.microsoft.com/office/drawing/2014/main" id="{82B1DBB4-B57B-43CD-A8D2-7EF18C3B74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9588" y="3841750"/>
                        <a:ext cx="412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1" name="Line 13">
            <a:extLst>
              <a:ext uri="{FF2B5EF4-FFF2-40B4-BE49-F238E27FC236}">
                <a16:creationId xmlns:a16="http://schemas.microsoft.com/office/drawing/2014/main" id="{DA357286-7B4A-4461-91DB-DB9845A30E05}"/>
              </a:ext>
            </a:extLst>
          </p:cNvPr>
          <p:cNvSpPr>
            <a:spLocks noChangeShapeType="1"/>
          </p:cNvSpPr>
          <p:nvPr/>
        </p:nvSpPr>
        <p:spPr bwMode="auto">
          <a:xfrm>
            <a:off x="2624138" y="3797300"/>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9822" name="Object 14">
            <a:extLst>
              <a:ext uri="{FF2B5EF4-FFF2-40B4-BE49-F238E27FC236}">
                <a16:creationId xmlns:a16="http://schemas.microsoft.com/office/drawing/2014/main" id="{D0B660ED-B2EA-456F-9717-95D3518C2BB4}"/>
              </a:ext>
            </a:extLst>
          </p:cNvPr>
          <p:cNvGraphicFramePr>
            <a:graphicFrameLocks noChangeAspect="1"/>
          </p:cNvGraphicFramePr>
          <p:nvPr>
            <p:extLst>
              <p:ext uri="{D42A27DB-BD31-4B8C-83A1-F6EECF244321}">
                <p14:modId xmlns:p14="http://schemas.microsoft.com/office/powerpoint/2010/main" val="3632733580"/>
              </p:ext>
            </p:extLst>
          </p:nvPr>
        </p:nvGraphicFramePr>
        <p:xfrm>
          <a:off x="5253038" y="3263900"/>
          <a:ext cx="4494212" cy="1198562"/>
        </p:xfrm>
        <a:graphic>
          <a:graphicData uri="http://schemas.openxmlformats.org/presentationml/2006/ole">
            <mc:AlternateContent xmlns:mc="http://schemas.openxmlformats.org/markup-compatibility/2006">
              <mc:Choice xmlns:v="urn:schemas-microsoft-com:vml" Requires="v">
                <p:oleObj spid="_x0000_s14760" name="公式" r:id="rId7" imgW="1714320" imgH="457200" progId="Equation.3">
                  <p:embed/>
                </p:oleObj>
              </mc:Choice>
              <mc:Fallback>
                <p:oleObj name="公式" r:id="rId7" imgW="1714320" imgH="457200" progId="Equation.3">
                  <p:embed/>
                  <p:pic>
                    <p:nvPicPr>
                      <p:cNvPr id="119822" name="Object 14">
                        <a:extLst>
                          <a:ext uri="{FF2B5EF4-FFF2-40B4-BE49-F238E27FC236}">
                            <a16:creationId xmlns:a16="http://schemas.microsoft.com/office/drawing/2014/main" id="{D0B660ED-B2EA-456F-9717-95D3518C2B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3038" y="3263900"/>
                        <a:ext cx="4494212" cy="1198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5">
            <a:extLst>
              <a:ext uri="{FF2B5EF4-FFF2-40B4-BE49-F238E27FC236}">
                <a16:creationId xmlns:a16="http://schemas.microsoft.com/office/drawing/2014/main" id="{A7C0CBA6-3820-422B-A4BB-3EBAEED878DE}"/>
              </a:ext>
            </a:extLst>
          </p:cNvPr>
          <p:cNvGrpSpPr>
            <a:grpSpLocks/>
          </p:cNvGrpSpPr>
          <p:nvPr/>
        </p:nvGrpSpPr>
        <p:grpSpPr bwMode="auto">
          <a:xfrm>
            <a:off x="7789717" y="4084835"/>
            <a:ext cx="2209800" cy="657225"/>
            <a:chOff x="3312" y="1968"/>
            <a:chExt cx="1392" cy="414"/>
          </a:xfrm>
        </p:grpSpPr>
        <p:sp>
          <p:nvSpPr>
            <p:cNvPr id="23602" name="AutoShape 16" descr="再生纸">
              <a:extLst>
                <a:ext uri="{FF2B5EF4-FFF2-40B4-BE49-F238E27FC236}">
                  <a16:creationId xmlns:a16="http://schemas.microsoft.com/office/drawing/2014/main" id="{69465974-C593-4695-B019-9BEA6F2510BE}"/>
                </a:ext>
              </a:extLst>
            </p:cNvPr>
            <p:cNvSpPr>
              <a:spLocks noChangeArrowheads="1"/>
            </p:cNvSpPr>
            <p:nvPr/>
          </p:nvSpPr>
          <p:spPr bwMode="auto">
            <a:xfrm>
              <a:off x="3312" y="2016"/>
              <a:ext cx="1392" cy="336"/>
            </a:xfrm>
            <a:prstGeom prst="roundRect">
              <a:avLst>
                <a:gd name="adj" fmla="val 16667"/>
              </a:avLst>
            </a:pr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b="1">
                  <a:latin typeface="Times New Roman" panose="02020603050405020304" pitchFamily="18" charset="0"/>
                </a:rPr>
                <a:t>    </a:t>
              </a:r>
              <a:r>
                <a:rPr kumimoji="1" lang="zh-CN" altLang="en-US" sz="2400" b="1">
                  <a:latin typeface="Times New Roman" panose="02020603050405020304" pitchFamily="18" charset="0"/>
                </a:rPr>
                <a:t>注：</a:t>
              </a:r>
            </a:p>
          </p:txBody>
        </p:sp>
        <p:graphicFrame>
          <p:nvGraphicFramePr>
            <p:cNvPr id="23573" name="Object 17">
              <a:extLst>
                <a:ext uri="{FF2B5EF4-FFF2-40B4-BE49-F238E27FC236}">
                  <a16:creationId xmlns:a16="http://schemas.microsoft.com/office/drawing/2014/main" id="{7AC6B1CC-B22A-4DE6-994D-B7783F95946B}"/>
                </a:ext>
              </a:extLst>
            </p:cNvPr>
            <p:cNvGraphicFramePr>
              <a:graphicFrameLocks noChangeAspect="1"/>
            </p:cNvGraphicFramePr>
            <p:nvPr/>
          </p:nvGraphicFramePr>
          <p:xfrm>
            <a:off x="3984" y="1968"/>
            <a:ext cx="576" cy="414"/>
          </p:xfrm>
          <a:graphic>
            <a:graphicData uri="http://schemas.openxmlformats.org/presentationml/2006/ole">
              <mc:AlternateContent xmlns:mc="http://schemas.openxmlformats.org/markup-compatibility/2006">
                <mc:Choice xmlns:v="urn:schemas-microsoft-com:vml" Requires="v">
                  <p:oleObj spid="_x0000_s14761" name="Equation" r:id="rId10" imgW="317160" imgH="228600" progId="Equation.3">
                    <p:embed/>
                  </p:oleObj>
                </mc:Choice>
                <mc:Fallback>
                  <p:oleObj name="Equation" r:id="rId10" imgW="317160" imgH="228600" progId="Equation.3">
                    <p:embed/>
                    <p:pic>
                      <p:nvPicPr>
                        <p:cNvPr id="23573" name="Object 17">
                          <a:extLst>
                            <a:ext uri="{FF2B5EF4-FFF2-40B4-BE49-F238E27FC236}">
                              <a16:creationId xmlns:a16="http://schemas.microsoft.com/office/drawing/2014/main" id="{7AC6B1CC-B22A-4DE6-994D-B7783F9594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4" y="1968"/>
                          <a:ext cx="57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583" name="Oval 19">
            <a:extLst>
              <a:ext uri="{FF2B5EF4-FFF2-40B4-BE49-F238E27FC236}">
                <a16:creationId xmlns:a16="http://schemas.microsoft.com/office/drawing/2014/main" id="{DEF0E45B-D468-4805-AADA-2879896F2A14}"/>
              </a:ext>
            </a:extLst>
          </p:cNvPr>
          <p:cNvSpPr>
            <a:spLocks noChangeArrowheads="1"/>
          </p:cNvSpPr>
          <p:nvPr/>
        </p:nvSpPr>
        <p:spPr bwMode="auto">
          <a:xfrm>
            <a:off x="2624138" y="3263900"/>
            <a:ext cx="1143000" cy="990600"/>
          </a:xfrm>
          <a:prstGeom prst="ellipse">
            <a:avLst/>
          </a:prstGeom>
          <a:gradFill rotWithShape="0">
            <a:gsLst>
              <a:gs pos="0">
                <a:schemeClr val="bg1"/>
              </a:gs>
              <a:gs pos="100000">
                <a:srgbClr val="0033CC"/>
              </a:gs>
            </a:gsLst>
            <a:path path="shape">
              <a:fillToRect l="50000" t="50000" r="50000" b="50000"/>
            </a:path>
          </a:gradFill>
          <a:ln w="9525">
            <a:solidFill>
              <a:srgbClr val="0033CC"/>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584" name="Line 20">
            <a:extLst>
              <a:ext uri="{FF2B5EF4-FFF2-40B4-BE49-F238E27FC236}">
                <a16:creationId xmlns:a16="http://schemas.microsoft.com/office/drawing/2014/main" id="{CFB921BC-6BB5-4655-BC20-41C2A86C5F91}"/>
              </a:ext>
            </a:extLst>
          </p:cNvPr>
          <p:cNvSpPr>
            <a:spLocks noChangeShapeType="1"/>
          </p:cNvSpPr>
          <p:nvPr/>
        </p:nvSpPr>
        <p:spPr bwMode="auto">
          <a:xfrm flipV="1">
            <a:off x="3200400" y="2197100"/>
            <a:ext cx="0" cy="1066800"/>
          </a:xfrm>
          <a:prstGeom prst="line">
            <a:avLst/>
          </a:prstGeom>
          <a:noFill/>
          <a:ln w="158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5" name="Line 21">
            <a:extLst>
              <a:ext uri="{FF2B5EF4-FFF2-40B4-BE49-F238E27FC236}">
                <a16:creationId xmlns:a16="http://schemas.microsoft.com/office/drawing/2014/main" id="{C166AA24-D110-4A35-A07E-861A4F1359CB}"/>
              </a:ext>
            </a:extLst>
          </p:cNvPr>
          <p:cNvSpPr>
            <a:spLocks noChangeShapeType="1"/>
          </p:cNvSpPr>
          <p:nvPr/>
        </p:nvSpPr>
        <p:spPr bwMode="auto">
          <a:xfrm flipV="1">
            <a:off x="2319338" y="4102100"/>
            <a:ext cx="533400" cy="914400"/>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6" name="Line 22">
            <a:extLst>
              <a:ext uri="{FF2B5EF4-FFF2-40B4-BE49-F238E27FC236}">
                <a16:creationId xmlns:a16="http://schemas.microsoft.com/office/drawing/2014/main" id="{00DE446B-82CC-4F2E-81AD-E969CA8C2BB4}"/>
              </a:ext>
            </a:extLst>
          </p:cNvPr>
          <p:cNvSpPr>
            <a:spLocks noChangeShapeType="1"/>
          </p:cNvSpPr>
          <p:nvPr/>
        </p:nvSpPr>
        <p:spPr bwMode="auto">
          <a:xfrm flipV="1">
            <a:off x="3200400" y="4254500"/>
            <a:ext cx="0" cy="1219200"/>
          </a:xfrm>
          <a:prstGeom prst="line">
            <a:avLst/>
          </a:prstGeom>
          <a:noFill/>
          <a:ln w="15875">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87" name="Line 23">
            <a:extLst>
              <a:ext uri="{FF2B5EF4-FFF2-40B4-BE49-F238E27FC236}">
                <a16:creationId xmlns:a16="http://schemas.microsoft.com/office/drawing/2014/main" id="{1DE232E6-E77D-4578-9E75-378CCE08752D}"/>
              </a:ext>
            </a:extLst>
          </p:cNvPr>
          <p:cNvSpPr>
            <a:spLocks noChangeShapeType="1"/>
          </p:cNvSpPr>
          <p:nvPr/>
        </p:nvSpPr>
        <p:spPr bwMode="auto">
          <a:xfrm flipH="1" flipV="1">
            <a:off x="3614738" y="4102100"/>
            <a:ext cx="533400" cy="228600"/>
          </a:xfrm>
          <a:prstGeom prst="line">
            <a:avLst/>
          </a:prstGeom>
          <a:noFill/>
          <a:ln w="158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3557" name="Object 24">
            <a:extLst>
              <a:ext uri="{FF2B5EF4-FFF2-40B4-BE49-F238E27FC236}">
                <a16:creationId xmlns:a16="http://schemas.microsoft.com/office/drawing/2014/main" id="{A4C0EED4-ACDF-40B2-BB10-76084E892005}"/>
              </a:ext>
            </a:extLst>
          </p:cNvPr>
          <p:cNvGraphicFramePr>
            <a:graphicFrameLocks noChangeAspect="1"/>
          </p:cNvGraphicFramePr>
          <p:nvPr/>
        </p:nvGraphicFramePr>
        <p:xfrm>
          <a:off x="3379788" y="2133600"/>
          <a:ext cx="354012" cy="533400"/>
        </p:xfrm>
        <a:graphic>
          <a:graphicData uri="http://schemas.openxmlformats.org/presentationml/2006/ole">
            <mc:AlternateContent xmlns:mc="http://schemas.openxmlformats.org/markup-compatibility/2006">
              <mc:Choice xmlns:v="urn:schemas-microsoft-com:vml" Requires="v">
                <p:oleObj spid="_x0000_s14762" name="Equation" r:id="rId12" imgW="152280" imgH="228600" progId="Equation.3">
                  <p:embed/>
                </p:oleObj>
              </mc:Choice>
              <mc:Fallback>
                <p:oleObj name="Equation" r:id="rId12" imgW="152280" imgH="228600" progId="Equation.3">
                  <p:embed/>
                  <p:pic>
                    <p:nvPicPr>
                      <p:cNvPr id="23557" name="Object 24">
                        <a:extLst>
                          <a:ext uri="{FF2B5EF4-FFF2-40B4-BE49-F238E27FC236}">
                            <a16:creationId xmlns:a16="http://schemas.microsoft.com/office/drawing/2014/main" id="{A4C0EED4-ACDF-40B2-BB10-76084E8920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79788" y="2133600"/>
                        <a:ext cx="354012"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8" name="Object 25">
            <a:extLst>
              <a:ext uri="{FF2B5EF4-FFF2-40B4-BE49-F238E27FC236}">
                <a16:creationId xmlns:a16="http://schemas.microsoft.com/office/drawing/2014/main" id="{768CF253-074B-429C-8EAD-40E38945FD22}"/>
              </a:ext>
            </a:extLst>
          </p:cNvPr>
          <p:cNvGraphicFramePr>
            <a:graphicFrameLocks noChangeAspect="1"/>
          </p:cNvGraphicFramePr>
          <p:nvPr/>
        </p:nvGraphicFramePr>
        <p:xfrm>
          <a:off x="4191001" y="4038600"/>
          <a:ext cx="301625" cy="457200"/>
        </p:xfrm>
        <a:graphic>
          <a:graphicData uri="http://schemas.openxmlformats.org/presentationml/2006/ole">
            <mc:AlternateContent xmlns:mc="http://schemas.openxmlformats.org/markup-compatibility/2006">
              <mc:Choice xmlns:v="urn:schemas-microsoft-com:vml" Requires="v">
                <p:oleObj spid="_x0000_s14763" name="Equation" r:id="rId14" imgW="152280" imgH="228600" progId="Equation.3">
                  <p:embed/>
                </p:oleObj>
              </mc:Choice>
              <mc:Fallback>
                <p:oleObj name="Equation" r:id="rId14" imgW="152280" imgH="228600" progId="Equation.3">
                  <p:embed/>
                  <p:pic>
                    <p:nvPicPr>
                      <p:cNvPr id="23558" name="Object 25">
                        <a:extLst>
                          <a:ext uri="{FF2B5EF4-FFF2-40B4-BE49-F238E27FC236}">
                            <a16:creationId xmlns:a16="http://schemas.microsoft.com/office/drawing/2014/main" id="{768CF253-074B-429C-8EAD-40E38945FD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1001" y="4038600"/>
                        <a:ext cx="3016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59" name="Object 26">
            <a:extLst>
              <a:ext uri="{FF2B5EF4-FFF2-40B4-BE49-F238E27FC236}">
                <a16:creationId xmlns:a16="http://schemas.microsoft.com/office/drawing/2014/main" id="{D053109C-399D-4425-87F8-644922320733}"/>
              </a:ext>
            </a:extLst>
          </p:cNvPr>
          <p:cNvGraphicFramePr>
            <a:graphicFrameLocks noChangeAspect="1"/>
          </p:cNvGraphicFramePr>
          <p:nvPr/>
        </p:nvGraphicFramePr>
        <p:xfrm>
          <a:off x="3276601" y="4495800"/>
          <a:ext cx="468313" cy="469900"/>
        </p:xfrm>
        <a:graphic>
          <a:graphicData uri="http://schemas.openxmlformats.org/presentationml/2006/ole">
            <mc:AlternateContent xmlns:mc="http://schemas.openxmlformats.org/markup-compatibility/2006">
              <mc:Choice xmlns:v="urn:schemas-microsoft-com:vml" Requires="v">
                <p:oleObj spid="_x0000_s14764" name="Equation" r:id="rId16" imgW="228600" imgH="228600" progId="Equation.3">
                  <p:embed/>
                </p:oleObj>
              </mc:Choice>
              <mc:Fallback>
                <p:oleObj name="Equation" r:id="rId16" imgW="228600" imgH="228600" progId="Equation.3">
                  <p:embed/>
                  <p:pic>
                    <p:nvPicPr>
                      <p:cNvPr id="23559" name="Object 26">
                        <a:extLst>
                          <a:ext uri="{FF2B5EF4-FFF2-40B4-BE49-F238E27FC236}">
                            <a16:creationId xmlns:a16="http://schemas.microsoft.com/office/drawing/2014/main" id="{D053109C-399D-4425-87F8-64492232073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76601" y="4495800"/>
                        <a:ext cx="468313"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8" name="Text Box 27">
            <a:extLst>
              <a:ext uri="{FF2B5EF4-FFF2-40B4-BE49-F238E27FC236}">
                <a16:creationId xmlns:a16="http://schemas.microsoft.com/office/drawing/2014/main" id="{70F76A4C-135B-4EFF-A7BF-D798CCA02728}"/>
              </a:ext>
            </a:extLst>
          </p:cNvPr>
          <p:cNvSpPr txBox="1">
            <a:spLocks noChangeArrowheads="1"/>
          </p:cNvSpPr>
          <p:nvPr/>
        </p:nvSpPr>
        <p:spPr bwMode="auto">
          <a:xfrm>
            <a:off x="2547938" y="4406900"/>
            <a:ext cx="60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400">
                <a:latin typeface="Times New Roman" panose="02020603050405020304" pitchFamily="18" charset="0"/>
              </a:rPr>
              <a:t>…</a:t>
            </a:r>
          </a:p>
        </p:txBody>
      </p:sp>
      <p:graphicFrame>
        <p:nvGraphicFramePr>
          <p:cNvPr id="23560" name="Object 28">
            <a:extLst>
              <a:ext uri="{FF2B5EF4-FFF2-40B4-BE49-F238E27FC236}">
                <a16:creationId xmlns:a16="http://schemas.microsoft.com/office/drawing/2014/main" id="{15DE45F4-4F95-4184-925E-C100ED150F78}"/>
              </a:ext>
            </a:extLst>
          </p:cNvPr>
          <p:cNvGraphicFramePr>
            <a:graphicFrameLocks noChangeAspect="1"/>
          </p:cNvGraphicFramePr>
          <p:nvPr/>
        </p:nvGraphicFramePr>
        <p:xfrm>
          <a:off x="3049588" y="3841750"/>
          <a:ext cx="412750" cy="336550"/>
        </p:xfrm>
        <a:graphic>
          <a:graphicData uri="http://schemas.openxmlformats.org/presentationml/2006/ole">
            <mc:AlternateContent xmlns:mc="http://schemas.openxmlformats.org/markup-compatibility/2006">
              <mc:Choice xmlns:v="urn:schemas-microsoft-com:vml" Requires="v">
                <p:oleObj spid="_x0000_s14765" name="Equation" r:id="rId18" imgW="266400" imgH="215640" progId="Equation.3">
                  <p:embed/>
                </p:oleObj>
              </mc:Choice>
              <mc:Fallback>
                <p:oleObj name="Equation" r:id="rId18" imgW="266400" imgH="215640" progId="Equation.3">
                  <p:embed/>
                  <p:pic>
                    <p:nvPicPr>
                      <p:cNvPr id="23560" name="Object 28">
                        <a:extLst>
                          <a:ext uri="{FF2B5EF4-FFF2-40B4-BE49-F238E27FC236}">
                            <a16:creationId xmlns:a16="http://schemas.microsoft.com/office/drawing/2014/main" id="{15DE45F4-4F95-4184-925E-C100ED150F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9588" y="3841750"/>
                        <a:ext cx="4127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9" name="Line 29">
            <a:extLst>
              <a:ext uri="{FF2B5EF4-FFF2-40B4-BE49-F238E27FC236}">
                <a16:creationId xmlns:a16="http://schemas.microsoft.com/office/drawing/2014/main" id="{61EDE66C-D300-4688-AB35-FE4F4C64D8B7}"/>
              </a:ext>
            </a:extLst>
          </p:cNvPr>
          <p:cNvSpPr>
            <a:spLocks noChangeShapeType="1"/>
          </p:cNvSpPr>
          <p:nvPr/>
        </p:nvSpPr>
        <p:spPr bwMode="auto">
          <a:xfrm>
            <a:off x="2624138" y="3797300"/>
            <a:ext cx="1143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9839" name="Object 31">
            <a:extLst>
              <a:ext uri="{FF2B5EF4-FFF2-40B4-BE49-F238E27FC236}">
                <a16:creationId xmlns:a16="http://schemas.microsoft.com/office/drawing/2014/main" id="{ED30A1F4-305E-4BA9-A49A-0D6FC3967F13}"/>
              </a:ext>
            </a:extLst>
          </p:cNvPr>
          <p:cNvGraphicFramePr>
            <a:graphicFrameLocks noChangeAspect="1"/>
          </p:cNvGraphicFramePr>
          <p:nvPr/>
        </p:nvGraphicFramePr>
        <p:xfrm>
          <a:off x="4741864" y="5130800"/>
          <a:ext cx="2212975" cy="908050"/>
        </p:xfrm>
        <a:graphic>
          <a:graphicData uri="http://schemas.openxmlformats.org/presentationml/2006/ole">
            <mc:AlternateContent xmlns:mc="http://schemas.openxmlformats.org/markup-compatibility/2006">
              <mc:Choice xmlns:v="urn:schemas-microsoft-com:vml" Requires="v">
                <p:oleObj spid="_x0000_s14766" name="公式" r:id="rId19" imgW="1054080" imgH="431640" progId="Equation.3">
                  <p:embed/>
                </p:oleObj>
              </mc:Choice>
              <mc:Fallback>
                <p:oleObj name="公式" r:id="rId19" imgW="1054080" imgH="431640" progId="Equation.3">
                  <p:embed/>
                  <p:pic>
                    <p:nvPicPr>
                      <p:cNvPr id="119839" name="Object 31">
                        <a:extLst>
                          <a:ext uri="{FF2B5EF4-FFF2-40B4-BE49-F238E27FC236}">
                            <a16:creationId xmlns:a16="http://schemas.microsoft.com/office/drawing/2014/main" id="{ED30A1F4-305E-4BA9-A49A-0D6FC3967F1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741864" y="5130800"/>
                        <a:ext cx="221297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40" name="Object 32">
            <a:extLst>
              <a:ext uri="{FF2B5EF4-FFF2-40B4-BE49-F238E27FC236}">
                <a16:creationId xmlns:a16="http://schemas.microsoft.com/office/drawing/2014/main" id="{820C2190-E875-466D-A728-E59E111CA36F}"/>
              </a:ext>
            </a:extLst>
          </p:cNvPr>
          <p:cNvGraphicFramePr>
            <a:graphicFrameLocks noChangeAspect="1"/>
          </p:cNvGraphicFramePr>
          <p:nvPr/>
        </p:nvGraphicFramePr>
        <p:xfrm>
          <a:off x="8001001" y="5105400"/>
          <a:ext cx="2239963" cy="960438"/>
        </p:xfrm>
        <a:graphic>
          <a:graphicData uri="http://schemas.openxmlformats.org/presentationml/2006/ole">
            <mc:AlternateContent xmlns:mc="http://schemas.openxmlformats.org/markup-compatibility/2006">
              <mc:Choice xmlns:v="urn:schemas-microsoft-com:vml" Requires="v">
                <p:oleObj spid="_x0000_s14767" name="Equation" r:id="rId21" imgW="1066680" imgH="457200" progId="Equation.3">
                  <p:embed/>
                </p:oleObj>
              </mc:Choice>
              <mc:Fallback>
                <p:oleObj name="Equation" r:id="rId21" imgW="1066680" imgH="457200" progId="Equation.3">
                  <p:embed/>
                  <p:pic>
                    <p:nvPicPr>
                      <p:cNvPr id="119840" name="Object 32">
                        <a:extLst>
                          <a:ext uri="{FF2B5EF4-FFF2-40B4-BE49-F238E27FC236}">
                            <a16:creationId xmlns:a16="http://schemas.microsoft.com/office/drawing/2014/main" id="{820C2190-E875-466D-A728-E59E111CA36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001001" y="5105400"/>
                        <a:ext cx="2239963"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1" name="AutoShape 33">
            <a:extLst>
              <a:ext uri="{FF2B5EF4-FFF2-40B4-BE49-F238E27FC236}">
                <a16:creationId xmlns:a16="http://schemas.microsoft.com/office/drawing/2014/main" id="{1D2761F1-96B5-444E-96B3-F889C4EA49E1}"/>
              </a:ext>
            </a:extLst>
          </p:cNvPr>
          <p:cNvSpPr>
            <a:spLocks/>
          </p:cNvSpPr>
          <p:nvPr/>
        </p:nvSpPr>
        <p:spPr bwMode="auto">
          <a:xfrm>
            <a:off x="4495800" y="4764088"/>
            <a:ext cx="5867400" cy="1600200"/>
          </a:xfrm>
          <a:prstGeom prst="borderCallout2">
            <a:avLst>
              <a:gd name="adj1" fmla="val 7144"/>
              <a:gd name="adj2" fmla="val -1301"/>
              <a:gd name="adj3" fmla="val 7144"/>
              <a:gd name="adj4" fmla="val -10662"/>
              <a:gd name="adj5" fmla="val -68653"/>
              <a:gd name="adj6" fmla="val -20375"/>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endParaRPr kumimoji="1" lang="zh-CN" altLang="zh-CN" sz="2400">
              <a:latin typeface="Times New Roman" panose="02020603050405020304" pitchFamily="18" charset="0"/>
            </a:endParaRPr>
          </a:p>
        </p:txBody>
      </p:sp>
      <p:sp>
        <p:nvSpPr>
          <p:cNvPr id="119842" name="Text Box 34">
            <a:extLst>
              <a:ext uri="{FF2B5EF4-FFF2-40B4-BE49-F238E27FC236}">
                <a16:creationId xmlns:a16="http://schemas.microsoft.com/office/drawing/2014/main" id="{451FE5A8-92DD-429D-847F-04D81DF3F350}"/>
              </a:ext>
            </a:extLst>
          </p:cNvPr>
          <p:cNvSpPr txBox="1">
            <a:spLocks noChangeArrowheads="1"/>
          </p:cNvSpPr>
          <p:nvPr/>
        </p:nvSpPr>
        <p:spPr bwMode="auto">
          <a:xfrm>
            <a:off x="7391400" y="53340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或</a:t>
            </a:r>
          </a:p>
        </p:txBody>
      </p:sp>
      <p:graphicFrame>
        <p:nvGraphicFramePr>
          <p:cNvPr id="23563" name="Object 36">
            <a:extLst>
              <a:ext uri="{FF2B5EF4-FFF2-40B4-BE49-F238E27FC236}">
                <a16:creationId xmlns:a16="http://schemas.microsoft.com/office/drawing/2014/main" id="{5C5A1A4E-5348-4AB5-8C55-0B8F2AB4A831}"/>
              </a:ext>
            </a:extLst>
          </p:cNvPr>
          <p:cNvGraphicFramePr>
            <a:graphicFrameLocks noChangeAspect="1"/>
          </p:cNvGraphicFramePr>
          <p:nvPr/>
        </p:nvGraphicFramePr>
        <p:xfrm>
          <a:off x="2012950" y="4114800"/>
          <a:ext cx="488950" cy="520700"/>
        </p:xfrm>
        <a:graphic>
          <a:graphicData uri="http://schemas.openxmlformats.org/presentationml/2006/ole">
            <mc:AlternateContent xmlns:mc="http://schemas.openxmlformats.org/markup-compatibility/2006">
              <mc:Choice xmlns:v="urn:schemas-microsoft-com:vml" Requires="v">
                <p:oleObj spid="_x0000_s14768" name="Equation" r:id="rId23" imgW="215640" imgH="228600" progId="Equation.3">
                  <p:embed/>
                </p:oleObj>
              </mc:Choice>
              <mc:Fallback>
                <p:oleObj name="Equation" r:id="rId23" imgW="215640" imgH="228600" progId="Equation.3">
                  <p:embed/>
                  <p:pic>
                    <p:nvPicPr>
                      <p:cNvPr id="23563" name="Object 36">
                        <a:extLst>
                          <a:ext uri="{FF2B5EF4-FFF2-40B4-BE49-F238E27FC236}">
                            <a16:creationId xmlns:a16="http://schemas.microsoft.com/office/drawing/2014/main" id="{5C5A1A4E-5348-4AB5-8C55-0B8F2AB4A83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12950" y="4114800"/>
                        <a:ext cx="48895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4" name="Object 37">
            <a:extLst>
              <a:ext uri="{FF2B5EF4-FFF2-40B4-BE49-F238E27FC236}">
                <a16:creationId xmlns:a16="http://schemas.microsoft.com/office/drawing/2014/main" id="{4963C0D7-4B21-4688-B426-DBC73881D02F}"/>
              </a:ext>
            </a:extLst>
          </p:cNvPr>
          <p:cNvGraphicFramePr>
            <a:graphicFrameLocks noChangeAspect="1"/>
          </p:cNvGraphicFramePr>
          <p:nvPr/>
        </p:nvGraphicFramePr>
        <p:xfrm>
          <a:off x="1878014" y="4940300"/>
          <a:ext cx="331787" cy="469900"/>
        </p:xfrm>
        <a:graphic>
          <a:graphicData uri="http://schemas.openxmlformats.org/presentationml/2006/ole">
            <mc:AlternateContent xmlns:mc="http://schemas.openxmlformats.org/markup-compatibility/2006">
              <mc:Choice xmlns:v="urn:schemas-microsoft-com:vml" Requires="v">
                <p:oleObj spid="_x0000_s14769" name="Equation" r:id="rId25" imgW="152280" imgH="215640" progId="Equation.3">
                  <p:embed/>
                </p:oleObj>
              </mc:Choice>
              <mc:Fallback>
                <p:oleObj name="Equation" r:id="rId25" imgW="152280" imgH="215640" progId="Equation.3">
                  <p:embed/>
                  <p:pic>
                    <p:nvPicPr>
                      <p:cNvPr id="23564" name="Object 37">
                        <a:extLst>
                          <a:ext uri="{FF2B5EF4-FFF2-40B4-BE49-F238E27FC236}">
                            <a16:creationId xmlns:a16="http://schemas.microsoft.com/office/drawing/2014/main" id="{4963C0D7-4B21-4688-B426-DBC73881D02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78014" y="4940300"/>
                        <a:ext cx="33178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5" name="Object 38">
            <a:extLst>
              <a:ext uri="{FF2B5EF4-FFF2-40B4-BE49-F238E27FC236}">
                <a16:creationId xmlns:a16="http://schemas.microsoft.com/office/drawing/2014/main" id="{152E9D7D-3809-45BC-842B-E5380D8AA177}"/>
              </a:ext>
            </a:extLst>
          </p:cNvPr>
          <p:cNvGraphicFramePr>
            <a:graphicFrameLocks noChangeAspect="1"/>
          </p:cNvGraphicFramePr>
          <p:nvPr/>
        </p:nvGraphicFramePr>
        <p:xfrm>
          <a:off x="2960688" y="5429250"/>
          <a:ext cx="400050" cy="514350"/>
        </p:xfrm>
        <a:graphic>
          <a:graphicData uri="http://schemas.openxmlformats.org/presentationml/2006/ole">
            <mc:AlternateContent xmlns:mc="http://schemas.openxmlformats.org/markup-compatibility/2006">
              <mc:Choice xmlns:v="urn:schemas-microsoft-com:vml" Requires="v">
                <p:oleObj spid="_x0000_s14770" name="Equation" r:id="rId27" imgW="177480" imgH="228600" progId="Equation.3">
                  <p:embed/>
                </p:oleObj>
              </mc:Choice>
              <mc:Fallback>
                <p:oleObj name="Equation" r:id="rId27" imgW="177480" imgH="228600" progId="Equation.3">
                  <p:embed/>
                  <p:pic>
                    <p:nvPicPr>
                      <p:cNvPr id="23565" name="Object 38">
                        <a:extLst>
                          <a:ext uri="{FF2B5EF4-FFF2-40B4-BE49-F238E27FC236}">
                            <a16:creationId xmlns:a16="http://schemas.microsoft.com/office/drawing/2014/main" id="{152E9D7D-3809-45BC-842B-E5380D8AA17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60688" y="5429250"/>
                        <a:ext cx="400050"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6" name="Object 39">
            <a:extLst>
              <a:ext uri="{FF2B5EF4-FFF2-40B4-BE49-F238E27FC236}">
                <a16:creationId xmlns:a16="http://schemas.microsoft.com/office/drawing/2014/main" id="{AB4F6A90-A647-43E4-B312-2B9DB345983D}"/>
              </a:ext>
            </a:extLst>
          </p:cNvPr>
          <p:cNvGraphicFramePr>
            <a:graphicFrameLocks noChangeAspect="1"/>
          </p:cNvGraphicFramePr>
          <p:nvPr/>
        </p:nvGraphicFramePr>
        <p:xfrm>
          <a:off x="2959100" y="3394075"/>
          <a:ext cx="508000" cy="355600"/>
        </p:xfrm>
        <a:graphic>
          <a:graphicData uri="http://schemas.openxmlformats.org/presentationml/2006/ole">
            <mc:AlternateContent xmlns:mc="http://schemas.openxmlformats.org/markup-compatibility/2006">
              <mc:Choice xmlns:v="urn:schemas-microsoft-com:vml" Requires="v">
                <p:oleObj spid="_x0000_s14771" name="Equation" r:id="rId29" imgW="291960" imgH="203040" progId="Equation.3">
                  <p:embed/>
                </p:oleObj>
              </mc:Choice>
              <mc:Fallback>
                <p:oleObj name="Equation" r:id="rId29" imgW="291960" imgH="203040" progId="Equation.3">
                  <p:embed/>
                  <p:pic>
                    <p:nvPicPr>
                      <p:cNvPr id="23566" name="Object 39">
                        <a:extLst>
                          <a:ext uri="{FF2B5EF4-FFF2-40B4-BE49-F238E27FC236}">
                            <a16:creationId xmlns:a16="http://schemas.microsoft.com/office/drawing/2014/main" id="{AB4F6A90-A647-43E4-B312-2B9DB345983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959100" y="3394075"/>
                        <a:ext cx="5080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48" name="Object 40">
            <a:extLst>
              <a:ext uri="{FF2B5EF4-FFF2-40B4-BE49-F238E27FC236}">
                <a16:creationId xmlns:a16="http://schemas.microsoft.com/office/drawing/2014/main" id="{8944C337-0574-47E0-BD78-BD7BE6CDA61A}"/>
              </a:ext>
            </a:extLst>
          </p:cNvPr>
          <p:cNvGraphicFramePr>
            <a:graphicFrameLocks noChangeAspect="1"/>
          </p:cNvGraphicFramePr>
          <p:nvPr/>
        </p:nvGraphicFramePr>
        <p:xfrm>
          <a:off x="2959100" y="3394075"/>
          <a:ext cx="508000" cy="355600"/>
        </p:xfrm>
        <a:graphic>
          <a:graphicData uri="http://schemas.openxmlformats.org/presentationml/2006/ole">
            <mc:AlternateContent xmlns:mc="http://schemas.openxmlformats.org/markup-compatibility/2006">
              <mc:Choice xmlns:v="urn:schemas-microsoft-com:vml" Requires="v">
                <p:oleObj spid="_x0000_s14772" name="Equation" r:id="rId31" imgW="291960" imgH="203040" progId="Equation.3">
                  <p:embed/>
                </p:oleObj>
              </mc:Choice>
              <mc:Fallback>
                <p:oleObj name="Equation" r:id="rId31" imgW="291960" imgH="203040" progId="Equation.3">
                  <p:embed/>
                  <p:pic>
                    <p:nvPicPr>
                      <p:cNvPr id="119848" name="Object 40">
                        <a:extLst>
                          <a:ext uri="{FF2B5EF4-FFF2-40B4-BE49-F238E27FC236}">
                            <a16:creationId xmlns:a16="http://schemas.microsoft.com/office/drawing/2014/main" id="{8944C337-0574-47E0-BD78-BD7BE6CDA61A}"/>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59100" y="3394075"/>
                        <a:ext cx="5080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95" name="Text Box 50">
            <a:extLst>
              <a:ext uri="{FF2B5EF4-FFF2-40B4-BE49-F238E27FC236}">
                <a16:creationId xmlns:a16="http://schemas.microsoft.com/office/drawing/2014/main" id="{D02435F6-9179-4243-9860-B11427A4F313}"/>
              </a:ext>
            </a:extLst>
          </p:cNvPr>
          <p:cNvSpPr txBox="1">
            <a:spLocks noChangeArrowheads="1"/>
          </p:cNvSpPr>
          <p:nvPr/>
        </p:nvSpPr>
        <p:spPr bwMode="auto">
          <a:xfrm>
            <a:off x="3733800" y="3797301"/>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imes New Roman" panose="02020603050405020304" pitchFamily="18" charset="0"/>
              </a:rPr>
              <a:t>-1</a:t>
            </a:r>
          </a:p>
        </p:txBody>
      </p:sp>
      <p:sp>
        <p:nvSpPr>
          <p:cNvPr id="23596" name="Rectangle 51">
            <a:extLst>
              <a:ext uri="{FF2B5EF4-FFF2-40B4-BE49-F238E27FC236}">
                <a16:creationId xmlns:a16="http://schemas.microsoft.com/office/drawing/2014/main" id="{EDC6855D-9BC0-4685-87CA-1D18A26C743B}"/>
              </a:ext>
            </a:extLst>
          </p:cNvPr>
          <p:cNvSpPr>
            <a:spLocks noGrp="1" noChangeArrowheads="1"/>
          </p:cNvSpPr>
          <p:nvPr>
            <p:ph type="body" idx="1"/>
          </p:nvPr>
        </p:nvSpPr>
        <p:spPr>
          <a:xfrm>
            <a:off x="1774825" y="908050"/>
            <a:ext cx="8642350" cy="1149350"/>
          </a:xfrm>
          <a:noFill/>
        </p:spPr>
        <p:txBody>
          <a:bodyPr/>
          <a:lstStyle/>
          <a:p>
            <a:pPr eaLnBrk="1" hangingPunct="1">
              <a:buFont typeface="Wingdings" panose="05000000000000000000" pitchFamily="2" charset="2"/>
              <a:buNone/>
            </a:pPr>
            <a:r>
              <a:rPr kumimoji="1" lang="en-US" altLang="zh-CN" b="1" dirty="0">
                <a:latin typeface="Times New Roman" panose="02020603050405020304" pitchFamily="18" charset="0"/>
              </a:rPr>
              <a:t>1.  </a:t>
            </a:r>
            <a:r>
              <a:rPr kumimoji="1" lang="zh-CN" altLang="en-US" b="1" dirty="0">
                <a:latin typeface="Times New Roman" panose="02020603050405020304" pitchFamily="18" charset="0"/>
              </a:rPr>
              <a:t>离散</a:t>
            </a:r>
            <a:r>
              <a:rPr kumimoji="1" lang="en-US" altLang="zh-CN" b="1" dirty="0">
                <a:latin typeface="Times New Roman" panose="02020603050405020304" pitchFamily="18" charset="0"/>
              </a:rPr>
              <a:t>Hopfield</a:t>
            </a:r>
            <a:r>
              <a:rPr kumimoji="1" lang="zh-CN" altLang="en-US" b="1" dirty="0">
                <a:latin typeface="Times New Roman" panose="02020603050405020304" pitchFamily="18" charset="0"/>
              </a:rPr>
              <a:t>神经网络模型</a:t>
            </a:r>
          </a:p>
          <a:p>
            <a:pPr eaLnBrk="1" hangingPunct="1">
              <a:buSzPct val="60000"/>
              <a:buFont typeface="Wingdings" panose="05000000000000000000" pitchFamily="2" charset="2"/>
              <a:buChar char="n"/>
            </a:pPr>
            <a:r>
              <a:rPr kumimoji="1" lang="zh-CN" altLang="en-US" sz="2600" b="1" dirty="0"/>
              <a:t>输入输出关系：</a:t>
            </a:r>
          </a:p>
        </p:txBody>
      </p:sp>
      <p:sp>
        <p:nvSpPr>
          <p:cNvPr id="23597" name="Rectangle 53">
            <a:extLst>
              <a:ext uri="{FF2B5EF4-FFF2-40B4-BE49-F238E27FC236}">
                <a16:creationId xmlns:a16="http://schemas.microsoft.com/office/drawing/2014/main" id="{5ABE8DAB-603C-473A-B2E2-CD4A788BE773}"/>
              </a:ext>
            </a:extLst>
          </p:cNvPr>
          <p:cNvSpPr>
            <a:spLocks noChangeArrowheads="1"/>
          </p:cNvSpPr>
          <p:nvPr/>
        </p:nvSpPr>
        <p:spPr bwMode="auto">
          <a:xfrm>
            <a:off x="5176837" y="1352219"/>
            <a:ext cx="5410200" cy="1828800"/>
          </a:xfrm>
          <a:prstGeom prst="rect">
            <a:avLst/>
          </a:prstGeom>
          <a:solidFill>
            <a:srgbClr val="FFFFFF"/>
          </a:solidFill>
          <a:ln w="9525">
            <a:solidFill>
              <a:schemeClr val="tx1"/>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3568" name="Object 54">
            <a:extLst>
              <a:ext uri="{FF2B5EF4-FFF2-40B4-BE49-F238E27FC236}">
                <a16:creationId xmlns:a16="http://schemas.microsoft.com/office/drawing/2014/main" id="{727A0F96-B224-4D4D-9820-17EF0EC89139}"/>
              </a:ext>
            </a:extLst>
          </p:cNvPr>
          <p:cNvGraphicFramePr>
            <a:graphicFrameLocks noChangeAspect="1"/>
          </p:cNvGraphicFramePr>
          <p:nvPr>
            <p:extLst>
              <p:ext uri="{D42A27DB-BD31-4B8C-83A1-F6EECF244321}">
                <p14:modId xmlns:p14="http://schemas.microsoft.com/office/powerpoint/2010/main" val="1371306334"/>
              </p:ext>
            </p:extLst>
          </p:nvPr>
        </p:nvGraphicFramePr>
        <p:xfrm>
          <a:off x="5337175" y="1456995"/>
          <a:ext cx="4857750" cy="550863"/>
        </p:xfrm>
        <a:graphic>
          <a:graphicData uri="http://schemas.openxmlformats.org/presentationml/2006/ole">
            <mc:AlternateContent xmlns:mc="http://schemas.openxmlformats.org/markup-compatibility/2006">
              <mc:Choice xmlns:v="urn:schemas-microsoft-com:vml" Requires="v">
                <p:oleObj spid="_x0000_s14773" name="公式" r:id="rId33" imgW="1650960" imgH="228600" progId="Equation.3">
                  <p:embed/>
                </p:oleObj>
              </mc:Choice>
              <mc:Fallback>
                <p:oleObj name="公式" r:id="rId33" imgW="1650960" imgH="228600" progId="Equation.3">
                  <p:embed/>
                  <p:pic>
                    <p:nvPicPr>
                      <p:cNvPr id="23568" name="Object 54">
                        <a:extLst>
                          <a:ext uri="{FF2B5EF4-FFF2-40B4-BE49-F238E27FC236}">
                            <a16:creationId xmlns:a16="http://schemas.microsoft.com/office/drawing/2014/main" id="{727A0F96-B224-4D4D-9820-17EF0EC89139}"/>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37175" y="1456995"/>
                        <a:ext cx="4857750"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69" name="Object 55">
            <a:extLst>
              <a:ext uri="{FF2B5EF4-FFF2-40B4-BE49-F238E27FC236}">
                <a16:creationId xmlns:a16="http://schemas.microsoft.com/office/drawing/2014/main" id="{0D88E15B-197E-4264-8D1C-7881654FEBCA}"/>
              </a:ext>
            </a:extLst>
          </p:cNvPr>
          <p:cNvGraphicFramePr>
            <a:graphicFrameLocks noChangeAspect="1"/>
          </p:cNvGraphicFramePr>
          <p:nvPr>
            <p:extLst>
              <p:ext uri="{D42A27DB-BD31-4B8C-83A1-F6EECF244321}">
                <p14:modId xmlns:p14="http://schemas.microsoft.com/office/powerpoint/2010/main" val="1726251999"/>
              </p:ext>
            </p:extLst>
          </p:nvPr>
        </p:nvGraphicFramePr>
        <p:xfrm>
          <a:off x="5253038" y="2038019"/>
          <a:ext cx="2373313" cy="444500"/>
        </p:xfrm>
        <a:graphic>
          <a:graphicData uri="http://schemas.openxmlformats.org/presentationml/2006/ole">
            <mc:AlternateContent xmlns:mc="http://schemas.openxmlformats.org/markup-compatibility/2006">
              <mc:Choice xmlns:v="urn:schemas-microsoft-com:vml" Requires="v">
                <p:oleObj spid="_x0000_s14774" name="公式" r:id="rId35" imgW="1396800" imgH="241200" progId="Equation.3">
                  <p:embed/>
                </p:oleObj>
              </mc:Choice>
              <mc:Fallback>
                <p:oleObj name="公式" r:id="rId35" imgW="1396800" imgH="241200" progId="Equation.3">
                  <p:embed/>
                  <p:pic>
                    <p:nvPicPr>
                      <p:cNvPr id="23569" name="Object 55">
                        <a:extLst>
                          <a:ext uri="{FF2B5EF4-FFF2-40B4-BE49-F238E27FC236}">
                            <a16:creationId xmlns:a16="http://schemas.microsoft.com/office/drawing/2014/main" id="{0D88E15B-197E-4264-8D1C-7881654FEBC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253038" y="2038019"/>
                        <a:ext cx="23733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70" name="Object 56">
            <a:extLst>
              <a:ext uri="{FF2B5EF4-FFF2-40B4-BE49-F238E27FC236}">
                <a16:creationId xmlns:a16="http://schemas.microsoft.com/office/drawing/2014/main" id="{69A07026-9AFD-40BB-A219-6ADACAD63773}"/>
              </a:ext>
            </a:extLst>
          </p:cNvPr>
          <p:cNvGraphicFramePr>
            <a:graphicFrameLocks noChangeAspect="1"/>
          </p:cNvGraphicFramePr>
          <p:nvPr>
            <p:extLst>
              <p:ext uri="{D42A27DB-BD31-4B8C-83A1-F6EECF244321}">
                <p14:modId xmlns:p14="http://schemas.microsoft.com/office/powerpoint/2010/main" val="3003300787"/>
              </p:ext>
            </p:extLst>
          </p:nvPr>
        </p:nvGraphicFramePr>
        <p:xfrm>
          <a:off x="7769226" y="2049133"/>
          <a:ext cx="2371725" cy="434975"/>
        </p:xfrm>
        <a:graphic>
          <a:graphicData uri="http://schemas.openxmlformats.org/presentationml/2006/ole">
            <mc:AlternateContent xmlns:mc="http://schemas.openxmlformats.org/markup-compatibility/2006">
              <mc:Choice xmlns:v="urn:schemas-microsoft-com:vml" Requires="v">
                <p:oleObj spid="_x0000_s14775" name="公式" r:id="rId37" imgW="1396800" imgH="241200" progId="Equation.3">
                  <p:embed/>
                </p:oleObj>
              </mc:Choice>
              <mc:Fallback>
                <p:oleObj name="公式" r:id="rId37" imgW="1396800" imgH="241200" progId="Equation.3">
                  <p:embed/>
                  <p:pic>
                    <p:nvPicPr>
                      <p:cNvPr id="23570" name="Object 56">
                        <a:extLst>
                          <a:ext uri="{FF2B5EF4-FFF2-40B4-BE49-F238E27FC236}">
                            <a16:creationId xmlns:a16="http://schemas.microsoft.com/office/drawing/2014/main" id="{69A07026-9AFD-40BB-A219-6ADACAD63773}"/>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769226" y="2049133"/>
                        <a:ext cx="237172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71" name="Object 57">
            <a:extLst>
              <a:ext uri="{FF2B5EF4-FFF2-40B4-BE49-F238E27FC236}">
                <a16:creationId xmlns:a16="http://schemas.microsoft.com/office/drawing/2014/main" id="{9862D074-012F-456B-A7C0-ACC43FD8BB13}"/>
              </a:ext>
            </a:extLst>
          </p:cNvPr>
          <p:cNvGraphicFramePr>
            <a:graphicFrameLocks noChangeAspect="1"/>
          </p:cNvGraphicFramePr>
          <p:nvPr>
            <p:extLst>
              <p:ext uri="{D42A27DB-BD31-4B8C-83A1-F6EECF244321}">
                <p14:modId xmlns:p14="http://schemas.microsoft.com/office/powerpoint/2010/main" val="2066823615"/>
              </p:ext>
            </p:extLst>
          </p:nvPr>
        </p:nvGraphicFramePr>
        <p:xfrm>
          <a:off x="7148512" y="2582533"/>
          <a:ext cx="3448050" cy="434975"/>
        </p:xfrm>
        <a:graphic>
          <a:graphicData uri="http://schemas.openxmlformats.org/presentationml/2006/ole">
            <mc:AlternateContent xmlns:mc="http://schemas.openxmlformats.org/markup-compatibility/2006">
              <mc:Choice xmlns:v="urn:schemas-microsoft-com:vml" Requires="v">
                <p:oleObj spid="_x0000_s14776" name="公式" r:id="rId39" imgW="2171520" imgH="241200" progId="Equation.3">
                  <p:embed/>
                </p:oleObj>
              </mc:Choice>
              <mc:Fallback>
                <p:oleObj name="公式" r:id="rId39" imgW="2171520" imgH="241200" progId="Equation.3">
                  <p:embed/>
                  <p:pic>
                    <p:nvPicPr>
                      <p:cNvPr id="23571" name="Object 57">
                        <a:extLst>
                          <a:ext uri="{FF2B5EF4-FFF2-40B4-BE49-F238E27FC236}">
                            <a16:creationId xmlns:a16="http://schemas.microsoft.com/office/drawing/2014/main" id="{9862D074-012F-456B-A7C0-ACC43FD8BB13}"/>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148512" y="2582533"/>
                        <a:ext cx="3448050"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572" name="Object 58">
            <a:extLst>
              <a:ext uri="{FF2B5EF4-FFF2-40B4-BE49-F238E27FC236}">
                <a16:creationId xmlns:a16="http://schemas.microsoft.com/office/drawing/2014/main" id="{E0D5B683-E337-4B96-8F48-90DF98CD5256}"/>
              </a:ext>
            </a:extLst>
          </p:cNvPr>
          <p:cNvGraphicFramePr>
            <a:graphicFrameLocks noChangeAspect="1"/>
          </p:cNvGraphicFramePr>
          <p:nvPr>
            <p:extLst>
              <p:ext uri="{D42A27DB-BD31-4B8C-83A1-F6EECF244321}">
                <p14:modId xmlns:p14="http://schemas.microsoft.com/office/powerpoint/2010/main" val="443951746"/>
              </p:ext>
            </p:extLst>
          </p:nvPr>
        </p:nvGraphicFramePr>
        <p:xfrm>
          <a:off x="5176838" y="2571420"/>
          <a:ext cx="1844675" cy="434975"/>
        </p:xfrm>
        <a:graphic>
          <a:graphicData uri="http://schemas.openxmlformats.org/presentationml/2006/ole">
            <mc:AlternateContent xmlns:mc="http://schemas.openxmlformats.org/markup-compatibility/2006">
              <mc:Choice xmlns:v="urn:schemas-microsoft-com:vml" Requires="v">
                <p:oleObj spid="_x0000_s14777" name="Equation" r:id="rId41" imgW="787320" imgH="241200" progId="Equation.3">
                  <p:embed/>
                </p:oleObj>
              </mc:Choice>
              <mc:Fallback>
                <p:oleObj name="Equation" r:id="rId41" imgW="787320" imgH="241200" progId="Equation.3">
                  <p:embed/>
                  <p:pic>
                    <p:nvPicPr>
                      <p:cNvPr id="23572" name="Object 58">
                        <a:extLst>
                          <a:ext uri="{FF2B5EF4-FFF2-40B4-BE49-F238E27FC236}">
                            <a16:creationId xmlns:a16="http://schemas.microsoft.com/office/drawing/2014/main" id="{E0D5B683-E337-4B96-8F48-90DF98CD5256}"/>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176838" y="2571420"/>
                        <a:ext cx="1844675" cy="43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53" name="直接连接符 52">
            <a:extLst>
              <a:ext uri="{FF2B5EF4-FFF2-40B4-BE49-F238E27FC236}">
                <a16:creationId xmlns:a16="http://schemas.microsoft.com/office/drawing/2014/main" id="{0C488759-F272-4239-86EC-69F3E2A8DC5B}"/>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F266755B-815C-408E-85FF-91752D91C679}"/>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离散</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a:t>
            </a:r>
          </a:p>
        </p:txBody>
      </p:sp>
    </p:spTree>
  </p:cSld>
  <p:clrMapOvr>
    <a:masterClrMapping/>
  </p:clrMapOvr>
  <p:transition advTm="7158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19822"/>
                                        </p:tgtEl>
                                        <p:attrNameLst>
                                          <p:attrName>style.visibility</p:attrName>
                                        </p:attrNameLst>
                                      </p:cBhvr>
                                      <p:to>
                                        <p:strVal val="visible"/>
                                      </p:to>
                                    </p:set>
                                    <p:anim calcmode="lin" valueType="num">
                                      <p:cBhvr additive="base">
                                        <p:cTn id="7" dur="500" fill="hold"/>
                                        <p:tgtEl>
                                          <p:spTgt spid="119822"/>
                                        </p:tgtEl>
                                        <p:attrNameLst>
                                          <p:attrName>ppt_x</p:attrName>
                                        </p:attrNameLst>
                                      </p:cBhvr>
                                      <p:tavLst>
                                        <p:tav tm="0">
                                          <p:val>
                                            <p:strVal val="1+#ppt_w/2"/>
                                          </p:val>
                                        </p:tav>
                                        <p:tav tm="100000">
                                          <p:val>
                                            <p:strVal val="#ppt_x"/>
                                          </p:val>
                                        </p:tav>
                                      </p:tavLst>
                                    </p:anim>
                                    <p:anim calcmode="lin" valueType="num">
                                      <p:cBhvr additive="base">
                                        <p:cTn id="8" dur="500" fill="hold"/>
                                        <p:tgtEl>
                                          <p:spTgt spid="11982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4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119848"/>
                                        </p:tgtEl>
                                        <p:attrNameLst>
                                          <p:attrName>style.visibility</p:attrName>
                                        </p:attrNameLst>
                                      </p:cBhvr>
                                      <p:to>
                                        <p:strVal val="visible"/>
                                      </p:to>
                                    </p:set>
                                  </p:childTnLst>
                                </p:cTn>
                              </p:par>
                            </p:childTnLst>
                          </p:cTn>
                        </p:par>
                        <p:par>
                          <p:cTn id="17" fill="hold" nodeType="afterGroup">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19841"/>
                                        </p:tgtEl>
                                        <p:attrNameLst>
                                          <p:attrName>style.visibility</p:attrName>
                                        </p:attrNameLst>
                                      </p:cBhvr>
                                      <p:to>
                                        <p:strVal val="visible"/>
                                      </p:to>
                                    </p:set>
                                    <p:animEffect transition="in" filter="wipe(down)">
                                      <p:cBhvr>
                                        <p:cTn id="20" dur="500"/>
                                        <p:tgtEl>
                                          <p:spTgt spid="119841"/>
                                        </p:tgtEl>
                                      </p:cBhvr>
                                    </p:animEffect>
                                  </p:childTnLst>
                                </p:cTn>
                              </p:par>
                            </p:childTnLst>
                          </p:cTn>
                        </p:par>
                        <p:par>
                          <p:cTn id="21" fill="hold" nodeType="afterGroup">
                            <p:stCondLst>
                              <p:cond delay="1000"/>
                            </p:stCondLst>
                            <p:childTnLst>
                              <p:par>
                                <p:cTn id="22" presetID="1" presetClass="entr" presetSubtype="0" fill="hold" nodeType="afterEffect">
                                  <p:stCondLst>
                                    <p:cond delay="0"/>
                                  </p:stCondLst>
                                  <p:childTnLst>
                                    <p:set>
                                      <p:cBhvr>
                                        <p:cTn id="23" dur="1" fill="hold">
                                          <p:stCondLst>
                                            <p:cond delay="0"/>
                                          </p:stCondLst>
                                        </p:cTn>
                                        <p:tgtEl>
                                          <p:spTgt spid="119839"/>
                                        </p:tgtEl>
                                        <p:attrNameLst>
                                          <p:attrName>style.visibility</p:attrName>
                                        </p:attrNameLst>
                                      </p:cBhvr>
                                      <p:to>
                                        <p:strVal val="visible"/>
                                      </p:to>
                                    </p:set>
                                  </p:childTnLst>
                                </p:cTn>
                              </p:par>
                            </p:childTnLst>
                          </p:cTn>
                        </p:par>
                        <p:par>
                          <p:cTn id="24" fill="hold" nodeType="afterGroup">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19842"/>
                                        </p:tgtEl>
                                        <p:attrNameLst>
                                          <p:attrName>style.visibility</p:attrName>
                                        </p:attrNameLst>
                                      </p:cBhvr>
                                      <p:to>
                                        <p:strVal val="visible"/>
                                      </p:to>
                                    </p:set>
                                  </p:childTnLst>
                                </p:cTn>
                              </p:par>
                            </p:childTnLst>
                          </p:cTn>
                        </p:par>
                        <p:par>
                          <p:cTn id="27" fill="hold" nodeType="afterGroup">
                            <p:stCondLst>
                              <p:cond delay="1000"/>
                            </p:stCondLst>
                            <p:childTnLst>
                              <p:par>
                                <p:cTn id="28" presetID="1" presetClass="entr" presetSubtype="0" fill="hold" nodeType="afterEffect">
                                  <p:stCondLst>
                                    <p:cond delay="0"/>
                                  </p:stCondLst>
                                  <p:childTnLst>
                                    <p:set>
                                      <p:cBhvr>
                                        <p:cTn id="29" dur="1" fill="hold">
                                          <p:stCondLst>
                                            <p:cond delay="0"/>
                                          </p:stCondLst>
                                        </p:cTn>
                                        <p:tgtEl>
                                          <p:spTgt spid="119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41" grpId="0" animBg="1"/>
      <p:bldP spid="1198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灯片编号占位符 3">
            <a:extLst>
              <a:ext uri="{FF2B5EF4-FFF2-40B4-BE49-F238E27FC236}">
                <a16:creationId xmlns:a16="http://schemas.microsoft.com/office/drawing/2014/main" id="{445805CC-2690-4113-B9CC-07D03F310B9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186CE95-670C-4C8B-82EE-4D1C9374F503}" type="slidenum">
              <a:rPr lang="ja-JP" altLang="en-US" sz="1800">
                <a:solidFill>
                  <a:srgbClr val="A50021"/>
                </a:solidFill>
                <a:ea typeface="ＭＳ Ｐゴシック" panose="020B0600070205080204" pitchFamily="34" charset="-128"/>
              </a:rPr>
              <a:pPr eaLnBrk="1" hangingPunct="1"/>
              <a:t>49</a:t>
            </a:fld>
            <a:endParaRPr lang="en-US" altLang="ja-JP" sz="1800">
              <a:solidFill>
                <a:srgbClr val="A50021"/>
              </a:solidFill>
              <a:ea typeface="ＭＳ Ｐゴシック" panose="020B0600070205080204" pitchFamily="34" charset="-128"/>
            </a:endParaRPr>
          </a:p>
        </p:txBody>
      </p:sp>
      <p:sp>
        <p:nvSpPr>
          <p:cNvPr id="24583" name="Rectangle 27">
            <a:extLst>
              <a:ext uri="{FF2B5EF4-FFF2-40B4-BE49-F238E27FC236}">
                <a16:creationId xmlns:a16="http://schemas.microsoft.com/office/drawing/2014/main" id="{804640D5-2AEA-4560-8153-6DBDD5EC164B}"/>
              </a:ext>
            </a:extLst>
          </p:cNvPr>
          <p:cNvSpPr>
            <a:spLocks noChangeArrowheads="1"/>
          </p:cNvSpPr>
          <p:nvPr/>
        </p:nvSpPr>
        <p:spPr bwMode="auto">
          <a:xfrm>
            <a:off x="1828800" y="1676400"/>
            <a:ext cx="8534400" cy="4616450"/>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SzPct val="60000"/>
              <a:buFont typeface="Wingdings" panose="05000000000000000000" pitchFamily="2" charset="2"/>
              <a:buChar char="n"/>
            </a:pPr>
            <a:r>
              <a:rPr kumimoji="1" lang="en-US" altLang="zh-CN" sz="2500" b="1"/>
              <a:t> </a:t>
            </a:r>
            <a:r>
              <a:rPr kumimoji="1" lang="zh-CN" altLang="en-US" sz="2600" b="1"/>
              <a:t>工作方式：</a:t>
            </a:r>
          </a:p>
          <a:p>
            <a:pPr eaLnBrk="1" hangingPunct="1">
              <a:lnSpc>
                <a:spcPct val="120000"/>
              </a:lnSpc>
              <a:spcBef>
                <a:spcPct val="20000"/>
              </a:spcBef>
              <a:buClr>
                <a:schemeClr val="accent2"/>
              </a:buClr>
              <a:buSzPct val="60000"/>
              <a:buFont typeface="Wingdings" panose="05000000000000000000" pitchFamily="2" charset="2"/>
              <a:buChar char="n"/>
            </a:pPr>
            <a:endParaRPr kumimoji="1" lang="zh-CN" altLang="en-US" sz="2500" b="1"/>
          </a:p>
          <a:p>
            <a:pPr eaLnBrk="1" hangingPunct="1">
              <a:lnSpc>
                <a:spcPct val="120000"/>
              </a:lnSpc>
              <a:spcBef>
                <a:spcPct val="20000"/>
              </a:spcBef>
              <a:buClr>
                <a:schemeClr val="accent2"/>
              </a:buClr>
              <a:buSzPct val="60000"/>
              <a:buFont typeface="Wingdings" panose="05000000000000000000" pitchFamily="2" charset="2"/>
              <a:buChar char="n"/>
            </a:pPr>
            <a:endParaRPr kumimoji="1" lang="zh-CN" altLang="en-US" sz="2500" b="1"/>
          </a:p>
          <a:p>
            <a:pPr eaLnBrk="1" hangingPunct="1">
              <a:lnSpc>
                <a:spcPct val="120000"/>
              </a:lnSpc>
              <a:spcBef>
                <a:spcPct val="20000"/>
              </a:spcBef>
              <a:buClr>
                <a:schemeClr val="accent2"/>
              </a:buClr>
              <a:buSzPct val="60000"/>
              <a:buFont typeface="Wingdings" panose="05000000000000000000" pitchFamily="2" charset="2"/>
              <a:buChar char="n"/>
            </a:pPr>
            <a:endParaRPr kumimoji="1" lang="zh-CN" altLang="en-US" sz="2500" b="1"/>
          </a:p>
          <a:p>
            <a:pPr eaLnBrk="1" hangingPunct="1">
              <a:lnSpc>
                <a:spcPct val="120000"/>
              </a:lnSpc>
              <a:spcBef>
                <a:spcPct val="20000"/>
              </a:spcBef>
              <a:buClr>
                <a:schemeClr val="accent2"/>
              </a:buClr>
              <a:buSzPct val="60000"/>
              <a:buFont typeface="Wingdings" panose="05000000000000000000" pitchFamily="2" charset="2"/>
              <a:buChar char="n"/>
            </a:pPr>
            <a:endParaRPr kumimoji="1" lang="zh-CN" altLang="en-US" sz="2500" b="1"/>
          </a:p>
          <a:p>
            <a:pPr eaLnBrk="1" hangingPunct="1">
              <a:lnSpc>
                <a:spcPct val="120000"/>
              </a:lnSpc>
              <a:spcBef>
                <a:spcPct val="20000"/>
              </a:spcBef>
              <a:buClr>
                <a:schemeClr val="accent2"/>
              </a:buClr>
              <a:buSzPct val="60000"/>
              <a:buFont typeface="Wingdings" panose="05000000000000000000" pitchFamily="2" charset="2"/>
              <a:buChar char="n"/>
            </a:pPr>
            <a:endParaRPr kumimoji="1" lang="zh-CN" altLang="en-US" sz="2500" b="1"/>
          </a:p>
          <a:p>
            <a:pPr eaLnBrk="1" hangingPunct="1">
              <a:lnSpc>
                <a:spcPct val="120000"/>
              </a:lnSpc>
              <a:spcBef>
                <a:spcPct val="20000"/>
              </a:spcBef>
              <a:buClr>
                <a:schemeClr val="accent2"/>
              </a:buClr>
              <a:buSzPct val="60000"/>
              <a:buFont typeface="Wingdings" panose="05000000000000000000" pitchFamily="2" charset="2"/>
              <a:buChar char="n"/>
            </a:pPr>
            <a:endParaRPr kumimoji="1" lang="zh-CN" altLang="en-US" sz="2500" b="1"/>
          </a:p>
          <a:p>
            <a:pPr eaLnBrk="1" hangingPunct="1">
              <a:lnSpc>
                <a:spcPct val="120000"/>
              </a:lnSpc>
              <a:spcBef>
                <a:spcPct val="20000"/>
              </a:spcBef>
              <a:buClr>
                <a:schemeClr val="accent2"/>
              </a:buClr>
              <a:buSzPct val="60000"/>
              <a:buFont typeface="Wingdings" panose="05000000000000000000" pitchFamily="2" charset="2"/>
              <a:buChar char="n"/>
            </a:pPr>
            <a:endParaRPr kumimoji="1" lang="zh-CN" altLang="en-US" sz="2500" b="1"/>
          </a:p>
          <a:p>
            <a:pPr eaLnBrk="1" hangingPunct="1">
              <a:lnSpc>
                <a:spcPct val="80000"/>
              </a:lnSpc>
              <a:buClr>
                <a:schemeClr val="accent2"/>
              </a:buClr>
              <a:buSzPct val="60000"/>
              <a:buFont typeface="Wingdings" panose="05000000000000000000" pitchFamily="2" charset="2"/>
              <a:buChar char="n"/>
            </a:pPr>
            <a:endParaRPr kumimoji="1" lang="en-US" altLang="zh-CN" sz="2500" b="1"/>
          </a:p>
        </p:txBody>
      </p:sp>
      <p:sp>
        <p:nvSpPr>
          <p:cNvPr id="24584" name="Text Box 4">
            <a:extLst>
              <a:ext uri="{FF2B5EF4-FFF2-40B4-BE49-F238E27FC236}">
                <a16:creationId xmlns:a16="http://schemas.microsoft.com/office/drawing/2014/main" id="{97530C05-5092-4A2A-A146-3D30F8D39D3D}"/>
              </a:ext>
            </a:extLst>
          </p:cNvPr>
          <p:cNvSpPr txBox="1">
            <a:spLocks noChangeArrowheads="1"/>
          </p:cNvSpPr>
          <p:nvPr/>
        </p:nvSpPr>
        <p:spPr bwMode="auto">
          <a:xfrm>
            <a:off x="2133600" y="2422525"/>
            <a:ext cx="3657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600" b="1">
                <a:solidFill>
                  <a:srgbClr val="0033CC"/>
                </a:solidFill>
                <a:latin typeface="Times New Roman" panose="02020603050405020304" pitchFamily="18" charset="0"/>
              </a:rPr>
              <a:t>异步（串行）方式</a:t>
            </a:r>
            <a:r>
              <a:rPr kumimoji="1" lang="en-US" altLang="zh-CN" sz="2600" b="1">
                <a:solidFill>
                  <a:srgbClr val="0033CC"/>
                </a:solidFill>
                <a:latin typeface="Times New Roman" panose="02020603050405020304" pitchFamily="18" charset="0"/>
              </a:rPr>
              <a:t>:</a:t>
            </a:r>
          </a:p>
        </p:txBody>
      </p:sp>
      <p:sp>
        <p:nvSpPr>
          <p:cNvPr id="24585" name="Text Box 5">
            <a:extLst>
              <a:ext uri="{FF2B5EF4-FFF2-40B4-BE49-F238E27FC236}">
                <a16:creationId xmlns:a16="http://schemas.microsoft.com/office/drawing/2014/main" id="{A86572AA-767F-4B53-83BD-F2366861EEAB}"/>
              </a:ext>
            </a:extLst>
          </p:cNvPr>
          <p:cNvSpPr txBox="1">
            <a:spLocks noChangeArrowheads="1"/>
          </p:cNvSpPr>
          <p:nvPr/>
        </p:nvSpPr>
        <p:spPr bwMode="auto">
          <a:xfrm>
            <a:off x="2133600" y="3702050"/>
            <a:ext cx="3505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600" b="1">
                <a:latin typeface="Times New Roman" panose="02020603050405020304" pitchFamily="18" charset="0"/>
              </a:rPr>
              <a:t>同步（并行）方式</a:t>
            </a:r>
            <a:r>
              <a:rPr kumimoji="1" lang="en-US" altLang="zh-CN" sz="2600" b="1">
                <a:latin typeface="Times New Roman" panose="02020603050405020304" pitchFamily="18" charset="0"/>
              </a:rPr>
              <a:t>:</a:t>
            </a:r>
          </a:p>
        </p:txBody>
      </p:sp>
      <p:graphicFrame>
        <p:nvGraphicFramePr>
          <p:cNvPr id="24578" name="Object 6">
            <a:extLst>
              <a:ext uri="{FF2B5EF4-FFF2-40B4-BE49-F238E27FC236}">
                <a16:creationId xmlns:a16="http://schemas.microsoft.com/office/drawing/2014/main" id="{AB64843D-34FD-4907-91A4-C2816C0FF8E2}"/>
              </a:ext>
            </a:extLst>
          </p:cNvPr>
          <p:cNvGraphicFramePr>
            <a:graphicFrameLocks noChangeAspect="1"/>
          </p:cNvGraphicFramePr>
          <p:nvPr/>
        </p:nvGraphicFramePr>
        <p:xfrm>
          <a:off x="1752600" y="2590800"/>
          <a:ext cx="762000" cy="1447800"/>
        </p:xfrm>
        <a:graphic>
          <a:graphicData uri="http://schemas.openxmlformats.org/presentationml/2006/ole">
            <mc:AlternateContent xmlns:mc="http://schemas.openxmlformats.org/markup-compatibility/2006">
              <mc:Choice xmlns:v="urn:schemas-microsoft-com:vml" Requires="v">
                <p:oleObj spid="_x0000_s15446" name="Equation" r:id="rId3" imgW="164880" imgH="215640" progId="Equation.3">
                  <p:embed/>
                </p:oleObj>
              </mc:Choice>
              <mc:Fallback>
                <p:oleObj name="Equation" r:id="rId3" imgW="164880" imgH="215640" progId="Equation.3">
                  <p:embed/>
                  <p:pic>
                    <p:nvPicPr>
                      <p:cNvPr id="24578" name="Object 6">
                        <a:extLst>
                          <a:ext uri="{FF2B5EF4-FFF2-40B4-BE49-F238E27FC236}">
                            <a16:creationId xmlns:a16="http://schemas.microsoft.com/office/drawing/2014/main" id="{AB64843D-34FD-4907-91A4-C2816C0FF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590800"/>
                        <a:ext cx="762000" cy="144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79" name="Object 8">
            <a:extLst>
              <a:ext uri="{FF2B5EF4-FFF2-40B4-BE49-F238E27FC236}">
                <a16:creationId xmlns:a16="http://schemas.microsoft.com/office/drawing/2014/main" id="{D0E236D9-BF75-4C74-B2D0-76F59D27CE11}"/>
              </a:ext>
            </a:extLst>
          </p:cNvPr>
          <p:cNvGraphicFramePr>
            <a:graphicFrameLocks noChangeAspect="1"/>
          </p:cNvGraphicFramePr>
          <p:nvPr/>
        </p:nvGraphicFramePr>
        <p:xfrm>
          <a:off x="5181600" y="1905000"/>
          <a:ext cx="4648200" cy="1524000"/>
        </p:xfrm>
        <a:graphic>
          <a:graphicData uri="http://schemas.openxmlformats.org/presentationml/2006/ole">
            <mc:AlternateContent xmlns:mc="http://schemas.openxmlformats.org/markup-compatibility/2006">
              <mc:Choice xmlns:v="urn:schemas-microsoft-com:vml" Requires="v">
                <p:oleObj spid="_x0000_s15447" name="Equation" r:id="rId5" imgW="1917360" imgH="711000" progId="Equation.DSMT4">
                  <p:embed/>
                </p:oleObj>
              </mc:Choice>
              <mc:Fallback>
                <p:oleObj name="Equation" r:id="rId5" imgW="1917360" imgH="711000" progId="Equation.DSMT4">
                  <p:embed/>
                  <p:pic>
                    <p:nvPicPr>
                      <p:cNvPr id="24579" name="Object 8">
                        <a:extLst>
                          <a:ext uri="{FF2B5EF4-FFF2-40B4-BE49-F238E27FC236}">
                            <a16:creationId xmlns:a16="http://schemas.microsoft.com/office/drawing/2014/main" id="{D0E236D9-BF75-4C74-B2D0-76F59D27C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1905000"/>
                        <a:ext cx="46482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7" name="Rectangle 12">
            <a:extLst>
              <a:ext uri="{FF2B5EF4-FFF2-40B4-BE49-F238E27FC236}">
                <a16:creationId xmlns:a16="http://schemas.microsoft.com/office/drawing/2014/main" id="{4B899296-647F-41DF-A8C0-5CD0C245B906}"/>
              </a:ext>
            </a:extLst>
          </p:cNvPr>
          <p:cNvSpPr>
            <a:spLocks noGrp="1" noChangeArrowheads="1"/>
          </p:cNvSpPr>
          <p:nvPr>
            <p:ph type="body" idx="1"/>
          </p:nvPr>
        </p:nvSpPr>
        <p:spPr>
          <a:xfrm>
            <a:off x="1774825" y="908050"/>
            <a:ext cx="8642350" cy="1149350"/>
          </a:xfrm>
          <a:noFill/>
        </p:spPr>
        <p:txBody>
          <a:bodyPr/>
          <a:lstStyle/>
          <a:p>
            <a:pPr eaLnBrk="1" hangingPunct="1">
              <a:buFont typeface="Wingdings" panose="05000000000000000000" pitchFamily="2" charset="2"/>
              <a:buNone/>
            </a:pPr>
            <a:r>
              <a:rPr kumimoji="1" lang="en-US" altLang="zh-CN" sz="2700" b="1" dirty="0">
                <a:latin typeface="Times New Roman" panose="02020603050405020304" pitchFamily="18" charset="0"/>
              </a:rPr>
              <a:t>1.  </a:t>
            </a:r>
            <a:r>
              <a:rPr kumimoji="1" lang="zh-CN" altLang="en-US" sz="2700" b="1" dirty="0">
                <a:latin typeface="Times New Roman" panose="02020603050405020304" pitchFamily="18" charset="0"/>
              </a:rPr>
              <a:t>离散</a:t>
            </a:r>
            <a:r>
              <a:rPr kumimoji="1" lang="en-US" altLang="zh-CN" sz="2700" b="1" dirty="0">
                <a:latin typeface="Times New Roman" panose="02020603050405020304" pitchFamily="18" charset="0"/>
              </a:rPr>
              <a:t>Hopfield</a:t>
            </a:r>
            <a:r>
              <a:rPr kumimoji="1" lang="zh-CN" altLang="en-US" sz="2700" b="1" dirty="0">
                <a:latin typeface="Times New Roman" panose="02020603050405020304" pitchFamily="18" charset="0"/>
              </a:rPr>
              <a:t>神经网络模型</a:t>
            </a:r>
          </a:p>
        </p:txBody>
      </p:sp>
      <p:graphicFrame>
        <p:nvGraphicFramePr>
          <p:cNvPr id="24580" name="Object 15">
            <a:extLst>
              <a:ext uri="{FF2B5EF4-FFF2-40B4-BE49-F238E27FC236}">
                <a16:creationId xmlns:a16="http://schemas.microsoft.com/office/drawing/2014/main" id="{B6301E29-4D94-44E1-8655-73F1303861B9}"/>
              </a:ext>
            </a:extLst>
          </p:cNvPr>
          <p:cNvGraphicFramePr>
            <a:graphicFrameLocks noChangeAspect="1"/>
          </p:cNvGraphicFramePr>
          <p:nvPr/>
        </p:nvGraphicFramePr>
        <p:xfrm>
          <a:off x="5183188" y="3505200"/>
          <a:ext cx="5027612" cy="990600"/>
        </p:xfrm>
        <a:graphic>
          <a:graphicData uri="http://schemas.openxmlformats.org/presentationml/2006/ole">
            <mc:AlternateContent xmlns:mc="http://schemas.openxmlformats.org/markup-compatibility/2006">
              <mc:Choice xmlns:v="urn:schemas-microsoft-com:vml" Requires="v">
                <p:oleObj spid="_x0000_s15448" name="Equation" r:id="rId7" imgW="2019240" imgH="431640" progId="Equation.3">
                  <p:embed/>
                </p:oleObj>
              </mc:Choice>
              <mc:Fallback>
                <p:oleObj name="Equation" r:id="rId7" imgW="2019240" imgH="431640" progId="Equation.3">
                  <p:embed/>
                  <p:pic>
                    <p:nvPicPr>
                      <p:cNvPr id="24580" name="Object 15">
                        <a:extLst>
                          <a:ext uri="{FF2B5EF4-FFF2-40B4-BE49-F238E27FC236}">
                            <a16:creationId xmlns:a16="http://schemas.microsoft.com/office/drawing/2014/main" id="{B6301E29-4D94-44E1-8655-73F1303861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3188" y="3505200"/>
                        <a:ext cx="502761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0850" name="Object 18">
            <a:extLst>
              <a:ext uri="{FF2B5EF4-FFF2-40B4-BE49-F238E27FC236}">
                <a16:creationId xmlns:a16="http://schemas.microsoft.com/office/drawing/2014/main" id="{65FD8B4D-525A-4E77-BDC5-1ADECE41E869}"/>
              </a:ext>
            </a:extLst>
          </p:cNvPr>
          <p:cNvGraphicFramePr>
            <a:graphicFrameLocks noChangeAspect="1"/>
          </p:cNvGraphicFramePr>
          <p:nvPr/>
        </p:nvGraphicFramePr>
        <p:xfrm>
          <a:off x="5092701" y="5302250"/>
          <a:ext cx="4213225" cy="566738"/>
        </p:xfrm>
        <a:graphic>
          <a:graphicData uri="http://schemas.openxmlformats.org/presentationml/2006/ole">
            <mc:AlternateContent xmlns:mc="http://schemas.openxmlformats.org/markup-compatibility/2006">
              <mc:Choice xmlns:v="urn:schemas-microsoft-com:vml" Requires="v">
                <p:oleObj spid="_x0000_s15449" name="公式" r:id="rId9" imgW="1650960" imgH="228600" progId="Equation.3">
                  <p:embed/>
                </p:oleObj>
              </mc:Choice>
              <mc:Fallback>
                <p:oleObj name="公式" r:id="rId9" imgW="1650960" imgH="228600" progId="Equation.3">
                  <p:embed/>
                  <p:pic>
                    <p:nvPicPr>
                      <p:cNvPr id="120850" name="Object 18">
                        <a:extLst>
                          <a:ext uri="{FF2B5EF4-FFF2-40B4-BE49-F238E27FC236}">
                            <a16:creationId xmlns:a16="http://schemas.microsoft.com/office/drawing/2014/main" id="{65FD8B4D-525A-4E77-BDC5-1ADECE41E8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2701" y="5302250"/>
                        <a:ext cx="4213225"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0851" name="AutoShape 19">
            <a:extLst>
              <a:ext uri="{FF2B5EF4-FFF2-40B4-BE49-F238E27FC236}">
                <a16:creationId xmlns:a16="http://schemas.microsoft.com/office/drawing/2014/main" id="{CD4F1006-B154-46A2-97B2-6977765DFB75}"/>
              </a:ext>
            </a:extLst>
          </p:cNvPr>
          <p:cNvSpPr>
            <a:spLocks noChangeArrowheads="1"/>
          </p:cNvSpPr>
          <p:nvPr/>
        </p:nvSpPr>
        <p:spPr bwMode="auto">
          <a:xfrm rot="10800000" flipH="1">
            <a:off x="7134225" y="4572000"/>
            <a:ext cx="304800" cy="609600"/>
          </a:xfrm>
          <a:prstGeom prst="upArrow">
            <a:avLst>
              <a:gd name="adj1" fmla="val 50000"/>
              <a:gd name="adj2" fmla="val 50000"/>
            </a:avLst>
          </a:prstGeom>
          <a:gradFill rotWithShape="0">
            <a:gsLst>
              <a:gs pos="0">
                <a:schemeClr val="folHlink"/>
              </a:gs>
              <a:gs pos="100000">
                <a:srgbClr val="FFFFFF"/>
              </a:gs>
            </a:gsLst>
            <a:lin ang="0" scaled="1"/>
          </a:gradFill>
          <a:ln w="9525">
            <a:solidFill>
              <a:schemeClr val="tx1"/>
            </a:solidFill>
            <a:miter lim="800000"/>
            <a:headEnd/>
            <a:tailEnd/>
          </a:ln>
        </p:spPr>
        <p:txBody>
          <a:bodyPr vert="eaVert"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5" name="直接连接符 14">
            <a:extLst>
              <a:ext uri="{FF2B5EF4-FFF2-40B4-BE49-F238E27FC236}">
                <a16:creationId xmlns:a16="http://schemas.microsoft.com/office/drawing/2014/main" id="{2B7B237C-2500-4E06-9897-5C7BD03EDC0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D6B5D7E-C5ED-4724-B5D0-E12D85027758}"/>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离散</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a:t>
            </a:r>
          </a:p>
        </p:txBody>
      </p:sp>
    </p:spTree>
  </p:cSld>
  <p:clrMapOvr>
    <a:masterClrMapping/>
  </p:clrMapOvr>
  <p:transition advTm="587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0851"/>
                                        </p:tgtEl>
                                        <p:attrNameLst>
                                          <p:attrName>style.visibility</p:attrName>
                                        </p:attrNameLst>
                                      </p:cBhvr>
                                      <p:to>
                                        <p:strVal val="visible"/>
                                      </p:to>
                                    </p:set>
                                    <p:animEffect transition="in" filter="wipe(up)">
                                      <p:cBhvr>
                                        <p:cTn id="7" dur="500"/>
                                        <p:tgtEl>
                                          <p:spTgt spid="120851"/>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20850"/>
                                        </p:tgtEl>
                                        <p:attrNameLst>
                                          <p:attrName>style.visibility</p:attrName>
                                        </p:attrNameLst>
                                      </p:cBhvr>
                                      <p:to>
                                        <p:strVal val="visible"/>
                                      </p:to>
                                    </p:set>
                                    <p:animEffect transition="in" filter="wipe(down)">
                                      <p:cBhvr>
                                        <p:cTn id="11" dur="3000"/>
                                        <p:tgtEl>
                                          <p:spTgt spid="1208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5</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9" name="矩形 8"/>
          <p:cNvSpPr/>
          <p:nvPr/>
        </p:nvSpPr>
        <p:spPr>
          <a:xfrm>
            <a:off x="2093495" y="1157869"/>
            <a:ext cx="8219439" cy="470642"/>
          </a:xfrm>
          <a:prstGeom prst="rect">
            <a:avLst/>
          </a:prstGeom>
        </p:spPr>
        <p:txBody>
          <a:bodyPr wrap="square">
            <a:spAutoFit/>
          </a:bodyPr>
          <a:lstStyle/>
          <a:p>
            <a:pPr>
              <a:lnSpc>
                <a:spcPct val="125000"/>
              </a:lnSpc>
              <a:spcAft>
                <a:spcPts val="600"/>
              </a:spcAft>
            </a:pPr>
            <a:r>
              <a:rPr lang="en-US" altLang="zh-CN" sz="2200" dirty="0">
                <a:solidFill>
                  <a:srgbClr val="FF0000"/>
                </a:solidFill>
                <a:latin typeface="Times New Roman" panose="02020603050405020304" pitchFamily="18" charset="0"/>
                <a:ea typeface="宋体"/>
                <a:cs typeface="Times New Roman" panose="02020603050405020304" pitchFamily="18" charset="0"/>
              </a:rPr>
              <a:t>ABC </a:t>
            </a:r>
            <a:r>
              <a:rPr lang="zh-CN" altLang="en-US" sz="2200" dirty="0">
                <a:solidFill>
                  <a:srgbClr val="FF0000"/>
                </a:solidFill>
                <a:latin typeface="Times New Roman" panose="02020603050405020304" pitchFamily="18" charset="0"/>
                <a:ea typeface="宋体"/>
                <a:cs typeface="Times New Roman" panose="02020603050405020304" pitchFamily="18" charset="0"/>
              </a:rPr>
              <a:t>及其与神经网络</a:t>
            </a:r>
            <a:r>
              <a:rPr lang="en-US" altLang="zh-CN" sz="2200" dirty="0">
                <a:solidFill>
                  <a:srgbClr val="FF0000"/>
                </a:solidFill>
                <a:latin typeface="Times New Roman" panose="02020603050405020304" pitchFamily="18" charset="0"/>
                <a:ea typeface="宋体"/>
                <a:cs typeface="Times New Roman" panose="02020603050405020304" pitchFamily="18" charset="0"/>
              </a:rPr>
              <a:t>(NN)</a:t>
            </a:r>
            <a:r>
              <a:rPr lang="zh-CN" altLang="en-US" sz="2200" dirty="0">
                <a:solidFill>
                  <a:srgbClr val="FF0000"/>
                </a:solidFill>
                <a:latin typeface="Times New Roman" panose="02020603050405020304" pitchFamily="18" charset="0"/>
                <a:ea typeface="宋体"/>
                <a:cs typeface="Times New Roman" panose="02020603050405020304" pitchFamily="18" charset="0"/>
              </a:rPr>
              <a:t>，模式识别</a:t>
            </a:r>
            <a:r>
              <a:rPr lang="en-US" altLang="zh-CN" sz="2200" dirty="0">
                <a:solidFill>
                  <a:srgbClr val="FF0000"/>
                </a:solidFill>
                <a:latin typeface="Times New Roman" panose="02020603050405020304" pitchFamily="18" charset="0"/>
                <a:ea typeface="宋体"/>
                <a:cs typeface="Times New Roman" panose="02020603050405020304" pitchFamily="18" charset="0"/>
              </a:rPr>
              <a:t>(PR)</a:t>
            </a:r>
            <a:r>
              <a:rPr lang="zh-CN" altLang="en-US" sz="2200" dirty="0">
                <a:solidFill>
                  <a:srgbClr val="FF0000"/>
                </a:solidFill>
                <a:latin typeface="Times New Roman" panose="02020603050405020304" pitchFamily="18" charset="0"/>
                <a:ea typeface="宋体"/>
                <a:cs typeface="Times New Roman" panose="02020603050405020304" pitchFamily="18" charset="0"/>
              </a:rPr>
              <a:t>和智能</a:t>
            </a:r>
            <a:r>
              <a:rPr lang="en-US" altLang="zh-CN" sz="2200" dirty="0">
                <a:solidFill>
                  <a:srgbClr val="FF0000"/>
                </a:solidFill>
                <a:latin typeface="Times New Roman" panose="02020603050405020304" pitchFamily="18" charset="0"/>
                <a:ea typeface="宋体"/>
                <a:cs typeface="Times New Roman" panose="02020603050405020304" pitchFamily="18" charset="0"/>
              </a:rPr>
              <a:t>(I)</a:t>
            </a:r>
            <a:r>
              <a:rPr lang="zh-CN" altLang="en-US" sz="2200" dirty="0">
                <a:solidFill>
                  <a:srgbClr val="FF0000"/>
                </a:solidFill>
                <a:latin typeface="Times New Roman" panose="02020603050405020304" pitchFamily="18" charset="0"/>
                <a:ea typeface="宋体"/>
                <a:cs typeface="Times New Roman" panose="02020603050405020304" pitchFamily="18" charset="0"/>
              </a:rPr>
              <a:t>之间的关系</a:t>
            </a:r>
            <a:endParaRPr lang="en-US" altLang="zh-CN" sz="2200" dirty="0">
              <a:solidFill>
                <a:srgbClr val="FF0000"/>
              </a:solidFill>
              <a:latin typeface="Times New Roman" panose="02020603050405020304" pitchFamily="18" charset="0"/>
              <a:ea typeface="宋体"/>
              <a:cs typeface="Times New Roman" panose="02020603050405020304" pitchFamily="18" charset="0"/>
            </a:endParaRPr>
          </a:p>
        </p:txBody>
      </p:sp>
      <p:sp>
        <p:nvSpPr>
          <p:cNvPr id="13" name="文本框 12"/>
          <p:cNvSpPr txBox="1"/>
          <p:nvPr/>
        </p:nvSpPr>
        <p:spPr>
          <a:xfrm>
            <a:off x="3084095" y="1911820"/>
            <a:ext cx="5410200" cy="830997"/>
          </a:xfrm>
          <a:prstGeom prst="rect">
            <a:avLst/>
          </a:prstGeom>
          <a:solidFill>
            <a:srgbClr val="4BACC6"/>
          </a:solidFill>
          <a:ln>
            <a:noFill/>
          </a:ln>
          <a:effectLst/>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Segoe UI"/>
                <a:ea typeface="宋体"/>
                <a:cs typeface="+mn-cs"/>
              </a:rPr>
              <a:t>Later, in 1994, </a:t>
            </a:r>
            <a:r>
              <a:rPr kumimoji="0" lang="en-US" altLang="zh-CN" sz="1600" b="0" i="0" u="none" strike="noStrike" kern="0" cap="none" spc="0" normalizeH="0" baseline="0" noProof="0" dirty="0" err="1">
                <a:ln>
                  <a:noFill/>
                </a:ln>
                <a:solidFill>
                  <a:prstClr val="white"/>
                </a:solidFill>
                <a:effectLst/>
                <a:uLnTx/>
                <a:uFillTx/>
                <a:latin typeface="Segoe UI"/>
                <a:ea typeface="宋体"/>
                <a:cs typeface="+mn-cs"/>
              </a:rPr>
              <a:t>Bezdek</a:t>
            </a:r>
            <a:r>
              <a:rPr kumimoji="0" lang="en-US" altLang="zh-CN" sz="1600" b="0" i="0" u="none" strike="noStrike" kern="0" cap="none" spc="0" normalizeH="0" baseline="0" noProof="0" dirty="0">
                <a:ln>
                  <a:noFill/>
                </a:ln>
                <a:solidFill>
                  <a:prstClr val="white"/>
                </a:solidFill>
                <a:effectLst/>
                <a:uLnTx/>
                <a:uFillTx/>
                <a:latin typeface="Segoe UI"/>
                <a:ea typeface="宋体"/>
                <a:cs typeface="+mn-cs"/>
              </a:rPr>
              <a:t> offers that CI is low-level computation in the style of the mind", whereas AI is mid-level computation in the style of the mind". </a:t>
            </a:r>
          </a:p>
        </p:txBody>
      </p:sp>
      <p:pic>
        <p:nvPicPr>
          <p:cNvPr id="14" name="图片 13"/>
          <p:cNvPicPr>
            <a:picLocks noChangeAspect="1"/>
          </p:cNvPicPr>
          <p:nvPr/>
        </p:nvPicPr>
        <p:blipFill>
          <a:blip r:embed="rId4"/>
          <a:stretch>
            <a:fillRect/>
          </a:stretch>
        </p:blipFill>
        <p:spPr>
          <a:xfrm>
            <a:off x="2779295" y="3026126"/>
            <a:ext cx="5881203" cy="3280590"/>
          </a:xfrm>
          <a:prstGeom prst="rect">
            <a:avLst/>
          </a:prstGeom>
        </p:spPr>
      </p:pic>
    </p:spTree>
    <p:extLst>
      <p:ext uri="{BB962C8B-B14F-4D97-AF65-F5344CB8AC3E}">
        <p14:creationId xmlns:p14="http://schemas.microsoft.com/office/powerpoint/2010/main" val="5334478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灯片编号占位符 3">
            <a:extLst>
              <a:ext uri="{FF2B5EF4-FFF2-40B4-BE49-F238E27FC236}">
                <a16:creationId xmlns:a16="http://schemas.microsoft.com/office/drawing/2014/main" id="{1E902049-1C2A-4882-B5C9-9A6763F54B4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86803EFD-EEF5-44D2-AB9C-9D9EE3056FEB}" type="slidenum">
              <a:rPr lang="ja-JP" altLang="en-US" sz="1800">
                <a:solidFill>
                  <a:srgbClr val="A50021"/>
                </a:solidFill>
                <a:ea typeface="ＭＳ Ｐゴシック" panose="020B0600070205080204" pitchFamily="34" charset="-128"/>
              </a:rPr>
              <a:pPr eaLnBrk="1" hangingPunct="1"/>
              <a:t>50</a:t>
            </a:fld>
            <a:endParaRPr lang="en-US" altLang="ja-JP" sz="1800">
              <a:solidFill>
                <a:srgbClr val="A50021"/>
              </a:solidFill>
              <a:ea typeface="ＭＳ Ｐゴシック" panose="020B0600070205080204" pitchFamily="34" charset="-128"/>
            </a:endParaRPr>
          </a:p>
        </p:txBody>
      </p:sp>
      <p:sp>
        <p:nvSpPr>
          <p:cNvPr id="25606" name="Text Box 3">
            <a:extLst>
              <a:ext uri="{FF2B5EF4-FFF2-40B4-BE49-F238E27FC236}">
                <a16:creationId xmlns:a16="http://schemas.microsoft.com/office/drawing/2014/main" id="{F1124E02-AD16-454E-B5CF-C81BD3300D33}"/>
              </a:ext>
            </a:extLst>
          </p:cNvPr>
          <p:cNvSpPr txBox="1">
            <a:spLocks noChangeArrowheads="1"/>
          </p:cNvSpPr>
          <p:nvPr/>
        </p:nvSpPr>
        <p:spPr bwMode="auto">
          <a:xfrm>
            <a:off x="5156200" y="3810000"/>
            <a:ext cx="3759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600" b="1">
                <a:latin typeface="Times New Roman" panose="02020603050405020304" pitchFamily="18" charset="0"/>
              </a:rPr>
              <a:t>（异步或同步方式）</a:t>
            </a:r>
          </a:p>
        </p:txBody>
      </p:sp>
      <p:graphicFrame>
        <p:nvGraphicFramePr>
          <p:cNvPr id="25602" name="Object 5">
            <a:extLst>
              <a:ext uri="{FF2B5EF4-FFF2-40B4-BE49-F238E27FC236}">
                <a16:creationId xmlns:a16="http://schemas.microsoft.com/office/drawing/2014/main" id="{66DFCE9E-6D6F-4D92-BE03-47B8BB409357}"/>
              </a:ext>
            </a:extLst>
          </p:cNvPr>
          <p:cNvGraphicFramePr>
            <a:graphicFrameLocks noChangeAspect="1"/>
          </p:cNvGraphicFramePr>
          <p:nvPr/>
        </p:nvGraphicFramePr>
        <p:xfrm>
          <a:off x="5391150" y="2436814"/>
          <a:ext cx="4686300" cy="611187"/>
        </p:xfrm>
        <a:graphic>
          <a:graphicData uri="http://schemas.openxmlformats.org/presentationml/2006/ole">
            <mc:AlternateContent xmlns:mc="http://schemas.openxmlformats.org/markup-compatibility/2006">
              <mc:Choice xmlns:v="urn:schemas-microsoft-com:vml" Requires="v">
                <p:oleObj spid="_x0000_s16449" name="公式" r:id="rId3" imgW="2184120" imgH="253800" progId="Equation.3">
                  <p:embed/>
                </p:oleObj>
              </mc:Choice>
              <mc:Fallback>
                <p:oleObj name="公式" r:id="rId3" imgW="2184120" imgH="253800" progId="Equation.3">
                  <p:embed/>
                  <p:pic>
                    <p:nvPicPr>
                      <p:cNvPr id="25602" name="Object 5">
                        <a:extLst>
                          <a:ext uri="{FF2B5EF4-FFF2-40B4-BE49-F238E27FC236}">
                            <a16:creationId xmlns:a16="http://schemas.microsoft.com/office/drawing/2014/main" id="{66DFCE9E-6D6F-4D92-BE03-47B8BB409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150" y="2436814"/>
                        <a:ext cx="46863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Text Box 6">
            <a:extLst>
              <a:ext uri="{FF2B5EF4-FFF2-40B4-BE49-F238E27FC236}">
                <a16:creationId xmlns:a16="http://schemas.microsoft.com/office/drawing/2014/main" id="{D42161F4-2FD2-41B4-A2F9-8510C97A8A7D}"/>
              </a:ext>
            </a:extLst>
          </p:cNvPr>
          <p:cNvSpPr txBox="1">
            <a:spLocks noChangeArrowheads="1"/>
          </p:cNvSpPr>
          <p:nvPr/>
        </p:nvSpPr>
        <p:spPr bwMode="auto">
          <a:xfrm>
            <a:off x="4419600" y="2514600"/>
            <a:ext cx="1524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600" b="1">
                <a:latin typeface="Times New Roman" panose="02020603050405020304" pitchFamily="18" charset="0"/>
              </a:rPr>
              <a:t>初态</a:t>
            </a:r>
            <a:r>
              <a:rPr kumimoji="1" lang="zh-CN" altLang="en-US" sz="2600">
                <a:latin typeface="Times New Roman" panose="02020603050405020304" pitchFamily="18" charset="0"/>
              </a:rPr>
              <a:t>：</a:t>
            </a:r>
          </a:p>
        </p:txBody>
      </p:sp>
      <p:graphicFrame>
        <p:nvGraphicFramePr>
          <p:cNvPr id="25603" name="Object 8">
            <a:extLst>
              <a:ext uri="{FF2B5EF4-FFF2-40B4-BE49-F238E27FC236}">
                <a16:creationId xmlns:a16="http://schemas.microsoft.com/office/drawing/2014/main" id="{31EC00C9-A2CF-4677-9147-64DF380F1FD1}"/>
              </a:ext>
            </a:extLst>
          </p:cNvPr>
          <p:cNvGraphicFramePr>
            <a:graphicFrameLocks noChangeAspect="1"/>
          </p:cNvGraphicFramePr>
          <p:nvPr/>
        </p:nvGraphicFramePr>
        <p:xfrm>
          <a:off x="5808664" y="5041901"/>
          <a:ext cx="1546225" cy="620713"/>
        </p:xfrm>
        <a:graphic>
          <a:graphicData uri="http://schemas.openxmlformats.org/presentationml/2006/ole">
            <mc:AlternateContent xmlns:mc="http://schemas.openxmlformats.org/markup-compatibility/2006">
              <mc:Choice xmlns:v="urn:schemas-microsoft-com:vml" Requires="v">
                <p:oleObj spid="_x0000_s16450" name="公式" r:id="rId5" imgW="545760" imgH="279360" progId="Equation.3">
                  <p:embed/>
                </p:oleObj>
              </mc:Choice>
              <mc:Fallback>
                <p:oleObj name="公式" r:id="rId5" imgW="545760" imgH="279360" progId="Equation.3">
                  <p:embed/>
                  <p:pic>
                    <p:nvPicPr>
                      <p:cNvPr id="25603" name="Object 8">
                        <a:extLst>
                          <a:ext uri="{FF2B5EF4-FFF2-40B4-BE49-F238E27FC236}">
                            <a16:creationId xmlns:a16="http://schemas.microsoft.com/office/drawing/2014/main" id="{31EC00C9-A2CF-4677-9147-64DF380F1F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664" y="5041901"/>
                        <a:ext cx="1546225"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8" name="Text Box 9">
            <a:extLst>
              <a:ext uri="{FF2B5EF4-FFF2-40B4-BE49-F238E27FC236}">
                <a16:creationId xmlns:a16="http://schemas.microsoft.com/office/drawing/2014/main" id="{495CA264-423D-42D2-A10E-B23FDE9BE314}"/>
              </a:ext>
            </a:extLst>
          </p:cNvPr>
          <p:cNvSpPr txBox="1">
            <a:spLocks noChangeArrowheads="1"/>
          </p:cNvSpPr>
          <p:nvPr/>
        </p:nvSpPr>
        <p:spPr bwMode="auto">
          <a:xfrm>
            <a:off x="4495800" y="5095875"/>
            <a:ext cx="12779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600" b="1">
                <a:latin typeface="Times New Roman" panose="02020603050405020304" pitchFamily="18" charset="0"/>
              </a:rPr>
              <a:t>稳态：</a:t>
            </a:r>
            <a:endParaRPr kumimoji="1" lang="zh-CN" altLang="en-US" sz="2600">
              <a:latin typeface="Times New Roman" panose="02020603050405020304" pitchFamily="18" charset="0"/>
            </a:endParaRPr>
          </a:p>
        </p:txBody>
      </p:sp>
      <p:grpSp>
        <p:nvGrpSpPr>
          <p:cNvPr id="25609" name="Group 10">
            <a:extLst>
              <a:ext uri="{FF2B5EF4-FFF2-40B4-BE49-F238E27FC236}">
                <a16:creationId xmlns:a16="http://schemas.microsoft.com/office/drawing/2014/main" id="{2EFFA36C-73FA-4536-9554-B4AA89F932DE}"/>
              </a:ext>
            </a:extLst>
          </p:cNvPr>
          <p:cNvGrpSpPr>
            <a:grpSpLocks/>
          </p:cNvGrpSpPr>
          <p:nvPr/>
        </p:nvGrpSpPr>
        <p:grpSpPr bwMode="auto">
          <a:xfrm>
            <a:off x="2057400" y="2743200"/>
            <a:ext cx="1905000" cy="2819400"/>
            <a:chOff x="576" y="1728"/>
            <a:chExt cx="1200" cy="1776"/>
          </a:xfrm>
        </p:grpSpPr>
        <p:sp>
          <p:nvSpPr>
            <p:cNvPr id="25617" name="AutoShape 11">
              <a:extLst>
                <a:ext uri="{FF2B5EF4-FFF2-40B4-BE49-F238E27FC236}">
                  <a16:creationId xmlns:a16="http://schemas.microsoft.com/office/drawing/2014/main" id="{363A5AA9-5895-4D55-BAC6-4422788C347D}"/>
                </a:ext>
              </a:extLst>
            </p:cNvPr>
            <p:cNvSpPr>
              <a:spLocks noChangeArrowheads="1"/>
            </p:cNvSpPr>
            <p:nvPr/>
          </p:nvSpPr>
          <p:spPr bwMode="auto">
            <a:xfrm>
              <a:off x="1584" y="2928"/>
              <a:ext cx="192" cy="576"/>
            </a:xfrm>
            <a:prstGeom prst="downArrow">
              <a:avLst>
                <a:gd name="adj1" fmla="val 50000"/>
                <a:gd name="adj2" fmla="val 75000"/>
              </a:avLst>
            </a:prstGeom>
            <a:solidFill>
              <a:srgbClr val="333399"/>
            </a:solidFill>
            <a:ln w="9525">
              <a:solidFill>
                <a:srgbClr val="333399"/>
              </a:solidFill>
              <a:miter lim="800000"/>
              <a:headEnd/>
              <a:tailEnd/>
            </a:ln>
          </p:spPr>
          <p:txBody>
            <a:bodyPr vert="eaVert"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8" name="AutoShape 12">
              <a:extLst>
                <a:ext uri="{FF2B5EF4-FFF2-40B4-BE49-F238E27FC236}">
                  <a16:creationId xmlns:a16="http://schemas.microsoft.com/office/drawing/2014/main" id="{0894D065-4A3B-4441-AB7B-0C1AD2FF0AB1}"/>
                </a:ext>
              </a:extLst>
            </p:cNvPr>
            <p:cNvSpPr>
              <a:spLocks noChangeArrowheads="1"/>
            </p:cNvSpPr>
            <p:nvPr/>
          </p:nvSpPr>
          <p:spPr bwMode="auto">
            <a:xfrm>
              <a:off x="1584" y="1728"/>
              <a:ext cx="192" cy="432"/>
            </a:xfrm>
            <a:prstGeom prst="downArrow">
              <a:avLst>
                <a:gd name="adj1" fmla="val 50000"/>
                <a:gd name="adj2" fmla="val 56250"/>
              </a:avLst>
            </a:prstGeom>
            <a:solidFill>
              <a:srgbClr val="333399"/>
            </a:solidFill>
            <a:ln w="9525">
              <a:solidFill>
                <a:srgbClr val="333399"/>
              </a:solidFill>
              <a:miter lim="800000"/>
              <a:headEnd/>
              <a:tailEnd/>
            </a:ln>
          </p:spPr>
          <p:txBody>
            <a:bodyPr vert="eaVert"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9" name="Line 13">
              <a:extLst>
                <a:ext uri="{FF2B5EF4-FFF2-40B4-BE49-F238E27FC236}">
                  <a16:creationId xmlns:a16="http://schemas.microsoft.com/office/drawing/2014/main" id="{56E58F40-3C51-4799-AE54-42F0B042027B}"/>
                </a:ext>
              </a:extLst>
            </p:cNvPr>
            <p:cNvSpPr>
              <a:spLocks noChangeShapeType="1"/>
            </p:cNvSpPr>
            <p:nvPr/>
          </p:nvSpPr>
          <p:spPr bwMode="auto">
            <a:xfrm>
              <a:off x="576" y="3216"/>
              <a:ext cx="1056" cy="0"/>
            </a:xfrm>
            <a:prstGeom prst="line">
              <a:avLst/>
            </a:prstGeom>
            <a:noFill/>
            <a:ln w="1778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0" name="Line 14">
              <a:extLst>
                <a:ext uri="{FF2B5EF4-FFF2-40B4-BE49-F238E27FC236}">
                  <a16:creationId xmlns:a16="http://schemas.microsoft.com/office/drawing/2014/main" id="{D8EEED04-AFE4-438F-897E-58E950C26A8F}"/>
                </a:ext>
              </a:extLst>
            </p:cNvPr>
            <p:cNvSpPr>
              <a:spLocks noChangeShapeType="1"/>
            </p:cNvSpPr>
            <p:nvPr/>
          </p:nvSpPr>
          <p:spPr bwMode="auto">
            <a:xfrm flipV="1">
              <a:off x="624" y="1728"/>
              <a:ext cx="0" cy="1536"/>
            </a:xfrm>
            <a:prstGeom prst="line">
              <a:avLst/>
            </a:prstGeom>
            <a:noFill/>
            <a:ln w="1778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1" name="Line 15">
              <a:extLst>
                <a:ext uri="{FF2B5EF4-FFF2-40B4-BE49-F238E27FC236}">
                  <a16:creationId xmlns:a16="http://schemas.microsoft.com/office/drawing/2014/main" id="{0ED959A7-AA47-4E33-B28F-98E7BAFCC4D8}"/>
                </a:ext>
              </a:extLst>
            </p:cNvPr>
            <p:cNvSpPr>
              <a:spLocks noChangeShapeType="1"/>
            </p:cNvSpPr>
            <p:nvPr/>
          </p:nvSpPr>
          <p:spPr bwMode="auto">
            <a:xfrm>
              <a:off x="576" y="1776"/>
              <a:ext cx="1152" cy="0"/>
            </a:xfrm>
            <a:prstGeom prst="line">
              <a:avLst/>
            </a:prstGeom>
            <a:noFill/>
            <a:ln w="1778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5610" name="Group 16">
            <a:extLst>
              <a:ext uri="{FF2B5EF4-FFF2-40B4-BE49-F238E27FC236}">
                <a16:creationId xmlns:a16="http://schemas.microsoft.com/office/drawing/2014/main" id="{B5B365F9-949E-4B43-B4AC-4C8F5C22C239}"/>
              </a:ext>
            </a:extLst>
          </p:cNvPr>
          <p:cNvGrpSpPr>
            <a:grpSpLocks/>
          </p:cNvGrpSpPr>
          <p:nvPr/>
        </p:nvGrpSpPr>
        <p:grpSpPr bwMode="auto">
          <a:xfrm>
            <a:off x="2743200" y="3429000"/>
            <a:ext cx="2057400" cy="1219200"/>
            <a:chOff x="1008" y="2160"/>
            <a:chExt cx="1296" cy="768"/>
          </a:xfrm>
        </p:grpSpPr>
        <p:sp>
          <p:nvSpPr>
            <p:cNvPr id="25613" name="Rectangle 17">
              <a:extLst>
                <a:ext uri="{FF2B5EF4-FFF2-40B4-BE49-F238E27FC236}">
                  <a16:creationId xmlns:a16="http://schemas.microsoft.com/office/drawing/2014/main" id="{CDD60CF5-93D3-4DF9-B4A6-A9611FFE0D72}"/>
                </a:ext>
              </a:extLst>
            </p:cNvPr>
            <p:cNvSpPr>
              <a:spLocks noChangeArrowheads="1"/>
            </p:cNvSpPr>
            <p:nvPr/>
          </p:nvSpPr>
          <p:spPr bwMode="auto">
            <a:xfrm>
              <a:off x="1008" y="2160"/>
              <a:ext cx="1296" cy="768"/>
            </a:xfrm>
            <a:prstGeom prst="rect">
              <a:avLst/>
            </a:prstGeom>
            <a:gradFill rotWithShape="1">
              <a:gsLst>
                <a:gs pos="0">
                  <a:schemeClr val="bg1"/>
                </a:gs>
                <a:gs pos="100000">
                  <a:srgbClr val="00CCFF"/>
                </a:gs>
              </a:gsLst>
              <a:path path="shape">
                <a:fillToRect l="50000" t="50000" r="50000" b="50000"/>
              </a:path>
            </a:gradFill>
            <a:ln w="9525">
              <a:solidFill>
                <a:schemeClr val="tx1"/>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4" name="Oval 18">
              <a:extLst>
                <a:ext uri="{FF2B5EF4-FFF2-40B4-BE49-F238E27FC236}">
                  <a16:creationId xmlns:a16="http://schemas.microsoft.com/office/drawing/2014/main" id="{8746156D-2E52-4EAA-9960-28FF3F6A995A}"/>
                </a:ext>
              </a:extLst>
            </p:cNvPr>
            <p:cNvSpPr>
              <a:spLocks noChangeArrowheads="1"/>
            </p:cNvSpPr>
            <p:nvPr/>
          </p:nvSpPr>
          <p:spPr bwMode="auto">
            <a:xfrm>
              <a:off x="1104" y="2448"/>
              <a:ext cx="192" cy="192"/>
            </a:xfrm>
            <a:prstGeom prst="ellipse">
              <a:avLst/>
            </a:prstGeom>
            <a:solidFill>
              <a:srgbClr val="FFFFFF"/>
            </a:solidFill>
            <a:ln w="9525">
              <a:solidFill>
                <a:schemeClr val="tx1"/>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5604" name="Object 19">
              <a:extLst>
                <a:ext uri="{FF2B5EF4-FFF2-40B4-BE49-F238E27FC236}">
                  <a16:creationId xmlns:a16="http://schemas.microsoft.com/office/drawing/2014/main" id="{CC36CDD0-A561-4AAC-BB27-CF150AF4FE2F}"/>
                </a:ext>
              </a:extLst>
            </p:cNvPr>
            <p:cNvGraphicFramePr>
              <a:graphicFrameLocks noChangeAspect="1"/>
            </p:cNvGraphicFramePr>
            <p:nvPr/>
          </p:nvGraphicFramePr>
          <p:xfrm>
            <a:off x="1684" y="2496"/>
            <a:ext cx="332" cy="181"/>
          </p:xfrm>
          <a:graphic>
            <a:graphicData uri="http://schemas.openxmlformats.org/presentationml/2006/ole">
              <mc:AlternateContent xmlns:mc="http://schemas.openxmlformats.org/markup-compatibility/2006">
                <mc:Choice xmlns:v="urn:schemas-microsoft-com:vml" Requires="v">
                  <p:oleObj spid="_x0000_s16451" name="Equation" r:id="rId7" imgW="139680" imgH="75960" progId="Equation.3">
                    <p:embed/>
                  </p:oleObj>
                </mc:Choice>
                <mc:Fallback>
                  <p:oleObj name="Equation" r:id="rId7" imgW="139680" imgH="75960" progId="Equation.3">
                    <p:embed/>
                    <p:pic>
                      <p:nvPicPr>
                        <p:cNvPr id="25604" name="Object 19">
                          <a:extLst>
                            <a:ext uri="{FF2B5EF4-FFF2-40B4-BE49-F238E27FC236}">
                              <a16:creationId xmlns:a16="http://schemas.microsoft.com/office/drawing/2014/main" id="{CC36CDD0-A561-4AAC-BB27-CF150AF4FE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4" y="2496"/>
                          <a:ext cx="332"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15" name="Oval 20">
              <a:extLst>
                <a:ext uri="{FF2B5EF4-FFF2-40B4-BE49-F238E27FC236}">
                  <a16:creationId xmlns:a16="http://schemas.microsoft.com/office/drawing/2014/main" id="{6A6F0EF0-8B56-45DF-B4B4-35A66F7EAACD}"/>
                </a:ext>
              </a:extLst>
            </p:cNvPr>
            <p:cNvSpPr>
              <a:spLocks noChangeArrowheads="1"/>
            </p:cNvSpPr>
            <p:nvPr/>
          </p:nvSpPr>
          <p:spPr bwMode="auto">
            <a:xfrm>
              <a:off x="1440" y="2448"/>
              <a:ext cx="192" cy="192"/>
            </a:xfrm>
            <a:prstGeom prst="ellipse">
              <a:avLst/>
            </a:prstGeom>
            <a:solidFill>
              <a:srgbClr val="FFFFFF"/>
            </a:solidFill>
            <a:ln w="9525">
              <a:solidFill>
                <a:schemeClr val="tx1"/>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616" name="Oval 21">
              <a:extLst>
                <a:ext uri="{FF2B5EF4-FFF2-40B4-BE49-F238E27FC236}">
                  <a16:creationId xmlns:a16="http://schemas.microsoft.com/office/drawing/2014/main" id="{CDD8B2EC-8134-41D7-98E7-66090CC06F00}"/>
                </a:ext>
              </a:extLst>
            </p:cNvPr>
            <p:cNvSpPr>
              <a:spLocks noChangeArrowheads="1"/>
            </p:cNvSpPr>
            <p:nvPr/>
          </p:nvSpPr>
          <p:spPr bwMode="auto">
            <a:xfrm>
              <a:off x="2016" y="2448"/>
              <a:ext cx="192" cy="192"/>
            </a:xfrm>
            <a:prstGeom prst="ellipse">
              <a:avLst/>
            </a:prstGeom>
            <a:solidFill>
              <a:srgbClr val="FFFFFF"/>
            </a:solidFill>
            <a:ln w="9525">
              <a:solidFill>
                <a:schemeClr val="tx1"/>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5612" name="Rectangle 25">
            <a:extLst>
              <a:ext uri="{FF2B5EF4-FFF2-40B4-BE49-F238E27FC236}">
                <a16:creationId xmlns:a16="http://schemas.microsoft.com/office/drawing/2014/main" id="{ADBF8A6F-54F8-435D-A3F2-1A51A4540E24}"/>
              </a:ext>
            </a:extLst>
          </p:cNvPr>
          <p:cNvSpPr>
            <a:spLocks noChangeArrowheads="1"/>
          </p:cNvSpPr>
          <p:nvPr/>
        </p:nvSpPr>
        <p:spPr bwMode="auto">
          <a:xfrm>
            <a:off x="1774825" y="908050"/>
            <a:ext cx="86423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kumimoji="1" lang="en-US" altLang="zh-CN" sz="2700" b="1" dirty="0">
                <a:latin typeface="Times New Roman" panose="02020603050405020304" pitchFamily="18" charset="0"/>
              </a:rPr>
              <a:t>1.  </a:t>
            </a:r>
            <a:r>
              <a:rPr kumimoji="1" lang="zh-CN" altLang="en-US" sz="2700" b="1" dirty="0">
                <a:latin typeface="Times New Roman" panose="02020603050405020304" pitchFamily="18" charset="0"/>
              </a:rPr>
              <a:t>离散</a:t>
            </a:r>
            <a:r>
              <a:rPr kumimoji="1" lang="en-US" altLang="zh-CN" sz="2700" b="1" dirty="0">
                <a:latin typeface="Times New Roman" panose="02020603050405020304" pitchFamily="18" charset="0"/>
              </a:rPr>
              <a:t>Hopfield</a:t>
            </a:r>
            <a:r>
              <a:rPr kumimoji="1" lang="zh-CN" altLang="en-US" sz="2700" b="1" dirty="0">
                <a:latin typeface="Times New Roman" panose="02020603050405020304" pitchFamily="18" charset="0"/>
              </a:rPr>
              <a:t>神经网络模型</a:t>
            </a:r>
          </a:p>
          <a:p>
            <a:pPr eaLnBrk="1" hangingPunct="1">
              <a:lnSpc>
                <a:spcPct val="120000"/>
              </a:lnSpc>
              <a:spcBef>
                <a:spcPct val="20000"/>
              </a:spcBef>
              <a:buClr>
                <a:schemeClr val="accent2"/>
              </a:buClr>
              <a:buSzPct val="60000"/>
              <a:buFont typeface="Wingdings" panose="05000000000000000000" pitchFamily="2" charset="2"/>
              <a:buChar char="n"/>
            </a:pPr>
            <a:r>
              <a:rPr kumimoji="1" lang="zh-CN" altLang="en-US" sz="2600" b="1" dirty="0"/>
              <a:t>工作过程：</a:t>
            </a:r>
          </a:p>
        </p:txBody>
      </p:sp>
      <p:cxnSp>
        <p:nvCxnSpPr>
          <p:cNvPr id="24" name="直接连接符 23">
            <a:extLst>
              <a:ext uri="{FF2B5EF4-FFF2-40B4-BE49-F238E27FC236}">
                <a16:creationId xmlns:a16="http://schemas.microsoft.com/office/drawing/2014/main" id="{59CD6F05-3195-4D3E-A49C-821BAC28F31D}"/>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F70BE78-62B3-4F0C-B979-A2693DF133DC}"/>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离散</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a:t>
            </a:r>
          </a:p>
        </p:txBody>
      </p:sp>
    </p:spTree>
  </p:cSld>
  <p:clrMapOvr>
    <a:masterClrMapping/>
  </p:clrMapOvr>
  <p:transition advTm="54784"/>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灯片编号占位符 3">
            <a:extLst>
              <a:ext uri="{FF2B5EF4-FFF2-40B4-BE49-F238E27FC236}">
                <a16:creationId xmlns:a16="http://schemas.microsoft.com/office/drawing/2014/main" id="{6A11D04A-7E2D-49D1-B74F-57599045974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F16FDCED-5DE2-4653-8808-8B1631B05857}" type="slidenum">
              <a:rPr lang="ja-JP" altLang="en-US" sz="1800">
                <a:solidFill>
                  <a:srgbClr val="A50021"/>
                </a:solidFill>
                <a:ea typeface="ＭＳ Ｐゴシック" panose="020B0600070205080204" pitchFamily="34" charset="-128"/>
              </a:rPr>
              <a:pPr eaLnBrk="1" hangingPunct="1"/>
              <a:t>51</a:t>
            </a:fld>
            <a:endParaRPr lang="en-US" altLang="ja-JP" sz="1800">
              <a:solidFill>
                <a:srgbClr val="A50021"/>
              </a:solidFill>
              <a:ea typeface="ＭＳ Ｐゴシック" panose="020B0600070205080204" pitchFamily="34" charset="-128"/>
            </a:endParaRPr>
          </a:p>
        </p:txBody>
      </p:sp>
      <p:sp>
        <p:nvSpPr>
          <p:cNvPr id="26628" name="AutoShape 3">
            <a:extLst>
              <a:ext uri="{FF2B5EF4-FFF2-40B4-BE49-F238E27FC236}">
                <a16:creationId xmlns:a16="http://schemas.microsoft.com/office/drawing/2014/main" id="{5BB5CDD7-8F44-494A-BA8D-617E8052741A}"/>
              </a:ext>
            </a:extLst>
          </p:cNvPr>
          <p:cNvSpPr>
            <a:spLocks noChangeArrowheads="1"/>
          </p:cNvSpPr>
          <p:nvPr/>
        </p:nvSpPr>
        <p:spPr bwMode="auto">
          <a:xfrm>
            <a:off x="3657600" y="4648200"/>
            <a:ext cx="304800" cy="914400"/>
          </a:xfrm>
          <a:prstGeom prst="downArrow">
            <a:avLst>
              <a:gd name="adj1" fmla="val 50000"/>
              <a:gd name="adj2" fmla="val 75000"/>
            </a:avLst>
          </a:prstGeom>
          <a:solidFill>
            <a:srgbClr val="333399"/>
          </a:solidFill>
          <a:ln w="9525">
            <a:solidFill>
              <a:srgbClr val="333399"/>
            </a:solidFill>
            <a:miter lim="800000"/>
            <a:headEnd/>
            <a:tailEnd/>
          </a:ln>
        </p:spPr>
        <p:txBody>
          <a:bodyPr vert="eaVert"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29" name="AutoShape 4">
            <a:extLst>
              <a:ext uri="{FF2B5EF4-FFF2-40B4-BE49-F238E27FC236}">
                <a16:creationId xmlns:a16="http://schemas.microsoft.com/office/drawing/2014/main" id="{A978043D-634D-49E9-BEFC-3A62C160FC74}"/>
              </a:ext>
            </a:extLst>
          </p:cNvPr>
          <p:cNvSpPr>
            <a:spLocks noChangeArrowheads="1"/>
          </p:cNvSpPr>
          <p:nvPr/>
        </p:nvSpPr>
        <p:spPr bwMode="auto">
          <a:xfrm>
            <a:off x="3657600" y="2743200"/>
            <a:ext cx="304800" cy="685800"/>
          </a:xfrm>
          <a:prstGeom prst="downArrow">
            <a:avLst>
              <a:gd name="adj1" fmla="val 50000"/>
              <a:gd name="adj2" fmla="val 56250"/>
            </a:avLst>
          </a:prstGeom>
          <a:solidFill>
            <a:srgbClr val="333399"/>
          </a:solidFill>
          <a:ln w="9525">
            <a:solidFill>
              <a:srgbClr val="333399"/>
            </a:solidFill>
            <a:miter lim="800000"/>
            <a:headEnd/>
            <a:tailEnd/>
          </a:ln>
        </p:spPr>
        <p:txBody>
          <a:bodyPr vert="eaVert"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0" name="Line 5">
            <a:extLst>
              <a:ext uri="{FF2B5EF4-FFF2-40B4-BE49-F238E27FC236}">
                <a16:creationId xmlns:a16="http://schemas.microsoft.com/office/drawing/2014/main" id="{CDE2185E-03DD-4DE2-A6A6-93F9E29AFBAC}"/>
              </a:ext>
            </a:extLst>
          </p:cNvPr>
          <p:cNvSpPr>
            <a:spLocks noChangeShapeType="1"/>
          </p:cNvSpPr>
          <p:nvPr/>
        </p:nvSpPr>
        <p:spPr bwMode="auto">
          <a:xfrm>
            <a:off x="2057400" y="5105400"/>
            <a:ext cx="1676400" cy="0"/>
          </a:xfrm>
          <a:prstGeom prst="line">
            <a:avLst/>
          </a:prstGeom>
          <a:noFill/>
          <a:ln w="1778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1" name="Line 6">
            <a:extLst>
              <a:ext uri="{FF2B5EF4-FFF2-40B4-BE49-F238E27FC236}">
                <a16:creationId xmlns:a16="http://schemas.microsoft.com/office/drawing/2014/main" id="{5AAA9CA9-BEF2-41E8-82BC-06B35BF13A3A}"/>
              </a:ext>
            </a:extLst>
          </p:cNvPr>
          <p:cNvSpPr>
            <a:spLocks noChangeShapeType="1"/>
          </p:cNvSpPr>
          <p:nvPr/>
        </p:nvSpPr>
        <p:spPr bwMode="auto">
          <a:xfrm flipV="1">
            <a:off x="2133600" y="2743200"/>
            <a:ext cx="0" cy="2438400"/>
          </a:xfrm>
          <a:prstGeom prst="line">
            <a:avLst/>
          </a:prstGeom>
          <a:noFill/>
          <a:ln w="1778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2" name="Line 7">
            <a:extLst>
              <a:ext uri="{FF2B5EF4-FFF2-40B4-BE49-F238E27FC236}">
                <a16:creationId xmlns:a16="http://schemas.microsoft.com/office/drawing/2014/main" id="{30988F98-0745-4A75-8666-CD05A0D0BC63}"/>
              </a:ext>
            </a:extLst>
          </p:cNvPr>
          <p:cNvSpPr>
            <a:spLocks noChangeShapeType="1"/>
          </p:cNvSpPr>
          <p:nvPr/>
        </p:nvSpPr>
        <p:spPr bwMode="auto">
          <a:xfrm>
            <a:off x="2057400" y="2819400"/>
            <a:ext cx="1828800" cy="0"/>
          </a:xfrm>
          <a:prstGeom prst="line">
            <a:avLst/>
          </a:prstGeom>
          <a:noFill/>
          <a:ln w="177800">
            <a:solidFill>
              <a:srgbClr val="3333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33" name="Rectangle 8">
            <a:extLst>
              <a:ext uri="{FF2B5EF4-FFF2-40B4-BE49-F238E27FC236}">
                <a16:creationId xmlns:a16="http://schemas.microsoft.com/office/drawing/2014/main" id="{A828A3C3-9BC0-4398-A620-1D13B52FA806}"/>
              </a:ext>
            </a:extLst>
          </p:cNvPr>
          <p:cNvSpPr>
            <a:spLocks noChangeArrowheads="1"/>
          </p:cNvSpPr>
          <p:nvPr/>
        </p:nvSpPr>
        <p:spPr bwMode="auto">
          <a:xfrm>
            <a:off x="2743200" y="3429000"/>
            <a:ext cx="2057400" cy="1219200"/>
          </a:xfrm>
          <a:prstGeom prst="rect">
            <a:avLst/>
          </a:prstGeom>
          <a:gradFill rotWithShape="1">
            <a:gsLst>
              <a:gs pos="0">
                <a:schemeClr val="bg1"/>
              </a:gs>
              <a:gs pos="100000">
                <a:srgbClr val="00CCFF"/>
              </a:gs>
            </a:gsLst>
            <a:path path="shape">
              <a:fillToRect l="50000" t="50000" r="50000" b="50000"/>
            </a:path>
          </a:gradFill>
          <a:ln w="9525">
            <a:solidFill>
              <a:schemeClr val="tx1"/>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4" name="Text Box 9">
            <a:extLst>
              <a:ext uri="{FF2B5EF4-FFF2-40B4-BE49-F238E27FC236}">
                <a16:creationId xmlns:a16="http://schemas.microsoft.com/office/drawing/2014/main" id="{89CCCE47-D4F5-40AD-B107-29ADF39EF455}"/>
              </a:ext>
            </a:extLst>
          </p:cNvPr>
          <p:cNvSpPr txBox="1">
            <a:spLocks noChangeArrowheads="1"/>
          </p:cNvSpPr>
          <p:nvPr/>
        </p:nvSpPr>
        <p:spPr bwMode="auto">
          <a:xfrm>
            <a:off x="5156200" y="3810001"/>
            <a:ext cx="368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800" b="1">
                <a:latin typeface="Times New Roman" panose="02020603050405020304" pitchFamily="18" charset="0"/>
              </a:rPr>
              <a:t>（异步或同步方式）</a:t>
            </a:r>
          </a:p>
        </p:txBody>
      </p:sp>
      <p:grpSp>
        <p:nvGrpSpPr>
          <p:cNvPr id="2" name="Group 10">
            <a:extLst>
              <a:ext uri="{FF2B5EF4-FFF2-40B4-BE49-F238E27FC236}">
                <a16:creationId xmlns:a16="http://schemas.microsoft.com/office/drawing/2014/main" id="{B8548A7B-5D59-4B4B-BC95-57BEE0E6D7BB}"/>
              </a:ext>
            </a:extLst>
          </p:cNvPr>
          <p:cNvGrpSpPr>
            <a:grpSpLocks/>
          </p:cNvGrpSpPr>
          <p:nvPr/>
        </p:nvGrpSpPr>
        <p:grpSpPr bwMode="auto">
          <a:xfrm>
            <a:off x="4495800" y="2528888"/>
            <a:ext cx="5105400" cy="488950"/>
            <a:chOff x="1824" y="1776"/>
            <a:chExt cx="3216" cy="308"/>
          </a:xfrm>
        </p:grpSpPr>
        <p:sp>
          <p:nvSpPr>
            <p:cNvPr id="26648" name="Text Box 11">
              <a:extLst>
                <a:ext uri="{FF2B5EF4-FFF2-40B4-BE49-F238E27FC236}">
                  <a16:creationId xmlns:a16="http://schemas.microsoft.com/office/drawing/2014/main" id="{8E6F79F1-0815-4C28-852C-F3312B8EE01E}"/>
                </a:ext>
              </a:extLst>
            </p:cNvPr>
            <p:cNvSpPr txBox="1">
              <a:spLocks noChangeArrowheads="1"/>
            </p:cNvSpPr>
            <p:nvPr/>
          </p:nvSpPr>
          <p:spPr bwMode="auto">
            <a:xfrm>
              <a:off x="1824" y="1776"/>
              <a:ext cx="321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600" b="1">
                  <a:latin typeface="Times New Roman" panose="02020603050405020304" pitchFamily="18" charset="0"/>
                </a:rPr>
                <a:t>初态          记忆样本的部分信息</a:t>
              </a:r>
              <a:endParaRPr kumimoji="1" lang="zh-CN" altLang="en-US" sz="2600">
                <a:latin typeface="Times New Roman" panose="02020603050405020304" pitchFamily="18" charset="0"/>
              </a:endParaRPr>
            </a:p>
          </p:txBody>
        </p:sp>
        <p:sp>
          <p:nvSpPr>
            <p:cNvPr id="26649" name="Line 12">
              <a:extLst>
                <a:ext uri="{FF2B5EF4-FFF2-40B4-BE49-F238E27FC236}">
                  <a16:creationId xmlns:a16="http://schemas.microsoft.com/office/drawing/2014/main" id="{1B3B01C1-5BE2-4C75-B9AD-EBB0360A53D3}"/>
                </a:ext>
              </a:extLst>
            </p:cNvPr>
            <p:cNvSpPr>
              <a:spLocks noChangeShapeType="1"/>
            </p:cNvSpPr>
            <p:nvPr/>
          </p:nvSpPr>
          <p:spPr bwMode="auto">
            <a:xfrm>
              <a:off x="2400" y="1968"/>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13">
            <a:extLst>
              <a:ext uri="{FF2B5EF4-FFF2-40B4-BE49-F238E27FC236}">
                <a16:creationId xmlns:a16="http://schemas.microsoft.com/office/drawing/2014/main" id="{72B2F1D6-A38C-461A-BE4F-6CB7DAB924BE}"/>
              </a:ext>
            </a:extLst>
          </p:cNvPr>
          <p:cNvGrpSpPr>
            <a:grpSpLocks/>
          </p:cNvGrpSpPr>
          <p:nvPr/>
        </p:nvGrpSpPr>
        <p:grpSpPr bwMode="auto">
          <a:xfrm>
            <a:off x="4495800" y="5276850"/>
            <a:ext cx="5105400" cy="488950"/>
            <a:chOff x="1776" y="3024"/>
            <a:chExt cx="3216" cy="308"/>
          </a:xfrm>
        </p:grpSpPr>
        <p:sp>
          <p:nvSpPr>
            <p:cNvPr id="26646" name="Text Box 14">
              <a:extLst>
                <a:ext uri="{FF2B5EF4-FFF2-40B4-BE49-F238E27FC236}">
                  <a16:creationId xmlns:a16="http://schemas.microsoft.com/office/drawing/2014/main" id="{FA9034C1-B332-47C4-9AB5-760B1C09E681}"/>
                </a:ext>
              </a:extLst>
            </p:cNvPr>
            <p:cNvSpPr txBox="1">
              <a:spLocks noChangeArrowheads="1"/>
            </p:cNvSpPr>
            <p:nvPr/>
          </p:nvSpPr>
          <p:spPr bwMode="auto">
            <a:xfrm>
              <a:off x="1776" y="3024"/>
              <a:ext cx="321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600" b="1">
                  <a:latin typeface="Times New Roman" panose="02020603050405020304" pitchFamily="18" charset="0"/>
                </a:rPr>
                <a:t>稳态          </a:t>
              </a:r>
              <a:r>
                <a:rPr kumimoji="1" lang="zh-CN" altLang="en-US" sz="2600" b="1">
                  <a:solidFill>
                    <a:srgbClr val="FF3300"/>
                  </a:solidFill>
                  <a:latin typeface="Times New Roman" panose="02020603050405020304" pitchFamily="18" charset="0"/>
                </a:rPr>
                <a:t>记忆样本</a:t>
              </a:r>
              <a:endParaRPr kumimoji="1" lang="zh-CN" altLang="en-US" sz="2600">
                <a:solidFill>
                  <a:srgbClr val="FF3300"/>
                </a:solidFill>
                <a:latin typeface="Times New Roman" panose="02020603050405020304" pitchFamily="18" charset="0"/>
              </a:endParaRPr>
            </a:p>
          </p:txBody>
        </p:sp>
        <p:sp>
          <p:nvSpPr>
            <p:cNvPr id="26647" name="Line 15">
              <a:extLst>
                <a:ext uri="{FF2B5EF4-FFF2-40B4-BE49-F238E27FC236}">
                  <a16:creationId xmlns:a16="http://schemas.microsoft.com/office/drawing/2014/main" id="{D28A675A-A2C3-473C-A3A4-563FC291CC6A}"/>
                </a:ext>
              </a:extLst>
            </p:cNvPr>
            <p:cNvSpPr>
              <a:spLocks noChangeShapeType="1"/>
            </p:cNvSpPr>
            <p:nvPr/>
          </p:nvSpPr>
          <p:spPr bwMode="auto">
            <a:xfrm>
              <a:off x="2352" y="321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637" name="Oval 16">
            <a:extLst>
              <a:ext uri="{FF2B5EF4-FFF2-40B4-BE49-F238E27FC236}">
                <a16:creationId xmlns:a16="http://schemas.microsoft.com/office/drawing/2014/main" id="{F24336EE-6A1C-4EEE-A58F-603DE9C8E0D8}"/>
              </a:ext>
            </a:extLst>
          </p:cNvPr>
          <p:cNvSpPr>
            <a:spLocks noChangeArrowheads="1"/>
          </p:cNvSpPr>
          <p:nvPr/>
        </p:nvSpPr>
        <p:spPr bwMode="auto">
          <a:xfrm>
            <a:off x="2895600" y="3886200"/>
            <a:ext cx="304800" cy="304800"/>
          </a:xfrm>
          <a:prstGeom prst="ellipse">
            <a:avLst/>
          </a:prstGeom>
          <a:solidFill>
            <a:srgbClr val="FFFFFF"/>
          </a:solidFill>
          <a:ln w="9525">
            <a:solidFill>
              <a:schemeClr val="tx1"/>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6626" name="Object 17">
            <a:extLst>
              <a:ext uri="{FF2B5EF4-FFF2-40B4-BE49-F238E27FC236}">
                <a16:creationId xmlns:a16="http://schemas.microsoft.com/office/drawing/2014/main" id="{56389798-0D90-4DB3-B772-1F5278A1B0E1}"/>
              </a:ext>
            </a:extLst>
          </p:cNvPr>
          <p:cNvGraphicFramePr>
            <a:graphicFrameLocks noChangeAspect="1"/>
          </p:cNvGraphicFramePr>
          <p:nvPr/>
        </p:nvGraphicFramePr>
        <p:xfrm>
          <a:off x="3816350" y="3962400"/>
          <a:ext cx="527050" cy="287338"/>
        </p:xfrm>
        <a:graphic>
          <a:graphicData uri="http://schemas.openxmlformats.org/presentationml/2006/ole">
            <mc:AlternateContent xmlns:mc="http://schemas.openxmlformats.org/markup-compatibility/2006">
              <mc:Choice xmlns:v="urn:schemas-microsoft-com:vml" Requires="v">
                <p:oleObj spid="_x0000_s17431" name="Equation" r:id="rId3" imgW="139680" imgH="75960" progId="Equation.3">
                  <p:embed/>
                </p:oleObj>
              </mc:Choice>
              <mc:Fallback>
                <p:oleObj name="Equation" r:id="rId3" imgW="139680" imgH="75960" progId="Equation.3">
                  <p:embed/>
                  <p:pic>
                    <p:nvPicPr>
                      <p:cNvPr id="26626" name="Object 17">
                        <a:extLst>
                          <a:ext uri="{FF2B5EF4-FFF2-40B4-BE49-F238E27FC236}">
                            <a16:creationId xmlns:a16="http://schemas.microsoft.com/office/drawing/2014/main" id="{56389798-0D90-4DB3-B772-1F5278A1B0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350" y="3962400"/>
                        <a:ext cx="527050" cy="287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8" name="Oval 18">
            <a:extLst>
              <a:ext uri="{FF2B5EF4-FFF2-40B4-BE49-F238E27FC236}">
                <a16:creationId xmlns:a16="http://schemas.microsoft.com/office/drawing/2014/main" id="{DCE25551-2FE1-43B4-8DD4-0A5CBB9A3DC5}"/>
              </a:ext>
            </a:extLst>
          </p:cNvPr>
          <p:cNvSpPr>
            <a:spLocks noChangeArrowheads="1"/>
          </p:cNvSpPr>
          <p:nvPr/>
        </p:nvSpPr>
        <p:spPr bwMode="auto">
          <a:xfrm>
            <a:off x="3429000" y="3886200"/>
            <a:ext cx="304800" cy="304800"/>
          </a:xfrm>
          <a:prstGeom prst="ellipse">
            <a:avLst/>
          </a:prstGeom>
          <a:solidFill>
            <a:srgbClr val="FFFFFF"/>
          </a:solidFill>
          <a:ln w="9525">
            <a:solidFill>
              <a:schemeClr val="tx1"/>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639" name="Oval 19">
            <a:extLst>
              <a:ext uri="{FF2B5EF4-FFF2-40B4-BE49-F238E27FC236}">
                <a16:creationId xmlns:a16="http://schemas.microsoft.com/office/drawing/2014/main" id="{5D9CEC90-BEB3-4C3B-BF6B-36CA3E3DCB18}"/>
              </a:ext>
            </a:extLst>
          </p:cNvPr>
          <p:cNvSpPr>
            <a:spLocks noChangeArrowheads="1"/>
          </p:cNvSpPr>
          <p:nvPr/>
        </p:nvSpPr>
        <p:spPr bwMode="auto">
          <a:xfrm>
            <a:off x="4343400" y="3886200"/>
            <a:ext cx="304800" cy="304800"/>
          </a:xfrm>
          <a:prstGeom prst="ellipse">
            <a:avLst/>
          </a:prstGeom>
          <a:solidFill>
            <a:srgbClr val="FFFFFF"/>
          </a:solidFill>
          <a:ln w="9525">
            <a:solidFill>
              <a:schemeClr val="tx1"/>
            </a:solidFill>
            <a:round/>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 name="Group 20">
            <a:extLst>
              <a:ext uri="{FF2B5EF4-FFF2-40B4-BE49-F238E27FC236}">
                <a16:creationId xmlns:a16="http://schemas.microsoft.com/office/drawing/2014/main" id="{D3A36133-88D9-4664-92F7-B2A15F390721}"/>
              </a:ext>
            </a:extLst>
          </p:cNvPr>
          <p:cNvGrpSpPr>
            <a:grpSpLocks/>
          </p:cNvGrpSpPr>
          <p:nvPr/>
        </p:nvGrpSpPr>
        <p:grpSpPr bwMode="auto">
          <a:xfrm>
            <a:off x="5448300" y="3429000"/>
            <a:ext cx="3016250" cy="1371600"/>
            <a:chOff x="2468" y="556"/>
            <a:chExt cx="1900" cy="864"/>
          </a:xfrm>
        </p:grpSpPr>
        <p:sp>
          <p:nvSpPr>
            <p:cNvPr id="26644" name="Text Box 21">
              <a:extLst>
                <a:ext uri="{FF2B5EF4-FFF2-40B4-BE49-F238E27FC236}">
                  <a16:creationId xmlns:a16="http://schemas.microsoft.com/office/drawing/2014/main" id="{8759FE16-E725-41C0-B77B-2E28157B0F84}"/>
                </a:ext>
              </a:extLst>
            </p:cNvPr>
            <p:cNvSpPr txBox="1">
              <a:spLocks noChangeArrowheads="1"/>
            </p:cNvSpPr>
            <p:nvPr/>
          </p:nvSpPr>
          <p:spPr bwMode="auto">
            <a:xfrm>
              <a:off x="2468" y="556"/>
              <a:ext cx="1900" cy="73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en-US" altLang="zh-CN" sz="2800" b="1">
                <a:latin typeface="Times New Roman" panose="02020603050405020304" pitchFamily="18" charset="0"/>
              </a:endParaRPr>
            </a:p>
            <a:p>
              <a:pPr algn="ctr" eaLnBrk="1" hangingPunct="1">
                <a:spcBef>
                  <a:spcPct val="50000"/>
                </a:spcBef>
              </a:pPr>
              <a:endParaRPr kumimoji="1" lang="en-US" altLang="zh-CN" sz="2800" b="1">
                <a:latin typeface="Times New Roman" panose="02020603050405020304" pitchFamily="18" charset="0"/>
              </a:endParaRPr>
            </a:p>
          </p:txBody>
        </p:sp>
        <p:sp>
          <p:nvSpPr>
            <p:cNvPr id="26645" name="AutoShape 22">
              <a:extLst>
                <a:ext uri="{FF2B5EF4-FFF2-40B4-BE49-F238E27FC236}">
                  <a16:creationId xmlns:a16="http://schemas.microsoft.com/office/drawing/2014/main" id="{A602CF36-A330-4C9A-9FEE-02C071A9B5A6}"/>
                </a:ext>
              </a:extLst>
            </p:cNvPr>
            <p:cNvSpPr>
              <a:spLocks noChangeArrowheads="1"/>
            </p:cNvSpPr>
            <p:nvPr/>
          </p:nvSpPr>
          <p:spPr bwMode="auto">
            <a:xfrm>
              <a:off x="2832" y="556"/>
              <a:ext cx="384" cy="864"/>
            </a:xfrm>
            <a:prstGeom prst="curvedLeftArrow">
              <a:avLst>
                <a:gd name="adj1" fmla="val 45000"/>
                <a:gd name="adj2" fmla="val 90000"/>
                <a:gd name="adj3" fmla="val 33333"/>
              </a:avLst>
            </a:prstGeom>
            <a:gradFill rotWithShape="0">
              <a:gsLst>
                <a:gs pos="0">
                  <a:schemeClr val="hlink"/>
                </a:gs>
                <a:gs pos="100000">
                  <a:srgbClr val="FFFFFF"/>
                </a:gs>
              </a:gsLst>
              <a:path path="rect">
                <a:fillToRect l="100000" t="100000"/>
              </a:path>
            </a:gradFill>
            <a:ln w="9525">
              <a:solidFill>
                <a:srgbClr val="0000FF"/>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123927" name="Text Box 23">
            <a:extLst>
              <a:ext uri="{FF2B5EF4-FFF2-40B4-BE49-F238E27FC236}">
                <a16:creationId xmlns:a16="http://schemas.microsoft.com/office/drawing/2014/main" id="{4FDA53ED-1EE0-4522-9699-0AE4B53DFEF9}"/>
              </a:ext>
            </a:extLst>
          </p:cNvPr>
          <p:cNvSpPr txBox="1">
            <a:spLocks noChangeArrowheads="1"/>
          </p:cNvSpPr>
          <p:nvPr/>
        </p:nvSpPr>
        <p:spPr bwMode="auto">
          <a:xfrm>
            <a:off x="5441950" y="3543300"/>
            <a:ext cx="330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800" b="1">
                <a:solidFill>
                  <a:srgbClr val="0033CC"/>
                </a:solidFill>
                <a:latin typeface="Times New Roman" panose="02020603050405020304" pitchFamily="18" charset="0"/>
              </a:rPr>
              <a:t>            </a:t>
            </a:r>
            <a:r>
              <a:rPr kumimoji="1" lang="zh-CN" altLang="en-US" sz="2800" b="1">
                <a:solidFill>
                  <a:srgbClr val="0033CC"/>
                </a:solidFill>
                <a:latin typeface="黑体" panose="02010609060101010101" pitchFamily="49" charset="-122"/>
                <a:ea typeface="黑体" panose="02010609060101010101" pitchFamily="49" charset="-122"/>
              </a:rPr>
              <a:t>联想</a:t>
            </a:r>
          </a:p>
          <a:p>
            <a:pPr algn="ctr" eaLnBrk="1" hangingPunct="1"/>
            <a:r>
              <a:rPr kumimoji="1" lang="zh-CN" altLang="en-US" sz="2800" b="1">
                <a:solidFill>
                  <a:srgbClr val="0033CC"/>
                </a:solidFill>
                <a:latin typeface="黑体" panose="02010609060101010101" pitchFamily="49" charset="-122"/>
                <a:ea typeface="黑体" panose="02010609060101010101" pitchFamily="49" charset="-122"/>
              </a:rPr>
              <a:t>      记忆</a:t>
            </a:r>
          </a:p>
        </p:txBody>
      </p:sp>
      <p:sp>
        <p:nvSpPr>
          <p:cNvPr id="26643" name="Rectangle 27">
            <a:extLst>
              <a:ext uri="{FF2B5EF4-FFF2-40B4-BE49-F238E27FC236}">
                <a16:creationId xmlns:a16="http://schemas.microsoft.com/office/drawing/2014/main" id="{14E2AB20-3012-4B83-A6AB-6F15596F77F9}"/>
              </a:ext>
            </a:extLst>
          </p:cNvPr>
          <p:cNvSpPr>
            <a:spLocks noChangeArrowheads="1"/>
          </p:cNvSpPr>
          <p:nvPr/>
        </p:nvSpPr>
        <p:spPr bwMode="auto">
          <a:xfrm>
            <a:off x="1774825" y="908050"/>
            <a:ext cx="864235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kumimoji="1" lang="en-US" altLang="zh-CN" sz="2700" b="1">
                <a:latin typeface="Times New Roman" panose="02020603050405020304" pitchFamily="18" charset="0"/>
              </a:rPr>
              <a:t>1.  </a:t>
            </a:r>
            <a:r>
              <a:rPr kumimoji="1" lang="zh-CN" altLang="en-US" sz="2700" b="1">
                <a:latin typeface="Times New Roman" panose="02020603050405020304" pitchFamily="18" charset="0"/>
              </a:rPr>
              <a:t>离散</a:t>
            </a:r>
            <a:r>
              <a:rPr kumimoji="1" lang="en-US" altLang="zh-CN" sz="2700" b="1">
                <a:latin typeface="Times New Roman" panose="02020603050405020304" pitchFamily="18" charset="0"/>
              </a:rPr>
              <a:t>Hopfield</a:t>
            </a:r>
            <a:r>
              <a:rPr kumimoji="1" lang="zh-CN" altLang="en-US" sz="2700" b="1">
                <a:latin typeface="Times New Roman" panose="02020603050405020304" pitchFamily="18" charset="0"/>
              </a:rPr>
              <a:t>神经网络模型</a:t>
            </a:r>
          </a:p>
          <a:p>
            <a:pPr eaLnBrk="1" hangingPunct="1">
              <a:lnSpc>
                <a:spcPct val="120000"/>
              </a:lnSpc>
              <a:spcBef>
                <a:spcPct val="20000"/>
              </a:spcBef>
              <a:buClr>
                <a:schemeClr val="accent2"/>
              </a:buClr>
              <a:buSzPct val="60000"/>
              <a:buFont typeface="Wingdings" panose="05000000000000000000" pitchFamily="2" charset="2"/>
              <a:buChar char="n"/>
            </a:pPr>
            <a:r>
              <a:rPr kumimoji="1" lang="zh-CN" altLang="en-US" sz="2600" b="1"/>
              <a:t>工作过程：</a:t>
            </a:r>
          </a:p>
        </p:txBody>
      </p:sp>
      <p:cxnSp>
        <p:nvCxnSpPr>
          <p:cNvPr id="28" name="直接连接符 27">
            <a:extLst>
              <a:ext uri="{FF2B5EF4-FFF2-40B4-BE49-F238E27FC236}">
                <a16:creationId xmlns:a16="http://schemas.microsoft.com/office/drawing/2014/main" id="{D2852097-EFF8-41A7-A6F6-B5E08A116D3C}"/>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53D63BA2-2656-4A94-9880-83DADA00CA90}"/>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离散</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a:t>
            </a:r>
          </a:p>
        </p:txBody>
      </p:sp>
    </p:spTree>
  </p:cSld>
  <p:clrMapOvr>
    <a:masterClrMapping/>
  </p:clrMapOvr>
  <p:transition advTm="4401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239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2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灯片编号占位符 4">
            <a:extLst>
              <a:ext uri="{FF2B5EF4-FFF2-40B4-BE49-F238E27FC236}">
                <a16:creationId xmlns:a16="http://schemas.microsoft.com/office/drawing/2014/main" id="{F872C47E-0FEF-4C89-B377-A9132598E36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EDA41F42-135B-4E11-986F-43F2472B9785}" type="slidenum">
              <a:rPr lang="ja-JP" altLang="en-US" sz="1800">
                <a:solidFill>
                  <a:srgbClr val="A50021"/>
                </a:solidFill>
                <a:ea typeface="ＭＳ Ｐゴシック" panose="020B0600070205080204" pitchFamily="34" charset="-128"/>
              </a:rPr>
              <a:pPr eaLnBrk="1" hangingPunct="1"/>
              <a:t>52</a:t>
            </a:fld>
            <a:endParaRPr lang="en-US" altLang="ja-JP" sz="1800">
              <a:solidFill>
                <a:srgbClr val="A50021"/>
              </a:solidFill>
              <a:ea typeface="ＭＳ Ｐゴシック" panose="020B0600070205080204" pitchFamily="34" charset="-128"/>
            </a:endParaRPr>
          </a:p>
        </p:txBody>
      </p:sp>
      <p:sp>
        <p:nvSpPr>
          <p:cNvPr id="27654" name="Rectangle 5">
            <a:extLst>
              <a:ext uri="{FF2B5EF4-FFF2-40B4-BE49-F238E27FC236}">
                <a16:creationId xmlns:a16="http://schemas.microsoft.com/office/drawing/2014/main" id="{0E158075-8499-4866-BC93-E4D3C6D41D94}"/>
              </a:ext>
            </a:extLst>
          </p:cNvPr>
          <p:cNvSpPr>
            <a:spLocks noChangeArrowheads="1"/>
          </p:cNvSpPr>
          <p:nvPr/>
        </p:nvSpPr>
        <p:spPr bwMode="auto">
          <a:xfrm>
            <a:off x="1828800" y="1704976"/>
            <a:ext cx="8534400" cy="4681731"/>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accent2"/>
              </a:buClr>
              <a:buSzPct val="60000"/>
              <a:buFont typeface="Wingdings" panose="05000000000000000000" pitchFamily="2" charset="2"/>
              <a:buChar char="n"/>
            </a:pPr>
            <a:r>
              <a:rPr kumimoji="1" lang="en-US" altLang="zh-CN" sz="2600" b="1" dirty="0">
                <a:latin typeface="Times New Roman" panose="02020603050405020304" pitchFamily="18" charset="0"/>
              </a:rPr>
              <a:t> </a:t>
            </a:r>
            <a:r>
              <a:rPr kumimoji="1" lang="zh-CN" altLang="en-US" sz="2600" b="1" dirty="0">
                <a:latin typeface="Times New Roman" panose="02020603050405020304" pitchFamily="18" charset="0"/>
              </a:rPr>
              <a:t>稳定性定义：</a:t>
            </a:r>
          </a:p>
          <a:p>
            <a:pPr algn="just" eaLnBrk="1" hangingPunct="1">
              <a:lnSpc>
                <a:spcPct val="150000"/>
              </a:lnSpc>
              <a:spcBef>
                <a:spcPct val="20000"/>
              </a:spcBef>
              <a:buClr>
                <a:srgbClr val="0000FF"/>
              </a:buClr>
              <a:buSzPct val="60000"/>
              <a:buFont typeface="Wingdings" panose="05000000000000000000" pitchFamily="2" charset="2"/>
              <a:buChar char="l"/>
            </a:pPr>
            <a:r>
              <a:rPr kumimoji="1" lang="zh-CN" altLang="en-US" sz="2600" b="1" dirty="0">
                <a:latin typeface="Times New Roman" panose="02020603050405020304" pitchFamily="18" charset="0"/>
              </a:rPr>
              <a:t> 若从某一时刻开始，网络中所有神经元的状态不再改变，即                        ， 则称该网络是稳定的， 为网络的稳定点或</a:t>
            </a:r>
            <a:r>
              <a:rPr kumimoji="1" lang="zh-CN" altLang="en-US" sz="2600" b="1" dirty="0">
                <a:solidFill>
                  <a:srgbClr val="FF3300"/>
                </a:solidFill>
                <a:latin typeface="Times New Roman" panose="02020603050405020304" pitchFamily="18" charset="0"/>
              </a:rPr>
              <a:t>吸引子</a:t>
            </a:r>
            <a:r>
              <a:rPr kumimoji="1" lang="zh-CN" altLang="en-US" sz="2600" b="1" dirty="0">
                <a:latin typeface="Times New Roman" panose="02020603050405020304" pitchFamily="18" charset="0"/>
              </a:rPr>
              <a:t> 。</a:t>
            </a:r>
          </a:p>
          <a:p>
            <a:pPr algn="just" eaLnBrk="1" hangingPunct="1">
              <a:lnSpc>
                <a:spcPct val="150000"/>
              </a:lnSpc>
              <a:spcBef>
                <a:spcPct val="20000"/>
              </a:spcBef>
              <a:buClr>
                <a:srgbClr val="0000FF"/>
              </a:buClr>
              <a:buSzPct val="60000"/>
              <a:buFont typeface="Wingdings" panose="05000000000000000000" pitchFamily="2" charset="2"/>
              <a:buChar char="l"/>
            </a:pPr>
            <a:r>
              <a:rPr kumimoji="1" lang="zh-CN" altLang="en-US" sz="2600" b="1" dirty="0">
                <a:latin typeface="Times New Roman" panose="02020603050405020304" pitchFamily="18" charset="0"/>
              </a:rPr>
              <a:t> </a:t>
            </a:r>
            <a:r>
              <a:rPr kumimoji="1" lang="en-US" altLang="zh-CN" sz="2600" b="1" dirty="0">
                <a:latin typeface="Times New Roman" panose="02020603050405020304" pitchFamily="18" charset="0"/>
              </a:rPr>
              <a:t>Hopfield</a:t>
            </a:r>
            <a:r>
              <a:rPr kumimoji="1" lang="zh-CN" altLang="en-US" sz="2600" b="1" dirty="0">
                <a:latin typeface="Times New Roman" panose="02020603050405020304" pitchFamily="18" charset="0"/>
              </a:rPr>
              <a:t>神经网络是高维非线性系统，可能有许多稳定优态。从任何初始状态开始运动，总可以到某个稳定状态。这些稳定状态可以通过改变网络参数得到。</a:t>
            </a:r>
          </a:p>
          <a:p>
            <a:pPr eaLnBrk="1" hangingPunct="1">
              <a:lnSpc>
                <a:spcPct val="50000"/>
              </a:lnSpc>
              <a:buClr>
                <a:srgbClr val="0000FF"/>
              </a:buClr>
              <a:buSzPct val="60000"/>
              <a:buFont typeface="Wingdings" panose="05000000000000000000" pitchFamily="2" charset="2"/>
              <a:buChar char="l"/>
            </a:pPr>
            <a:endParaRPr kumimoji="1" lang="en-US" altLang="zh-CN" sz="2600" b="1" dirty="0">
              <a:latin typeface="Times New Roman" panose="02020603050405020304" pitchFamily="18" charset="0"/>
            </a:endParaRPr>
          </a:p>
        </p:txBody>
      </p:sp>
      <p:graphicFrame>
        <p:nvGraphicFramePr>
          <p:cNvPr id="27652" name="Object 10">
            <a:extLst>
              <a:ext uri="{FF2B5EF4-FFF2-40B4-BE49-F238E27FC236}">
                <a16:creationId xmlns:a16="http://schemas.microsoft.com/office/drawing/2014/main" id="{7696E295-A381-4850-A783-293EAA080787}"/>
              </a:ext>
            </a:extLst>
          </p:cNvPr>
          <p:cNvGraphicFramePr>
            <a:graphicFrameLocks noChangeAspect="1"/>
          </p:cNvGraphicFramePr>
          <p:nvPr/>
        </p:nvGraphicFramePr>
        <p:xfrm>
          <a:off x="4467225" y="3703335"/>
          <a:ext cx="4213225" cy="514350"/>
        </p:xfrm>
        <a:graphic>
          <a:graphicData uri="http://schemas.openxmlformats.org/presentationml/2006/ole">
            <mc:AlternateContent xmlns:mc="http://schemas.openxmlformats.org/markup-compatibility/2006">
              <mc:Choice xmlns:v="urn:schemas-microsoft-com:vml" Requires="v">
                <p:oleObj spid="_x0000_s18497" name="公式" r:id="rId3" imgW="1866600" imgH="228600" progId="Equation.3">
                  <p:embed/>
                </p:oleObj>
              </mc:Choice>
              <mc:Fallback>
                <p:oleObj name="公式" r:id="rId3" imgW="1866600" imgH="228600" progId="Equation.3">
                  <p:embed/>
                  <p:pic>
                    <p:nvPicPr>
                      <p:cNvPr id="27652" name="Object 10">
                        <a:extLst>
                          <a:ext uri="{FF2B5EF4-FFF2-40B4-BE49-F238E27FC236}">
                            <a16:creationId xmlns:a16="http://schemas.microsoft.com/office/drawing/2014/main" id="{7696E295-A381-4850-A783-293EAA0807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7225" y="3703335"/>
                        <a:ext cx="4213225"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0" name="Object 17">
            <a:extLst>
              <a:ext uri="{FF2B5EF4-FFF2-40B4-BE49-F238E27FC236}">
                <a16:creationId xmlns:a16="http://schemas.microsoft.com/office/drawing/2014/main" id="{DC1B1303-BBDD-4D3F-94A7-14F3C7FFC32D}"/>
              </a:ext>
            </a:extLst>
          </p:cNvPr>
          <p:cNvGraphicFramePr>
            <a:graphicFrameLocks noGrp="1" noChangeAspect="1"/>
          </p:cNvGraphicFramePr>
          <p:nvPr>
            <p:ph sz="half" idx="1"/>
            <p:extLst>
              <p:ext uri="{D42A27DB-BD31-4B8C-83A1-F6EECF244321}">
                <p14:modId xmlns:p14="http://schemas.microsoft.com/office/powerpoint/2010/main" val="2661377369"/>
              </p:ext>
            </p:extLst>
          </p:nvPr>
        </p:nvGraphicFramePr>
        <p:xfrm>
          <a:off x="2446338" y="3148013"/>
          <a:ext cx="1973262" cy="514350"/>
        </p:xfrm>
        <a:graphic>
          <a:graphicData uri="http://schemas.openxmlformats.org/presentationml/2006/ole">
            <mc:AlternateContent xmlns:mc="http://schemas.openxmlformats.org/markup-compatibility/2006">
              <mc:Choice xmlns:v="urn:schemas-microsoft-com:vml" Requires="v">
                <p:oleObj spid="_x0000_s18498" name="公式" r:id="rId5" imgW="876240" imgH="228600" progId="Equation.3">
                  <p:embed/>
                </p:oleObj>
              </mc:Choice>
              <mc:Fallback>
                <p:oleObj name="公式" r:id="rId5" imgW="876240" imgH="228600" progId="Equation.3">
                  <p:embed/>
                  <p:pic>
                    <p:nvPicPr>
                      <p:cNvPr id="27650" name="Object 17">
                        <a:extLst>
                          <a:ext uri="{FF2B5EF4-FFF2-40B4-BE49-F238E27FC236}">
                            <a16:creationId xmlns:a16="http://schemas.microsoft.com/office/drawing/2014/main" id="{DC1B1303-BBDD-4D3F-94A7-14F3C7FFC3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6338" y="3148013"/>
                        <a:ext cx="19732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7" name="Text Box 13">
            <a:extLst>
              <a:ext uri="{FF2B5EF4-FFF2-40B4-BE49-F238E27FC236}">
                <a16:creationId xmlns:a16="http://schemas.microsoft.com/office/drawing/2014/main" id="{0BBC27E7-EC0A-46DB-AE05-827D70040DF5}"/>
              </a:ext>
            </a:extLst>
          </p:cNvPr>
          <p:cNvSpPr txBox="1">
            <a:spLocks noChangeArrowheads="1"/>
          </p:cNvSpPr>
          <p:nvPr/>
        </p:nvSpPr>
        <p:spPr bwMode="auto">
          <a:xfrm>
            <a:off x="1905000" y="990601"/>
            <a:ext cx="281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1800"/>
          </a:p>
        </p:txBody>
      </p:sp>
      <p:sp>
        <p:nvSpPr>
          <p:cNvPr id="27658" name="Rectangle 16">
            <a:extLst>
              <a:ext uri="{FF2B5EF4-FFF2-40B4-BE49-F238E27FC236}">
                <a16:creationId xmlns:a16="http://schemas.microsoft.com/office/drawing/2014/main" id="{3C555247-2687-4AD5-8ED2-B380ECCF6134}"/>
              </a:ext>
            </a:extLst>
          </p:cNvPr>
          <p:cNvSpPr>
            <a:spLocks noChangeArrowheads="1"/>
          </p:cNvSpPr>
          <p:nvPr/>
        </p:nvSpPr>
        <p:spPr bwMode="auto">
          <a:xfrm>
            <a:off x="1774825" y="908050"/>
            <a:ext cx="8642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kumimoji="1" lang="en-US" altLang="zh-CN" sz="2700" b="1" dirty="0">
                <a:latin typeface="Times New Roman" panose="02020603050405020304" pitchFamily="18" charset="0"/>
              </a:rPr>
              <a:t>2. </a:t>
            </a:r>
            <a:r>
              <a:rPr kumimoji="1" lang="zh-CN" altLang="en-US" sz="2700" b="1" dirty="0">
                <a:latin typeface="Times New Roman" panose="02020603050405020304" pitchFamily="18" charset="0"/>
              </a:rPr>
              <a:t>网络的稳定性</a:t>
            </a:r>
            <a:endParaRPr kumimoji="1" lang="zh-CN" altLang="en-US" sz="2600" b="1" dirty="0">
              <a:latin typeface="Times New Roman" panose="02020603050405020304" pitchFamily="18" charset="0"/>
            </a:endParaRPr>
          </a:p>
        </p:txBody>
      </p:sp>
      <p:graphicFrame>
        <p:nvGraphicFramePr>
          <p:cNvPr id="27651" name="Object 19">
            <a:extLst>
              <a:ext uri="{FF2B5EF4-FFF2-40B4-BE49-F238E27FC236}">
                <a16:creationId xmlns:a16="http://schemas.microsoft.com/office/drawing/2014/main" id="{BC12D099-653D-45B4-BECA-CBEE7372F0ED}"/>
              </a:ext>
            </a:extLst>
          </p:cNvPr>
          <p:cNvGraphicFramePr>
            <a:graphicFrameLocks noGrp="1" noChangeAspect="1"/>
          </p:cNvGraphicFramePr>
          <p:nvPr>
            <p:ph sz="half" idx="2"/>
            <p:extLst>
              <p:ext uri="{D42A27DB-BD31-4B8C-83A1-F6EECF244321}">
                <p14:modId xmlns:p14="http://schemas.microsoft.com/office/powerpoint/2010/main" val="57698699"/>
              </p:ext>
            </p:extLst>
          </p:nvPr>
        </p:nvGraphicFramePr>
        <p:xfrm>
          <a:off x="8029340" y="3216167"/>
          <a:ext cx="276225" cy="304800"/>
        </p:xfrm>
        <a:graphic>
          <a:graphicData uri="http://schemas.openxmlformats.org/presentationml/2006/ole">
            <mc:AlternateContent xmlns:mc="http://schemas.openxmlformats.org/markup-compatibility/2006">
              <mc:Choice xmlns:v="urn:schemas-microsoft-com:vml" Requires="v">
                <p:oleObj spid="_x0000_s18499" name="公式" r:id="rId7" imgW="126720" imgH="139680" progId="Equation.3">
                  <p:embed/>
                </p:oleObj>
              </mc:Choice>
              <mc:Fallback>
                <p:oleObj name="公式" r:id="rId7" imgW="126720" imgH="139680" progId="Equation.3">
                  <p:embed/>
                  <p:pic>
                    <p:nvPicPr>
                      <p:cNvPr id="27651" name="Object 19">
                        <a:extLst>
                          <a:ext uri="{FF2B5EF4-FFF2-40B4-BE49-F238E27FC236}">
                            <a16:creationId xmlns:a16="http://schemas.microsoft.com/office/drawing/2014/main" id="{BC12D099-653D-45B4-BECA-CBEE7372F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9340" y="3216167"/>
                        <a:ext cx="2762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4" name="直接连接符 13">
            <a:extLst>
              <a:ext uri="{FF2B5EF4-FFF2-40B4-BE49-F238E27FC236}">
                <a16:creationId xmlns:a16="http://schemas.microsoft.com/office/drawing/2014/main" id="{789B33D8-AFAB-4C8A-B83A-75AD9DCE626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3E50AAA-C2B6-4DBA-8259-12CD469471D7}"/>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离散</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a:t>
            </a:r>
          </a:p>
        </p:txBody>
      </p:sp>
    </p:spTree>
  </p:cSld>
  <p:clrMapOvr>
    <a:masterClrMapping/>
  </p:clrMapOvr>
  <p:transition advTm="2528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灯片编号占位符 3">
            <a:extLst>
              <a:ext uri="{FF2B5EF4-FFF2-40B4-BE49-F238E27FC236}">
                <a16:creationId xmlns:a16="http://schemas.microsoft.com/office/drawing/2014/main" id="{51A57B8D-AC94-4960-8022-BE04254E9F2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68984EAA-F032-4CCC-A564-760E999A7CA9}" type="slidenum">
              <a:rPr lang="ja-JP" altLang="en-US" sz="1800">
                <a:solidFill>
                  <a:srgbClr val="A50021"/>
                </a:solidFill>
                <a:ea typeface="ＭＳ Ｐゴシック" panose="020B0600070205080204" pitchFamily="34" charset="-128"/>
              </a:rPr>
              <a:pPr eaLnBrk="1" hangingPunct="1"/>
              <a:t>53</a:t>
            </a:fld>
            <a:endParaRPr lang="en-US" altLang="ja-JP" sz="1800">
              <a:solidFill>
                <a:srgbClr val="A50021"/>
              </a:solidFill>
              <a:ea typeface="ＭＳ Ｐゴシック" panose="020B0600070205080204" pitchFamily="34" charset="-128"/>
            </a:endParaRPr>
          </a:p>
        </p:txBody>
      </p:sp>
      <p:sp>
        <p:nvSpPr>
          <p:cNvPr id="249858" name="Rectangle 2">
            <a:extLst>
              <a:ext uri="{FF2B5EF4-FFF2-40B4-BE49-F238E27FC236}">
                <a16:creationId xmlns:a16="http://schemas.microsoft.com/office/drawing/2014/main" id="{EB312B37-94CC-44BC-9F52-026DCA50C8F3}"/>
              </a:ext>
            </a:extLst>
          </p:cNvPr>
          <p:cNvSpPr>
            <a:spLocks noChangeArrowheads="1"/>
          </p:cNvSpPr>
          <p:nvPr/>
        </p:nvSpPr>
        <p:spPr bwMode="auto">
          <a:xfrm>
            <a:off x="1828800" y="1704976"/>
            <a:ext cx="8534400" cy="3990975"/>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20000"/>
              </a:spcBef>
              <a:buClr>
                <a:schemeClr val="accent2"/>
              </a:buClr>
              <a:buSzPct val="60000"/>
              <a:buFont typeface="Wingdings" panose="05000000000000000000" pitchFamily="2" charset="2"/>
              <a:buChar char="n"/>
            </a:pPr>
            <a:r>
              <a:rPr kumimoji="1" lang="en-US" altLang="zh-CN" sz="2600" b="1">
                <a:latin typeface="Times New Roman" panose="02020603050405020304" pitchFamily="18" charset="0"/>
              </a:rPr>
              <a:t> </a:t>
            </a:r>
            <a:r>
              <a:rPr kumimoji="1" lang="zh-CN" altLang="en-US" sz="2600" b="1">
                <a:latin typeface="Times New Roman" panose="02020603050405020304" pitchFamily="18" charset="0"/>
              </a:rPr>
              <a:t>稳定性定理证明：</a:t>
            </a:r>
            <a:r>
              <a:rPr kumimoji="1" lang="en-US" altLang="zh-CN" sz="2600" b="1">
                <a:latin typeface="Times New Roman" panose="02020603050405020304" pitchFamily="18" charset="0"/>
              </a:rPr>
              <a:t>1983</a:t>
            </a:r>
            <a:r>
              <a:rPr kumimoji="1" lang="zh-CN" altLang="en-US" sz="2600" b="1">
                <a:latin typeface="Times New Roman" panose="02020603050405020304" pitchFamily="18" charset="0"/>
              </a:rPr>
              <a:t>年，科恩（</a:t>
            </a:r>
            <a:r>
              <a:rPr kumimoji="1" lang="en-US" altLang="zh-CN" sz="2600" b="1">
                <a:latin typeface="Times New Roman" panose="02020603050405020304" pitchFamily="18" charset="0"/>
              </a:rPr>
              <a:t>Cohen</a:t>
            </a:r>
            <a:r>
              <a:rPr kumimoji="1" lang="zh-CN" altLang="en-US" sz="2600" b="1">
                <a:latin typeface="Times New Roman" panose="02020603050405020304" pitchFamily="18" charset="0"/>
              </a:rPr>
              <a:t>）、葛劳斯伯格（</a:t>
            </a:r>
            <a:r>
              <a:rPr kumimoji="1" lang="en-US" altLang="zh-CN" sz="2600" b="1">
                <a:latin typeface="Times New Roman" panose="02020603050405020304" pitchFamily="18" charset="0"/>
              </a:rPr>
              <a:t>S. Grossberg</a:t>
            </a:r>
            <a:r>
              <a:rPr kumimoji="1" lang="zh-CN" altLang="en-US" sz="2600" b="1">
                <a:latin typeface="Times New Roman" panose="02020603050405020304" pitchFamily="18" charset="0"/>
              </a:rPr>
              <a:t>）。</a:t>
            </a:r>
          </a:p>
          <a:p>
            <a:pPr eaLnBrk="1" hangingPunct="1">
              <a:lnSpc>
                <a:spcPct val="150000"/>
              </a:lnSpc>
              <a:spcBef>
                <a:spcPct val="20000"/>
              </a:spcBef>
              <a:buClr>
                <a:schemeClr val="accent2"/>
              </a:buClr>
              <a:buSzPct val="60000"/>
              <a:buFont typeface="Wingdings" panose="05000000000000000000" pitchFamily="2" charset="2"/>
              <a:buChar char="n"/>
            </a:pPr>
            <a:r>
              <a:rPr kumimoji="1" lang="zh-CN" altLang="en-US" sz="2600" b="1">
                <a:latin typeface="Times New Roman" panose="02020603050405020304" pitchFamily="18" charset="0"/>
              </a:rPr>
              <a:t> 稳定性定理（</a:t>
            </a:r>
            <a:r>
              <a:rPr kumimoji="1" lang="en-US" altLang="zh-CN" sz="2600" b="1">
                <a:latin typeface="Times New Roman" panose="02020603050405020304" pitchFamily="18" charset="0"/>
              </a:rPr>
              <a:t>Hopfield</a:t>
            </a:r>
            <a:r>
              <a:rPr kumimoji="1" lang="zh-CN" altLang="en-US" sz="2600" b="1">
                <a:latin typeface="Times New Roman" panose="02020603050405020304" pitchFamily="18" charset="0"/>
              </a:rPr>
              <a:t>）</a:t>
            </a:r>
          </a:p>
          <a:p>
            <a:pPr eaLnBrk="1" hangingPunct="1">
              <a:lnSpc>
                <a:spcPct val="150000"/>
              </a:lnSpc>
              <a:spcBef>
                <a:spcPct val="20000"/>
              </a:spcBef>
              <a:buClr>
                <a:schemeClr val="accent2"/>
              </a:buClr>
              <a:buSzPct val="60000"/>
              <a:buFont typeface="Wingdings" panose="05000000000000000000" pitchFamily="2" charset="2"/>
              <a:buChar char="n"/>
            </a:pPr>
            <a:endParaRPr kumimoji="1" lang="zh-CN" altLang="en-US" sz="2600" b="1">
              <a:latin typeface="Times New Roman" panose="02020603050405020304" pitchFamily="18" charset="0"/>
            </a:endParaRPr>
          </a:p>
          <a:p>
            <a:pPr eaLnBrk="1" hangingPunct="1">
              <a:lnSpc>
                <a:spcPct val="150000"/>
              </a:lnSpc>
              <a:spcBef>
                <a:spcPct val="20000"/>
              </a:spcBef>
              <a:buClr>
                <a:schemeClr val="accent2"/>
              </a:buClr>
              <a:buSzPct val="60000"/>
              <a:buFont typeface="Wingdings" panose="05000000000000000000" pitchFamily="2" charset="2"/>
              <a:buChar char="n"/>
            </a:pPr>
            <a:endParaRPr kumimoji="1" lang="zh-CN" altLang="en-US" sz="2600" b="1"/>
          </a:p>
          <a:p>
            <a:pPr eaLnBrk="1" hangingPunct="1">
              <a:lnSpc>
                <a:spcPct val="150000"/>
              </a:lnSpc>
              <a:spcBef>
                <a:spcPct val="20000"/>
              </a:spcBef>
              <a:buClr>
                <a:schemeClr val="accent2"/>
              </a:buClr>
              <a:buSzPct val="60000"/>
              <a:buFont typeface="Wingdings" panose="05000000000000000000" pitchFamily="2" charset="2"/>
              <a:buChar char="n"/>
            </a:pPr>
            <a:endParaRPr kumimoji="1" lang="en-US" altLang="zh-CN" sz="2600" b="1">
              <a:latin typeface="Times New Roman" panose="02020603050405020304" pitchFamily="18" charset="0"/>
            </a:endParaRPr>
          </a:p>
        </p:txBody>
      </p:sp>
      <p:sp>
        <p:nvSpPr>
          <p:cNvPr id="112645" name="Text Box 4">
            <a:extLst>
              <a:ext uri="{FF2B5EF4-FFF2-40B4-BE49-F238E27FC236}">
                <a16:creationId xmlns:a16="http://schemas.microsoft.com/office/drawing/2014/main" id="{F0A929F5-419E-4A2C-AC9C-0B7D897F1ACF}"/>
              </a:ext>
            </a:extLst>
          </p:cNvPr>
          <p:cNvSpPr txBox="1">
            <a:spLocks noChangeArrowheads="1"/>
          </p:cNvSpPr>
          <p:nvPr/>
        </p:nvSpPr>
        <p:spPr bwMode="auto">
          <a:xfrm>
            <a:off x="1905000" y="990601"/>
            <a:ext cx="281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endParaRPr lang="zh-CN" altLang="zh-CN" sz="1800"/>
          </a:p>
        </p:txBody>
      </p:sp>
      <p:sp>
        <p:nvSpPr>
          <p:cNvPr id="112646" name="Rectangle 5">
            <a:extLst>
              <a:ext uri="{FF2B5EF4-FFF2-40B4-BE49-F238E27FC236}">
                <a16:creationId xmlns:a16="http://schemas.microsoft.com/office/drawing/2014/main" id="{96EC12C0-9D25-4E3C-8BF5-FC98C8589416}"/>
              </a:ext>
            </a:extLst>
          </p:cNvPr>
          <p:cNvSpPr>
            <a:spLocks noChangeArrowheads="1"/>
          </p:cNvSpPr>
          <p:nvPr/>
        </p:nvSpPr>
        <p:spPr bwMode="auto">
          <a:xfrm>
            <a:off x="1774825" y="908050"/>
            <a:ext cx="8642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kumimoji="1" lang="en-US" altLang="zh-CN" sz="2700" b="1" dirty="0">
                <a:latin typeface="Times New Roman" panose="02020603050405020304" pitchFamily="18" charset="0"/>
              </a:rPr>
              <a:t>2. </a:t>
            </a:r>
            <a:r>
              <a:rPr kumimoji="1" lang="zh-CN" altLang="en-US" sz="2700" b="1" dirty="0">
                <a:latin typeface="Times New Roman" panose="02020603050405020304" pitchFamily="18" charset="0"/>
              </a:rPr>
              <a:t>网络的稳定性</a:t>
            </a:r>
          </a:p>
          <a:p>
            <a:pPr eaLnBrk="1" hangingPunct="1">
              <a:lnSpc>
                <a:spcPct val="120000"/>
              </a:lnSpc>
              <a:spcBef>
                <a:spcPct val="20000"/>
              </a:spcBef>
              <a:buClr>
                <a:schemeClr val="accent2"/>
              </a:buClr>
              <a:buSzPct val="60000"/>
              <a:buFont typeface="Wingdings" panose="05000000000000000000" pitchFamily="2" charset="2"/>
              <a:buNone/>
            </a:pPr>
            <a:endParaRPr kumimoji="1" lang="en-US" altLang="zh-CN" sz="2600" b="1" dirty="0">
              <a:latin typeface="Times New Roman" panose="02020603050405020304" pitchFamily="18" charset="0"/>
            </a:endParaRPr>
          </a:p>
        </p:txBody>
      </p:sp>
      <p:sp>
        <p:nvSpPr>
          <p:cNvPr id="249869" name="Rectangle 13">
            <a:extLst>
              <a:ext uri="{FF2B5EF4-FFF2-40B4-BE49-F238E27FC236}">
                <a16:creationId xmlns:a16="http://schemas.microsoft.com/office/drawing/2014/main" id="{4994666B-2193-47FB-B613-D639175D7F1B}"/>
              </a:ext>
            </a:extLst>
          </p:cNvPr>
          <p:cNvSpPr>
            <a:spLocks noChangeArrowheads="1"/>
          </p:cNvSpPr>
          <p:nvPr/>
        </p:nvSpPr>
        <p:spPr bwMode="auto">
          <a:xfrm>
            <a:off x="2057400" y="4648200"/>
            <a:ext cx="56848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0000FF"/>
              </a:buClr>
              <a:buSzPct val="60000"/>
              <a:buFont typeface="Wingdings" panose="05000000000000000000" pitchFamily="2" charset="2"/>
              <a:buChar char="l"/>
            </a:pPr>
            <a:r>
              <a:rPr kumimoji="1" lang="en-US" altLang="zh-CN" sz="2600" b="1">
                <a:latin typeface="Times New Roman" panose="02020603050405020304" pitchFamily="18" charset="0"/>
              </a:rPr>
              <a:t> </a:t>
            </a:r>
            <a:r>
              <a:rPr kumimoji="1" lang="zh-CN" altLang="en-US" sz="2600" b="1">
                <a:latin typeface="Times New Roman" panose="02020603050405020304" pitchFamily="18" charset="0"/>
              </a:rPr>
              <a:t>并行稳定性   </a:t>
            </a:r>
            <a:r>
              <a:rPr kumimoji="1" lang="en-US" altLang="zh-CN" sz="2600" b="1">
                <a:latin typeface="Times New Roman" panose="02020603050405020304" pitchFamily="18" charset="0"/>
              </a:rPr>
              <a:t>—— </a:t>
            </a:r>
            <a:r>
              <a:rPr kumimoji="1" lang="en-US" altLang="zh-CN" sz="2600" b="1" i="1">
                <a:solidFill>
                  <a:schemeClr val="accent2"/>
                </a:solidFill>
                <a:latin typeface="Times New Roman" panose="02020603050405020304" pitchFamily="18" charset="0"/>
              </a:rPr>
              <a:t>W</a:t>
            </a:r>
            <a:r>
              <a:rPr kumimoji="1" lang="zh-CN" altLang="en-US" sz="2600" b="1">
                <a:latin typeface="Times New Roman" panose="02020603050405020304" pitchFamily="18" charset="0"/>
              </a:rPr>
              <a:t>：</a:t>
            </a:r>
            <a:r>
              <a:rPr kumimoji="1" lang="zh-CN" altLang="en-US" sz="2600" b="1"/>
              <a:t>非负定对称阵</a:t>
            </a:r>
          </a:p>
        </p:txBody>
      </p:sp>
      <p:sp>
        <p:nvSpPr>
          <p:cNvPr id="249870" name="Rectangle 14">
            <a:extLst>
              <a:ext uri="{FF2B5EF4-FFF2-40B4-BE49-F238E27FC236}">
                <a16:creationId xmlns:a16="http://schemas.microsoft.com/office/drawing/2014/main" id="{EAD294C1-CD06-41A9-9D3A-E9CED3448A0F}"/>
              </a:ext>
            </a:extLst>
          </p:cNvPr>
          <p:cNvSpPr>
            <a:spLocks noChangeArrowheads="1"/>
          </p:cNvSpPr>
          <p:nvPr/>
        </p:nvSpPr>
        <p:spPr bwMode="auto">
          <a:xfrm>
            <a:off x="2057401" y="3886200"/>
            <a:ext cx="47720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0000FF"/>
              </a:buClr>
              <a:buSzPct val="60000"/>
              <a:buFont typeface="Wingdings" panose="05000000000000000000" pitchFamily="2" charset="2"/>
              <a:buChar char="l"/>
            </a:pPr>
            <a:r>
              <a:rPr kumimoji="1" lang="en-US" altLang="zh-CN" sz="2600" b="1">
                <a:latin typeface="Times New Roman" panose="02020603050405020304" pitchFamily="18" charset="0"/>
              </a:rPr>
              <a:t> </a:t>
            </a:r>
            <a:r>
              <a:rPr kumimoji="1" lang="zh-CN" altLang="en-US" sz="2600" b="1">
                <a:latin typeface="Times New Roman" panose="02020603050405020304" pitchFamily="18" charset="0"/>
              </a:rPr>
              <a:t>串行稳定性  </a:t>
            </a:r>
            <a:r>
              <a:rPr kumimoji="1" lang="en-US" altLang="zh-CN" sz="2600" b="1">
                <a:latin typeface="Times New Roman" panose="02020603050405020304" pitchFamily="18" charset="0"/>
              </a:rPr>
              <a:t>——   </a:t>
            </a:r>
            <a:r>
              <a:rPr kumimoji="1" lang="en-US" altLang="zh-CN" sz="2600" b="1" i="1">
                <a:solidFill>
                  <a:schemeClr val="accent2"/>
                </a:solidFill>
                <a:latin typeface="Times New Roman" panose="02020603050405020304" pitchFamily="18" charset="0"/>
              </a:rPr>
              <a:t>W</a:t>
            </a:r>
            <a:r>
              <a:rPr kumimoji="1" lang="zh-CN" altLang="en-US" sz="2600" b="1">
                <a:latin typeface="Times New Roman" panose="02020603050405020304" pitchFamily="18" charset="0"/>
              </a:rPr>
              <a:t>：对称阵</a:t>
            </a:r>
          </a:p>
        </p:txBody>
      </p:sp>
      <p:cxnSp>
        <p:nvCxnSpPr>
          <p:cNvPr id="11" name="直接连接符 10">
            <a:extLst>
              <a:ext uri="{FF2B5EF4-FFF2-40B4-BE49-F238E27FC236}">
                <a16:creationId xmlns:a16="http://schemas.microsoft.com/office/drawing/2014/main" id="{2740AF70-C649-4BE9-9D62-EECE1539849B}"/>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4AC8478-8583-4DF9-810D-29E347E60B53}"/>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离散</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a:t>
            </a:r>
          </a:p>
        </p:txBody>
      </p:sp>
    </p:spTree>
  </p:cSld>
  <p:clrMapOvr>
    <a:masterClrMapping/>
  </p:clrMapOvr>
  <p:transition advTm="2528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nodeType="clickEffect">
                                  <p:stCondLst>
                                    <p:cond delay="0"/>
                                  </p:stCondLst>
                                  <p:childTnLst>
                                    <p:set>
                                      <p:cBhvr>
                                        <p:cTn id="6" dur="1" fill="hold">
                                          <p:stCondLst>
                                            <p:cond delay="0"/>
                                          </p:stCondLst>
                                        </p:cTn>
                                        <p:tgtEl>
                                          <p:spTgt spid="249858">
                                            <p:txEl>
                                              <p:pRg st="0" end="0"/>
                                            </p:txEl>
                                          </p:spTgt>
                                        </p:tgtEl>
                                        <p:attrNameLst>
                                          <p:attrName>style.visibility</p:attrName>
                                        </p:attrNameLst>
                                      </p:cBhvr>
                                      <p:to>
                                        <p:strVal val="visible"/>
                                      </p:to>
                                    </p:set>
                                    <p:animEffect transition="in" filter="fade">
                                      <p:cBhvr>
                                        <p:cTn id="7" dur="800" decel="100000"/>
                                        <p:tgtEl>
                                          <p:spTgt spid="249858">
                                            <p:txEl>
                                              <p:pRg st="0" end="0"/>
                                            </p:txEl>
                                          </p:spTgt>
                                        </p:tgtEl>
                                      </p:cBhvr>
                                    </p:animEffect>
                                    <p:anim calcmode="lin" valueType="num">
                                      <p:cBhvr>
                                        <p:cTn id="8" dur="800" decel="100000" fill="hold"/>
                                        <p:tgtEl>
                                          <p:spTgt spid="249858">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249858">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249858">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49858">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49858">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49858">
                                            <p:txEl>
                                              <p:pRg st="1" end="1"/>
                                            </p:txEl>
                                          </p:spTgt>
                                        </p:tgtEl>
                                        <p:attrNameLst>
                                          <p:attrName>style.visibility</p:attrName>
                                        </p:attrNameLst>
                                      </p:cBhvr>
                                      <p:to>
                                        <p:strVal val="visible"/>
                                      </p:to>
                                    </p:set>
                                    <p:animEffect transition="in" filter="wipe(down)">
                                      <p:cBhvr>
                                        <p:cTn id="17" dur="500"/>
                                        <p:tgtEl>
                                          <p:spTgt spid="24985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8" fill="hold" grpId="0" nodeType="clickEffect">
                                  <p:stCondLst>
                                    <p:cond delay="0"/>
                                  </p:stCondLst>
                                  <p:childTnLst>
                                    <p:set>
                                      <p:cBhvr>
                                        <p:cTn id="21" dur="1" fill="hold">
                                          <p:stCondLst>
                                            <p:cond delay="0"/>
                                          </p:stCondLst>
                                        </p:cTn>
                                        <p:tgtEl>
                                          <p:spTgt spid="249870"/>
                                        </p:tgtEl>
                                        <p:attrNameLst>
                                          <p:attrName>style.visibility</p:attrName>
                                        </p:attrNameLst>
                                      </p:cBhvr>
                                      <p:to>
                                        <p:strVal val="visible"/>
                                      </p:to>
                                    </p:set>
                                    <p:anim calcmode="lin" valueType="num">
                                      <p:cBhvr>
                                        <p:cTn id="22" dur="500" fill="hold"/>
                                        <p:tgtEl>
                                          <p:spTgt spid="249870"/>
                                        </p:tgtEl>
                                        <p:attrNameLst>
                                          <p:attrName>ppt_x</p:attrName>
                                        </p:attrNameLst>
                                      </p:cBhvr>
                                      <p:tavLst>
                                        <p:tav tm="0">
                                          <p:val>
                                            <p:strVal val="#ppt_x-#ppt_w/2"/>
                                          </p:val>
                                        </p:tav>
                                        <p:tav tm="100000">
                                          <p:val>
                                            <p:strVal val="#ppt_x"/>
                                          </p:val>
                                        </p:tav>
                                      </p:tavLst>
                                    </p:anim>
                                    <p:anim calcmode="lin" valueType="num">
                                      <p:cBhvr>
                                        <p:cTn id="23" dur="500" fill="hold"/>
                                        <p:tgtEl>
                                          <p:spTgt spid="249870"/>
                                        </p:tgtEl>
                                        <p:attrNameLst>
                                          <p:attrName>ppt_y</p:attrName>
                                        </p:attrNameLst>
                                      </p:cBhvr>
                                      <p:tavLst>
                                        <p:tav tm="0">
                                          <p:val>
                                            <p:strVal val="#ppt_y"/>
                                          </p:val>
                                        </p:tav>
                                        <p:tav tm="100000">
                                          <p:val>
                                            <p:strVal val="#ppt_y"/>
                                          </p:val>
                                        </p:tav>
                                      </p:tavLst>
                                    </p:anim>
                                    <p:anim calcmode="lin" valueType="num">
                                      <p:cBhvr>
                                        <p:cTn id="24" dur="500" fill="hold"/>
                                        <p:tgtEl>
                                          <p:spTgt spid="249870"/>
                                        </p:tgtEl>
                                        <p:attrNameLst>
                                          <p:attrName>ppt_w</p:attrName>
                                        </p:attrNameLst>
                                      </p:cBhvr>
                                      <p:tavLst>
                                        <p:tav tm="0">
                                          <p:val>
                                            <p:fltVal val="0"/>
                                          </p:val>
                                        </p:tav>
                                        <p:tav tm="100000">
                                          <p:val>
                                            <p:strVal val="#ppt_w"/>
                                          </p:val>
                                        </p:tav>
                                      </p:tavLst>
                                    </p:anim>
                                    <p:anim calcmode="lin" valueType="num">
                                      <p:cBhvr>
                                        <p:cTn id="25" dur="500" fill="hold"/>
                                        <p:tgtEl>
                                          <p:spTgt spid="249870"/>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249869"/>
                                        </p:tgtEl>
                                        <p:attrNameLst>
                                          <p:attrName>style.visibility</p:attrName>
                                        </p:attrNameLst>
                                      </p:cBhvr>
                                      <p:to>
                                        <p:strVal val="visible"/>
                                      </p:to>
                                    </p:set>
                                    <p:anim calcmode="lin" valueType="num">
                                      <p:cBhvr>
                                        <p:cTn id="30" dur="500" fill="hold"/>
                                        <p:tgtEl>
                                          <p:spTgt spid="249869"/>
                                        </p:tgtEl>
                                        <p:attrNameLst>
                                          <p:attrName>ppt_x</p:attrName>
                                        </p:attrNameLst>
                                      </p:cBhvr>
                                      <p:tavLst>
                                        <p:tav tm="0">
                                          <p:val>
                                            <p:strVal val="#ppt_x-#ppt_w/2"/>
                                          </p:val>
                                        </p:tav>
                                        <p:tav tm="100000">
                                          <p:val>
                                            <p:strVal val="#ppt_x"/>
                                          </p:val>
                                        </p:tav>
                                      </p:tavLst>
                                    </p:anim>
                                    <p:anim calcmode="lin" valueType="num">
                                      <p:cBhvr>
                                        <p:cTn id="31" dur="500" fill="hold"/>
                                        <p:tgtEl>
                                          <p:spTgt spid="249869"/>
                                        </p:tgtEl>
                                        <p:attrNameLst>
                                          <p:attrName>ppt_y</p:attrName>
                                        </p:attrNameLst>
                                      </p:cBhvr>
                                      <p:tavLst>
                                        <p:tav tm="0">
                                          <p:val>
                                            <p:strVal val="#ppt_y"/>
                                          </p:val>
                                        </p:tav>
                                        <p:tav tm="100000">
                                          <p:val>
                                            <p:strVal val="#ppt_y"/>
                                          </p:val>
                                        </p:tav>
                                      </p:tavLst>
                                    </p:anim>
                                    <p:anim calcmode="lin" valueType="num">
                                      <p:cBhvr>
                                        <p:cTn id="32" dur="500" fill="hold"/>
                                        <p:tgtEl>
                                          <p:spTgt spid="249869"/>
                                        </p:tgtEl>
                                        <p:attrNameLst>
                                          <p:attrName>ppt_w</p:attrName>
                                        </p:attrNameLst>
                                      </p:cBhvr>
                                      <p:tavLst>
                                        <p:tav tm="0">
                                          <p:val>
                                            <p:fltVal val="0"/>
                                          </p:val>
                                        </p:tav>
                                        <p:tav tm="100000">
                                          <p:val>
                                            <p:strVal val="#ppt_w"/>
                                          </p:val>
                                        </p:tav>
                                      </p:tavLst>
                                    </p:anim>
                                    <p:anim calcmode="lin" valueType="num">
                                      <p:cBhvr>
                                        <p:cTn id="33" dur="500" fill="hold"/>
                                        <p:tgtEl>
                                          <p:spTgt spid="24986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9" grpId="0" autoUpdateAnimBg="0"/>
      <p:bldP spid="249870"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灯片编号占位符 3">
            <a:extLst>
              <a:ext uri="{FF2B5EF4-FFF2-40B4-BE49-F238E27FC236}">
                <a16:creationId xmlns:a16="http://schemas.microsoft.com/office/drawing/2014/main" id="{1512A9C1-1341-4A7C-9AC3-7F493D3FCC3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878F575-4571-4E8B-8676-926B7751718B}" type="slidenum">
              <a:rPr lang="ja-JP" altLang="en-US" sz="1800">
                <a:solidFill>
                  <a:srgbClr val="A50021"/>
                </a:solidFill>
                <a:ea typeface="ＭＳ Ｐゴシック" panose="020B0600070205080204" pitchFamily="34" charset="-128"/>
              </a:rPr>
              <a:pPr eaLnBrk="1" hangingPunct="1"/>
              <a:t>54</a:t>
            </a:fld>
            <a:endParaRPr lang="en-US" altLang="ja-JP" sz="1800">
              <a:solidFill>
                <a:srgbClr val="A50021"/>
              </a:solidFill>
              <a:ea typeface="ＭＳ Ｐゴシック" panose="020B0600070205080204" pitchFamily="34" charset="-128"/>
            </a:endParaRPr>
          </a:p>
        </p:txBody>
      </p:sp>
      <p:sp>
        <p:nvSpPr>
          <p:cNvPr id="115716" name="Rectangle 3">
            <a:extLst>
              <a:ext uri="{FF2B5EF4-FFF2-40B4-BE49-F238E27FC236}">
                <a16:creationId xmlns:a16="http://schemas.microsoft.com/office/drawing/2014/main" id="{ECE75732-CE6E-4F80-9DCE-1BFD6B37AEEB}"/>
              </a:ext>
            </a:extLst>
          </p:cNvPr>
          <p:cNvSpPr>
            <a:spLocks noGrp="1" noChangeArrowheads="1"/>
          </p:cNvSpPr>
          <p:nvPr>
            <p:ph type="body" idx="1"/>
          </p:nvPr>
        </p:nvSpPr>
        <p:spPr>
          <a:xfrm>
            <a:off x="1774825" y="1085959"/>
            <a:ext cx="8642350" cy="5400675"/>
          </a:xfrm>
        </p:spPr>
        <p:txBody>
          <a:bodyPr/>
          <a:lstStyle/>
          <a:p>
            <a:pPr marL="268288" indent="-268288">
              <a:buNone/>
            </a:pPr>
            <a:r>
              <a:rPr lang="en-US" altLang="zh-CN" sz="2600" b="1" dirty="0">
                <a:latin typeface="Times New Roman" panose="02020603050405020304" pitchFamily="18" charset="0"/>
              </a:rPr>
              <a:t> 1.  </a:t>
            </a:r>
            <a:r>
              <a:rPr lang="zh-CN" altLang="en-US" sz="2600" b="1" dirty="0">
                <a:latin typeface="Times New Roman" panose="02020603050405020304" pitchFamily="18" charset="0"/>
              </a:rPr>
              <a:t>连续</a:t>
            </a:r>
            <a:r>
              <a:rPr lang="en-US" altLang="zh-CN" sz="2600" b="1" dirty="0">
                <a:latin typeface="Times New Roman" panose="02020603050405020304" pitchFamily="18" charset="0"/>
              </a:rPr>
              <a:t>Hopfield</a:t>
            </a:r>
            <a:r>
              <a:rPr lang="zh-CN" altLang="en-US" sz="2600" b="1" dirty="0">
                <a:latin typeface="Times New Roman" panose="02020603050405020304" pitchFamily="18" charset="0"/>
              </a:rPr>
              <a:t>神经网络模型 </a:t>
            </a:r>
          </a:p>
        </p:txBody>
      </p:sp>
      <p:sp>
        <p:nvSpPr>
          <p:cNvPr id="115717" name="Rectangle 5">
            <a:extLst>
              <a:ext uri="{FF2B5EF4-FFF2-40B4-BE49-F238E27FC236}">
                <a16:creationId xmlns:a16="http://schemas.microsoft.com/office/drawing/2014/main" id="{25386EB5-EA17-4686-BCC3-B34FC410A891}"/>
              </a:ext>
            </a:extLst>
          </p:cNvPr>
          <p:cNvSpPr>
            <a:spLocks noChangeArrowheads="1"/>
          </p:cNvSpPr>
          <p:nvPr/>
        </p:nvSpPr>
        <p:spPr bwMode="auto">
          <a:xfrm>
            <a:off x="1524001" y="16766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51208" name="Picture 8">
            <a:extLst>
              <a:ext uri="{FF2B5EF4-FFF2-40B4-BE49-F238E27FC236}">
                <a16:creationId xmlns:a16="http://schemas.microsoft.com/office/drawing/2014/main" id="{FEF04C16-82F5-4154-9FEC-03DB7FFE2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488" y="1676401"/>
            <a:ext cx="7694612"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D8A48015-480B-4FB8-AD00-5AD12531E9C4}"/>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CD64666-69D0-4AAC-8C1E-32D5D44B9777}"/>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连续型</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VLSI</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实现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51208"/>
                                        </p:tgtEl>
                                        <p:attrNameLst>
                                          <p:attrName>style.visibility</p:attrName>
                                        </p:attrNameLst>
                                      </p:cBhvr>
                                      <p:to>
                                        <p:strVal val="visible"/>
                                      </p:to>
                                    </p:set>
                                    <p:anim calcmode="lin" valueType="num">
                                      <p:cBhvr>
                                        <p:cTn id="7" dur="500" fill="hold"/>
                                        <p:tgtEl>
                                          <p:spTgt spid="51208"/>
                                        </p:tgtEl>
                                        <p:attrNameLst>
                                          <p:attrName>ppt_w</p:attrName>
                                        </p:attrNameLst>
                                      </p:cBhvr>
                                      <p:tavLst>
                                        <p:tav tm="0">
                                          <p:val>
                                            <p:fltVal val="0"/>
                                          </p:val>
                                        </p:tav>
                                        <p:tav tm="100000">
                                          <p:val>
                                            <p:strVal val="#ppt_w"/>
                                          </p:val>
                                        </p:tav>
                                      </p:tavLst>
                                    </p:anim>
                                    <p:anim calcmode="lin" valueType="num">
                                      <p:cBhvr>
                                        <p:cTn id="8" dur="500" fill="hold"/>
                                        <p:tgtEl>
                                          <p:spTgt spid="51208"/>
                                        </p:tgtEl>
                                        <p:attrNameLst>
                                          <p:attrName>ppt_h</p:attrName>
                                        </p:attrNameLst>
                                      </p:cBhvr>
                                      <p:tavLst>
                                        <p:tav tm="0">
                                          <p:val>
                                            <p:fltVal val="0"/>
                                          </p:val>
                                        </p:tav>
                                        <p:tav tm="100000">
                                          <p:val>
                                            <p:strVal val="#ppt_h"/>
                                          </p:val>
                                        </p:tav>
                                      </p:tavLst>
                                    </p:anim>
                                    <p:animEffect transition="in" filter="fade">
                                      <p:cBhvr>
                                        <p:cTn id="9" dur="500"/>
                                        <p:tgtEl>
                                          <p:spTgt spid="51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88FB7D-2901-4AE6-BF39-F0ACD6029398}"/>
              </a:ext>
            </a:extLst>
          </p:cNvPr>
          <p:cNvSpPr txBox="1">
            <a:spLocks noChangeArrowheads="1"/>
          </p:cNvSpPr>
          <p:nvPr/>
        </p:nvSpPr>
        <p:spPr>
          <a:xfrm>
            <a:off x="1774825" y="1085959"/>
            <a:ext cx="8642350" cy="5400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8288" indent="-268288">
              <a:buFont typeface="Arial" panose="020B0604020202020204" pitchFamily="34" charset="0"/>
              <a:buNone/>
            </a:pPr>
            <a:r>
              <a:rPr lang="en-US" altLang="zh-CN" sz="2600" b="1">
                <a:latin typeface="Times New Roman" panose="02020603050405020304" pitchFamily="18" charset="0"/>
              </a:rPr>
              <a:t> 1.  </a:t>
            </a:r>
            <a:r>
              <a:rPr lang="zh-CN" altLang="en-US" sz="2600" b="1">
                <a:latin typeface="Times New Roman" panose="02020603050405020304" pitchFamily="18" charset="0"/>
              </a:rPr>
              <a:t>连续</a:t>
            </a:r>
            <a:r>
              <a:rPr lang="en-US" altLang="zh-CN" sz="2600" b="1">
                <a:latin typeface="Times New Roman" panose="02020603050405020304" pitchFamily="18" charset="0"/>
              </a:rPr>
              <a:t>Hopfield</a:t>
            </a:r>
            <a:r>
              <a:rPr lang="zh-CN" altLang="en-US" sz="2600" b="1">
                <a:latin typeface="Times New Roman" panose="02020603050405020304" pitchFamily="18" charset="0"/>
              </a:rPr>
              <a:t>神经网络模型 </a:t>
            </a:r>
            <a:endParaRPr lang="zh-CN" altLang="en-US" sz="2600" b="1" dirty="0">
              <a:latin typeface="Times New Roman" panose="02020603050405020304" pitchFamily="18" charset="0"/>
            </a:endParaRPr>
          </a:p>
        </p:txBody>
      </p:sp>
      <p:cxnSp>
        <p:nvCxnSpPr>
          <p:cNvPr id="5" name="直接连接符 4">
            <a:extLst>
              <a:ext uri="{FF2B5EF4-FFF2-40B4-BE49-F238E27FC236}">
                <a16:creationId xmlns:a16="http://schemas.microsoft.com/office/drawing/2014/main" id="{2E247A22-DD20-4B15-878C-C99DC6A7323C}"/>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841F65BE-2D4A-4B19-8E9E-012CDE690014}"/>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连续型</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VLSI</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实现</a:t>
            </a:r>
          </a:p>
        </p:txBody>
      </p:sp>
      <p:graphicFrame>
        <p:nvGraphicFramePr>
          <p:cNvPr id="7" name="Object 6">
            <a:extLst>
              <a:ext uri="{FF2B5EF4-FFF2-40B4-BE49-F238E27FC236}">
                <a16:creationId xmlns:a16="http://schemas.microsoft.com/office/drawing/2014/main" id="{C551B097-0988-424C-B6BD-C8A21500A5DE}"/>
              </a:ext>
            </a:extLst>
          </p:cNvPr>
          <p:cNvGraphicFramePr>
            <a:graphicFrameLocks noChangeAspect="1"/>
          </p:cNvGraphicFramePr>
          <p:nvPr/>
        </p:nvGraphicFramePr>
        <p:xfrm>
          <a:off x="1676400" y="1497014"/>
          <a:ext cx="4953000" cy="2312987"/>
        </p:xfrm>
        <a:graphic>
          <a:graphicData uri="http://schemas.openxmlformats.org/presentationml/2006/ole">
            <mc:AlternateContent xmlns:mc="http://schemas.openxmlformats.org/markup-compatibility/2006">
              <mc:Choice xmlns:v="urn:schemas-microsoft-com:vml" Requires="v">
                <p:oleObj spid="_x0000_s66657" name="SmartDraw" r:id="rId3" imgW="3785400" imgH="1846800" progId="SmartDraw.2">
                  <p:embed/>
                </p:oleObj>
              </mc:Choice>
              <mc:Fallback>
                <p:oleObj name="SmartDraw" r:id="rId3" imgW="3785400" imgH="1846800" progId="SmartDraw.2">
                  <p:embed/>
                  <p:pic>
                    <p:nvPicPr>
                      <p:cNvPr id="290822" name="Object 6">
                        <a:extLst>
                          <a:ext uri="{FF2B5EF4-FFF2-40B4-BE49-F238E27FC236}">
                            <a16:creationId xmlns:a16="http://schemas.microsoft.com/office/drawing/2014/main" id="{CA387CE9-0E9E-458C-BC67-A37E85E71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497014"/>
                        <a:ext cx="4953000" cy="2312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9">
            <a:extLst>
              <a:ext uri="{FF2B5EF4-FFF2-40B4-BE49-F238E27FC236}">
                <a16:creationId xmlns:a16="http://schemas.microsoft.com/office/drawing/2014/main" id="{15E8E473-303B-47DE-9BBC-387FBB32035B}"/>
              </a:ext>
            </a:extLst>
          </p:cNvPr>
          <p:cNvGraphicFramePr>
            <a:graphicFrameLocks noChangeAspect="1"/>
          </p:cNvGraphicFramePr>
          <p:nvPr/>
        </p:nvGraphicFramePr>
        <p:xfrm>
          <a:off x="4765675" y="4038600"/>
          <a:ext cx="4262438" cy="1112838"/>
        </p:xfrm>
        <a:graphic>
          <a:graphicData uri="http://schemas.openxmlformats.org/presentationml/2006/ole">
            <mc:AlternateContent xmlns:mc="http://schemas.openxmlformats.org/markup-compatibility/2006">
              <mc:Choice xmlns:v="urn:schemas-microsoft-com:vml" Requires="v">
                <p:oleObj spid="_x0000_s66658" name="公式" r:id="rId5" imgW="1638000" imgH="457200" progId="Equation.3">
                  <p:embed/>
                </p:oleObj>
              </mc:Choice>
              <mc:Fallback>
                <p:oleObj name="公式" r:id="rId5" imgW="1638000" imgH="457200" progId="Equation.3">
                  <p:embed/>
                  <p:pic>
                    <p:nvPicPr>
                      <p:cNvPr id="290825" name="Object 9">
                        <a:extLst>
                          <a:ext uri="{FF2B5EF4-FFF2-40B4-BE49-F238E27FC236}">
                            <a16:creationId xmlns:a16="http://schemas.microsoft.com/office/drawing/2014/main" id="{005FACC8-A9D7-40AC-8A96-E15F67C3B8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675" y="4038600"/>
                        <a:ext cx="4262438" cy="1112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a:extLst>
              <a:ext uri="{FF2B5EF4-FFF2-40B4-BE49-F238E27FC236}">
                <a16:creationId xmlns:a16="http://schemas.microsoft.com/office/drawing/2014/main" id="{E9B39D39-BDBC-4515-8C5D-90FC30E7AB70}"/>
              </a:ext>
            </a:extLst>
          </p:cNvPr>
          <p:cNvGraphicFramePr>
            <a:graphicFrameLocks noChangeAspect="1"/>
          </p:cNvGraphicFramePr>
          <p:nvPr/>
        </p:nvGraphicFramePr>
        <p:xfrm>
          <a:off x="6858000" y="2057400"/>
          <a:ext cx="3810000" cy="1524000"/>
        </p:xfrm>
        <a:graphic>
          <a:graphicData uri="http://schemas.openxmlformats.org/presentationml/2006/ole">
            <mc:AlternateContent xmlns:mc="http://schemas.openxmlformats.org/markup-compatibility/2006">
              <mc:Choice xmlns:v="urn:schemas-microsoft-com:vml" Requires="v">
                <p:oleObj spid="_x0000_s66659" name="公式" r:id="rId7" imgW="1688760" imgH="647640" progId="Equation.3">
                  <p:embed/>
                </p:oleObj>
              </mc:Choice>
              <mc:Fallback>
                <p:oleObj name="公式" r:id="rId7" imgW="1688760" imgH="647640" progId="Equation.3">
                  <p:embed/>
                  <p:pic>
                    <p:nvPicPr>
                      <p:cNvPr id="290828" name="Object 12">
                        <a:extLst>
                          <a:ext uri="{FF2B5EF4-FFF2-40B4-BE49-F238E27FC236}">
                            <a16:creationId xmlns:a16="http://schemas.microsoft.com/office/drawing/2014/main" id="{68CDA28E-C42A-41E9-BD27-41DFB0775E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2057400"/>
                        <a:ext cx="3810000"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4">
            <a:extLst>
              <a:ext uri="{FF2B5EF4-FFF2-40B4-BE49-F238E27FC236}">
                <a16:creationId xmlns:a16="http://schemas.microsoft.com/office/drawing/2014/main" id="{09ECE427-F067-42B1-ABFC-86D2DE9A49A3}"/>
              </a:ext>
            </a:extLst>
          </p:cNvPr>
          <p:cNvGraphicFramePr>
            <a:graphicFrameLocks noChangeAspect="1"/>
          </p:cNvGraphicFramePr>
          <p:nvPr/>
        </p:nvGraphicFramePr>
        <p:xfrm>
          <a:off x="1879600" y="4267200"/>
          <a:ext cx="2311400" cy="2057400"/>
        </p:xfrm>
        <a:graphic>
          <a:graphicData uri="http://schemas.openxmlformats.org/presentationml/2006/ole">
            <mc:AlternateContent xmlns:mc="http://schemas.openxmlformats.org/markup-compatibility/2006">
              <mc:Choice xmlns:v="urn:schemas-microsoft-com:vml" Requires="v">
                <p:oleObj spid="_x0000_s66660" name="公式" r:id="rId9" imgW="1015920" imgH="876240" progId="Equation.3">
                  <p:embed/>
                </p:oleObj>
              </mc:Choice>
              <mc:Fallback>
                <p:oleObj name="公式" r:id="rId9" imgW="1015920" imgH="876240" progId="Equation.3">
                  <p:embed/>
                  <p:pic>
                    <p:nvPicPr>
                      <p:cNvPr id="290830" name="Object 14">
                        <a:extLst>
                          <a:ext uri="{FF2B5EF4-FFF2-40B4-BE49-F238E27FC236}">
                            <a16:creationId xmlns:a16="http://schemas.microsoft.com/office/drawing/2014/main" id="{04233E1C-AE48-444D-A944-D1C67F49B7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9600" y="4267200"/>
                        <a:ext cx="23114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5">
            <a:extLst>
              <a:ext uri="{FF2B5EF4-FFF2-40B4-BE49-F238E27FC236}">
                <a16:creationId xmlns:a16="http://schemas.microsoft.com/office/drawing/2014/main" id="{CC23CE9F-F66A-45E5-870E-FD702585971B}"/>
              </a:ext>
            </a:extLst>
          </p:cNvPr>
          <p:cNvGraphicFramePr>
            <a:graphicFrameLocks noChangeAspect="1"/>
          </p:cNvGraphicFramePr>
          <p:nvPr/>
        </p:nvGraphicFramePr>
        <p:xfrm>
          <a:off x="4800600" y="5181600"/>
          <a:ext cx="5334000" cy="1219200"/>
        </p:xfrm>
        <a:graphic>
          <a:graphicData uri="http://schemas.openxmlformats.org/presentationml/2006/ole">
            <mc:AlternateContent xmlns:mc="http://schemas.openxmlformats.org/markup-compatibility/2006">
              <mc:Choice xmlns:v="urn:schemas-microsoft-com:vml" Requires="v">
                <p:oleObj spid="_x0000_s66661" name="公式" r:id="rId11" imgW="2209680" imgH="507960" progId="Equation.3">
                  <p:embed/>
                </p:oleObj>
              </mc:Choice>
              <mc:Fallback>
                <p:oleObj name="公式" r:id="rId11" imgW="2209680" imgH="507960" progId="Equation.3">
                  <p:embed/>
                  <p:pic>
                    <p:nvPicPr>
                      <p:cNvPr id="290831" name="Object 15">
                        <a:extLst>
                          <a:ext uri="{FF2B5EF4-FFF2-40B4-BE49-F238E27FC236}">
                            <a16:creationId xmlns:a16="http://schemas.microsoft.com/office/drawing/2014/main" id="{4A63608C-E537-4273-AC12-D8D665CBDC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0600" y="5181600"/>
                        <a:ext cx="533400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8676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3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800" decel="100000"/>
                                        <p:tgtEl>
                                          <p:spTgt spid="10"/>
                                        </p:tgtEl>
                                      </p:cBhvr>
                                    </p:animEffect>
                                    <p:anim calcmode="lin" valueType="num">
                                      <p:cBhvr>
                                        <p:cTn id="20" dur="800" decel="100000" fill="hold"/>
                                        <p:tgtEl>
                                          <p:spTgt spid="10"/>
                                        </p:tgtEl>
                                        <p:attrNameLst>
                                          <p:attrName>style.rotation</p:attrName>
                                        </p:attrNameLst>
                                      </p:cBhvr>
                                      <p:tavLst>
                                        <p:tav tm="0">
                                          <p:val>
                                            <p:fltVal val="-90"/>
                                          </p:val>
                                        </p:tav>
                                        <p:tav tm="100000">
                                          <p:val>
                                            <p:fltVal val="0"/>
                                          </p:val>
                                        </p:tav>
                                      </p:tavLst>
                                    </p:anim>
                                    <p:anim calcmode="lin" valueType="num">
                                      <p:cBhvr>
                                        <p:cTn id="21" dur="800" decel="100000" fill="hold"/>
                                        <p:tgtEl>
                                          <p:spTgt spid="10"/>
                                        </p:tgtEl>
                                        <p:attrNameLst>
                                          <p:attrName>ppt_x</p:attrName>
                                        </p:attrNameLst>
                                      </p:cBhvr>
                                      <p:tavLst>
                                        <p:tav tm="0">
                                          <p:val>
                                            <p:strVal val="#ppt_x+0.4"/>
                                          </p:val>
                                        </p:tav>
                                        <p:tav tm="100000">
                                          <p:val>
                                            <p:strVal val="#ppt_x-0.05"/>
                                          </p:val>
                                        </p:tav>
                                      </p:tavLst>
                                    </p:anim>
                                    <p:anim calcmode="lin" valueType="num">
                                      <p:cBhvr>
                                        <p:cTn id="22" dur="800" decel="100000" fill="hold"/>
                                        <p:tgtEl>
                                          <p:spTgt spid="10"/>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25" presetID="39" presetClass="entr" presetSubtype="0" accel="10000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8"/>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8"/>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
                                          </p:val>
                                        </p:tav>
                                        <p:tav tm="100000">
                                          <p:val>
                                            <p:strVal val="#ppt_y"/>
                                          </p:val>
                                        </p:tav>
                                      </p:tavLst>
                                    </p:anim>
                                  </p:childTnLst>
                                </p:cTn>
                              </p:par>
                              <p:par>
                                <p:cTn id="31" presetID="39" presetClass="entr" presetSubtype="0" accel="10000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11"/>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11"/>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5" name="Rectangle 3">
            <a:extLst>
              <a:ext uri="{FF2B5EF4-FFF2-40B4-BE49-F238E27FC236}">
                <a16:creationId xmlns:a16="http://schemas.microsoft.com/office/drawing/2014/main" id="{5BC07D82-8551-4B26-BA2F-B878A0E25831}"/>
              </a:ext>
            </a:extLst>
          </p:cNvPr>
          <p:cNvSpPr>
            <a:spLocks noGrp="1" noChangeArrowheads="1"/>
          </p:cNvSpPr>
          <p:nvPr>
            <p:ph type="body" sz="half" idx="1"/>
          </p:nvPr>
        </p:nvSpPr>
        <p:spPr/>
        <p:txBody>
          <a:bodyPr/>
          <a:lstStyle/>
          <a:p>
            <a:pPr eaLnBrk="1" hangingPunct="1">
              <a:buFont typeface="Wingdings" panose="05000000000000000000" pitchFamily="2" charset="2"/>
              <a:buNone/>
            </a:pPr>
            <a:r>
              <a:rPr lang="en-US" altLang="zh-CN" sz="2600" b="1" dirty="0">
                <a:latin typeface="Times New Roman" panose="02020603050405020304" pitchFamily="18" charset="0"/>
              </a:rPr>
              <a:t> 2. </a:t>
            </a:r>
            <a:r>
              <a:rPr lang="zh-CN" altLang="en-US" sz="2600" b="1" dirty="0">
                <a:latin typeface="Times New Roman" panose="02020603050405020304" pitchFamily="18" charset="0"/>
              </a:rPr>
              <a:t>网络的稳定性</a:t>
            </a:r>
          </a:p>
          <a:p>
            <a:pPr eaLnBrk="1" hangingPunct="1">
              <a:buFont typeface="Wingdings" panose="05000000000000000000" pitchFamily="2" charset="2"/>
              <a:buNone/>
            </a:pPr>
            <a:r>
              <a:rPr lang="zh-CN" altLang="en-US" sz="1700" b="1" dirty="0">
                <a:latin typeface="Times New Roman" panose="02020603050405020304" pitchFamily="18" charset="0"/>
              </a:rPr>
              <a:t>		</a:t>
            </a:r>
          </a:p>
          <a:p>
            <a:pPr eaLnBrk="1" hangingPunct="1">
              <a:buFont typeface="Wingdings" panose="05000000000000000000" pitchFamily="2" charset="2"/>
              <a:buNone/>
            </a:pPr>
            <a:r>
              <a:rPr lang="zh-CN" altLang="en-US" sz="1700" b="1" dirty="0">
                <a:latin typeface="Times New Roman" panose="02020603050405020304" pitchFamily="18" charset="0"/>
              </a:rPr>
              <a:t>		</a:t>
            </a:r>
          </a:p>
          <a:p>
            <a:pPr eaLnBrk="1" hangingPunct="1">
              <a:buFont typeface="Wingdings" panose="05000000000000000000" pitchFamily="2" charset="2"/>
              <a:buNone/>
            </a:pPr>
            <a:r>
              <a:rPr lang="zh-CN" altLang="en-US" sz="1700" b="1" dirty="0">
                <a:latin typeface="Times New Roman" panose="02020603050405020304" pitchFamily="18" charset="0"/>
              </a:rPr>
              <a:t>	</a:t>
            </a:r>
          </a:p>
        </p:txBody>
      </p:sp>
      <p:sp>
        <p:nvSpPr>
          <p:cNvPr id="29706" name="Rectangle 8">
            <a:extLst>
              <a:ext uri="{FF2B5EF4-FFF2-40B4-BE49-F238E27FC236}">
                <a16:creationId xmlns:a16="http://schemas.microsoft.com/office/drawing/2014/main" id="{F7ADE7EB-5055-4C1C-ADED-4853135DDE8B}"/>
              </a:ext>
            </a:extLst>
          </p:cNvPr>
          <p:cNvSpPr>
            <a:spLocks noChangeArrowheads="1"/>
          </p:cNvSpPr>
          <p:nvPr/>
        </p:nvSpPr>
        <p:spPr bwMode="auto">
          <a:xfrm>
            <a:off x="4114800" y="32004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2" name="Text Box 6">
            <a:extLst>
              <a:ext uri="{FF2B5EF4-FFF2-40B4-BE49-F238E27FC236}">
                <a16:creationId xmlns:a16="http://schemas.microsoft.com/office/drawing/2014/main" id="{EA2BF601-615E-486C-8793-0F812D6B84F3}"/>
              </a:ext>
            </a:extLst>
          </p:cNvPr>
          <p:cNvSpPr txBox="1">
            <a:spLocks noChangeArrowheads="1"/>
          </p:cNvSpPr>
          <p:nvPr/>
        </p:nvSpPr>
        <p:spPr bwMode="auto">
          <a:xfrm>
            <a:off x="1905000" y="1716088"/>
            <a:ext cx="8534400" cy="1560512"/>
          </a:xfrm>
          <a:prstGeom prst="rect">
            <a:avLst/>
          </a:prstGeom>
          <a:noFill/>
          <a:ln w="9525">
            <a:noFill/>
            <a:miter lim="800000"/>
            <a:headEnd/>
            <a:tailEnd/>
          </a:ln>
          <a:effectLst/>
        </p:spPr>
        <p:txBody>
          <a:bodyPr>
            <a:spAutoFit/>
          </a:bodyPr>
          <a:lstStyle/>
          <a:p>
            <a:pPr>
              <a:spcBef>
                <a:spcPct val="50000"/>
              </a:spcBef>
              <a:buClr>
                <a:schemeClr val="accent2"/>
              </a:buClr>
              <a:buSzPct val="50000"/>
              <a:buFont typeface="Wingdings" pitchFamily="2" charset="2"/>
              <a:buChar char="n"/>
              <a:defRPr/>
            </a:pPr>
            <a:r>
              <a:rPr lang="en-US" altLang="zh-CN" sz="2400" b="1">
                <a:latin typeface="宋体" pitchFamily="2" charset="-122"/>
              </a:rPr>
              <a:t> </a:t>
            </a:r>
            <a:r>
              <a:rPr lang="zh-CN" altLang="en-US" sz="2400" b="1">
                <a:latin typeface="宋体" pitchFamily="2" charset="-122"/>
              </a:rPr>
              <a:t>计算能量函数</a:t>
            </a:r>
            <a:r>
              <a:rPr lang="zh-CN" altLang="en-US" sz="2400" b="1">
                <a:latin typeface="Arial" charset="0"/>
              </a:rPr>
              <a:t> ：</a:t>
            </a:r>
          </a:p>
          <a:p>
            <a:pPr>
              <a:spcBef>
                <a:spcPct val="50000"/>
              </a:spcBef>
              <a:defRPr/>
            </a:pPr>
            <a:endParaRPr lang="zh-CN" altLang="en-US" sz="2400" b="1">
              <a:latin typeface="Arial" charset="0"/>
            </a:endParaRPr>
          </a:p>
          <a:p>
            <a:pPr>
              <a:spcBef>
                <a:spcPct val="50000"/>
              </a:spcBef>
              <a:defRPr/>
            </a:pPr>
            <a:endParaRPr lang="en-US" altLang="zh-CN" sz="2400" b="1">
              <a:latin typeface="Arial" charset="0"/>
            </a:endParaRPr>
          </a:p>
        </p:txBody>
      </p:sp>
      <p:sp>
        <p:nvSpPr>
          <p:cNvPr id="55307" name="Text Box 11">
            <a:extLst>
              <a:ext uri="{FF2B5EF4-FFF2-40B4-BE49-F238E27FC236}">
                <a16:creationId xmlns:a16="http://schemas.microsoft.com/office/drawing/2014/main" id="{AB1311F8-DC4C-484A-A652-24024AF9946C}"/>
              </a:ext>
            </a:extLst>
          </p:cNvPr>
          <p:cNvSpPr txBox="1">
            <a:spLocks noChangeArrowheads="1"/>
          </p:cNvSpPr>
          <p:nvPr/>
        </p:nvSpPr>
        <p:spPr bwMode="auto">
          <a:xfrm>
            <a:off x="1905000" y="3667125"/>
            <a:ext cx="8534400" cy="2292350"/>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spcBef>
                <a:spcPct val="50000"/>
              </a:spcBef>
              <a:buClr>
                <a:schemeClr val="accent2"/>
              </a:buClr>
              <a:buSzPct val="50000"/>
              <a:buFont typeface="Wingdings" panose="05000000000000000000" pitchFamily="2" charset="2"/>
              <a:buChar char="n"/>
            </a:pPr>
            <a:r>
              <a:rPr lang="en-US" altLang="zh-CN" sz="2400" b="1">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rPr>
              <a:t>定理：对于连续型</a:t>
            </a: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Hopfield </a:t>
            </a:r>
            <a:r>
              <a:rPr lang="zh-CN" altLang="en-US" sz="2400" b="1">
                <a:latin typeface="Times New Roman" panose="02020603050405020304" pitchFamily="18" charset="0"/>
              </a:rPr>
              <a:t>神经网络，若            为单调递增的连续函数， </a:t>
            </a:r>
            <a:r>
              <a:rPr lang="en-US" altLang="zh-CN" sz="2400" b="1" i="1">
                <a:latin typeface="Times New Roman" panose="02020603050405020304" pitchFamily="18" charset="0"/>
              </a:rPr>
              <a:t>C</a:t>
            </a:r>
            <a:r>
              <a:rPr lang="en-US" altLang="zh-CN" sz="2400" b="1" i="1" baseline="-25000">
                <a:latin typeface="Times New Roman" panose="02020603050405020304" pitchFamily="18" charset="0"/>
              </a:rPr>
              <a:t>i </a:t>
            </a:r>
            <a:r>
              <a:rPr lang="en-US" altLang="zh-CN" sz="2400" b="1">
                <a:latin typeface="Times New Roman" panose="02020603050405020304" pitchFamily="18" charset="0"/>
              </a:rPr>
              <a:t>&gt; 0,    </a:t>
            </a:r>
            <a:r>
              <a:rPr lang="en-US" altLang="zh-CN" sz="2400" b="1" i="1">
                <a:latin typeface="Times New Roman" panose="02020603050405020304" pitchFamily="18" charset="0"/>
              </a:rPr>
              <a:t>w</a:t>
            </a:r>
            <a:r>
              <a:rPr lang="en-US" altLang="zh-CN" sz="2400" b="1" i="1" baseline="-25000">
                <a:latin typeface="Times New Roman" panose="02020603050405020304" pitchFamily="18" charset="0"/>
              </a:rPr>
              <a:t>ij </a:t>
            </a:r>
            <a:r>
              <a:rPr lang="en-US" altLang="zh-CN" sz="2400" b="1">
                <a:latin typeface="Times New Roman" panose="02020603050405020304" pitchFamily="18" charset="0"/>
              </a:rPr>
              <a:t>= </a:t>
            </a:r>
            <a:r>
              <a:rPr lang="en-US" altLang="zh-CN" sz="2400" b="1" i="1">
                <a:latin typeface="Times New Roman" panose="02020603050405020304" pitchFamily="18" charset="0"/>
              </a:rPr>
              <a:t>w</a:t>
            </a:r>
            <a:r>
              <a:rPr lang="en-US" altLang="zh-CN" sz="2400" b="1" i="1" baseline="-25000">
                <a:latin typeface="Times New Roman" panose="02020603050405020304" pitchFamily="18" charset="0"/>
              </a:rPr>
              <a:t>ji </a:t>
            </a:r>
            <a:r>
              <a:rPr lang="en-US" altLang="zh-CN" sz="2400" b="1">
                <a:latin typeface="Times New Roman" panose="02020603050405020304" pitchFamily="18" charset="0"/>
              </a:rPr>
              <a:t>,   </a:t>
            </a:r>
            <a:r>
              <a:rPr lang="zh-CN" altLang="en-US" sz="2400" b="1">
                <a:latin typeface="Times New Roman" panose="02020603050405020304" pitchFamily="18" charset="0"/>
              </a:rPr>
              <a:t>则                  ；当且仅当</a:t>
            </a:r>
          </a:p>
          <a:p>
            <a:pPr eaLnBrk="1" hangingPunct="1">
              <a:lnSpc>
                <a:spcPct val="50000"/>
              </a:lnSpc>
              <a:spcBef>
                <a:spcPct val="50000"/>
              </a:spcBef>
            </a:pPr>
            <a:endParaRPr lang="zh-CN" altLang="en-US" sz="2400" b="1">
              <a:latin typeface="Times New Roman" panose="02020603050405020304" pitchFamily="18" charset="0"/>
            </a:endParaRPr>
          </a:p>
          <a:p>
            <a:pPr eaLnBrk="1" hangingPunct="1">
              <a:lnSpc>
                <a:spcPct val="150000"/>
              </a:lnSpc>
              <a:spcBef>
                <a:spcPct val="50000"/>
              </a:spcBef>
            </a:pPr>
            <a:r>
              <a:rPr lang="zh-CN" altLang="en-US" sz="2400" b="1">
                <a:latin typeface="宋体" panose="02010600030101010101" pitchFamily="2" charset="-122"/>
              </a:rPr>
              <a:t> </a:t>
            </a:r>
            <a:r>
              <a:rPr lang="zh-CN" altLang="en-US" sz="2400" b="1"/>
              <a:t> </a:t>
            </a:r>
          </a:p>
        </p:txBody>
      </p:sp>
      <p:graphicFrame>
        <p:nvGraphicFramePr>
          <p:cNvPr id="55308" name="Object 12">
            <a:extLst>
              <a:ext uri="{FF2B5EF4-FFF2-40B4-BE49-F238E27FC236}">
                <a16:creationId xmlns:a16="http://schemas.microsoft.com/office/drawing/2014/main" id="{17BE96E6-D3C8-4076-B4E9-4517D02CCD8C}"/>
              </a:ext>
            </a:extLst>
          </p:cNvPr>
          <p:cNvGraphicFramePr>
            <a:graphicFrameLocks noChangeAspect="1"/>
          </p:cNvGraphicFramePr>
          <p:nvPr/>
        </p:nvGraphicFramePr>
        <p:xfrm>
          <a:off x="7848600" y="3832226"/>
          <a:ext cx="914400" cy="511175"/>
        </p:xfrm>
        <a:graphic>
          <a:graphicData uri="http://schemas.openxmlformats.org/presentationml/2006/ole">
            <mc:AlternateContent xmlns:mc="http://schemas.openxmlformats.org/markup-compatibility/2006">
              <mc:Choice xmlns:v="urn:schemas-microsoft-com:vml" Requires="v">
                <p:oleObj spid="_x0000_s20587" r:id="rId3" imgW="406224" imgH="228501" progId="Equation.DSMT4">
                  <p:embed/>
                </p:oleObj>
              </mc:Choice>
              <mc:Fallback>
                <p:oleObj r:id="rId3" imgW="406224" imgH="228501" progId="Equation.DSMT4">
                  <p:embed/>
                  <p:pic>
                    <p:nvPicPr>
                      <p:cNvPr id="55308" name="Object 12">
                        <a:extLst>
                          <a:ext uri="{FF2B5EF4-FFF2-40B4-BE49-F238E27FC236}">
                            <a16:creationId xmlns:a16="http://schemas.microsoft.com/office/drawing/2014/main" id="{17BE96E6-D3C8-4076-B4E9-4517D02CCD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3832226"/>
                        <a:ext cx="91440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09" name="Rectangle 21">
            <a:extLst>
              <a:ext uri="{FF2B5EF4-FFF2-40B4-BE49-F238E27FC236}">
                <a16:creationId xmlns:a16="http://schemas.microsoft.com/office/drawing/2014/main" id="{F72A928C-2B19-4C23-9882-427877C0C1F7}"/>
              </a:ext>
            </a:extLst>
          </p:cNvPr>
          <p:cNvSpPr>
            <a:spLocks noChangeArrowheads="1"/>
          </p:cNvSpPr>
          <p:nvPr/>
        </p:nvSpPr>
        <p:spPr bwMode="auto">
          <a:xfrm>
            <a:off x="1524001" y="27387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5316" name="Object 20">
            <a:extLst>
              <a:ext uri="{FF2B5EF4-FFF2-40B4-BE49-F238E27FC236}">
                <a16:creationId xmlns:a16="http://schemas.microsoft.com/office/drawing/2014/main" id="{A296AAA0-1F30-4D52-BFDA-649E88840B69}"/>
              </a:ext>
            </a:extLst>
          </p:cNvPr>
          <p:cNvGraphicFramePr>
            <a:graphicFrameLocks noChangeAspect="1"/>
          </p:cNvGraphicFramePr>
          <p:nvPr/>
        </p:nvGraphicFramePr>
        <p:xfrm>
          <a:off x="2620964" y="2173288"/>
          <a:ext cx="6873875" cy="1066800"/>
        </p:xfrm>
        <a:graphic>
          <a:graphicData uri="http://schemas.openxmlformats.org/presentationml/2006/ole">
            <mc:AlternateContent xmlns:mc="http://schemas.openxmlformats.org/markup-compatibility/2006">
              <mc:Choice xmlns:v="urn:schemas-microsoft-com:vml" Requires="v">
                <p:oleObj spid="_x0000_s20588" name="公式" r:id="rId5" imgW="2882880" imgH="457200" progId="Equation.3">
                  <p:embed/>
                </p:oleObj>
              </mc:Choice>
              <mc:Fallback>
                <p:oleObj name="公式" r:id="rId5" imgW="2882880" imgH="457200" progId="Equation.3">
                  <p:embed/>
                  <p:pic>
                    <p:nvPicPr>
                      <p:cNvPr id="55316" name="Object 20">
                        <a:extLst>
                          <a:ext uri="{FF2B5EF4-FFF2-40B4-BE49-F238E27FC236}">
                            <a16:creationId xmlns:a16="http://schemas.microsoft.com/office/drawing/2014/main" id="{A296AAA0-1F30-4D52-BFDA-649E88840B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0964" y="2173288"/>
                        <a:ext cx="6873875"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10" name="Rectangle 23">
            <a:extLst>
              <a:ext uri="{FF2B5EF4-FFF2-40B4-BE49-F238E27FC236}">
                <a16:creationId xmlns:a16="http://schemas.microsoft.com/office/drawing/2014/main" id="{63A95EDD-A773-4A36-8CA1-CC1C48368D38}"/>
              </a:ext>
            </a:extLst>
          </p:cNvPr>
          <p:cNvSpPr>
            <a:spLocks noChangeArrowheads="1"/>
          </p:cNvSpPr>
          <p:nvPr/>
        </p:nvSpPr>
        <p:spPr bwMode="auto">
          <a:xfrm>
            <a:off x="1524001" y="27815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5318" name="Object 22">
            <a:extLst>
              <a:ext uri="{FF2B5EF4-FFF2-40B4-BE49-F238E27FC236}">
                <a16:creationId xmlns:a16="http://schemas.microsoft.com/office/drawing/2014/main" id="{292BEA35-B6BF-46D2-9FCD-3D6BE2107B18}"/>
              </a:ext>
            </a:extLst>
          </p:cNvPr>
          <p:cNvGraphicFramePr>
            <a:graphicFrameLocks noChangeAspect="1"/>
          </p:cNvGraphicFramePr>
          <p:nvPr/>
        </p:nvGraphicFramePr>
        <p:xfrm>
          <a:off x="6934200" y="4191000"/>
          <a:ext cx="990600" cy="914400"/>
        </p:xfrm>
        <a:graphic>
          <a:graphicData uri="http://schemas.openxmlformats.org/presentationml/2006/ole">
            <mc:AlternateContent xmlns:mc="http://schemas.openxmlformats.org/markup-compatibility/2006">
              <mc:Choice xmlns:v="urn:schemas-microsoft-com:vml" Requires="v">
                <p:oleObj spid="_x0000_s20589" name="公式" r:id="rId7" imgW="444307" imgH="368140" progId="Equation.3">
                  <p:embed/>
                </p:oleObj>
              </mc:Choice>
              <mc:Fallback>
                <p:oleObj name="公式" r:id="rId7" imgW="444307" imgH="368140" progId="Equation.3">
                  <p:embed/>
                  <p:pic>
                    <p:nvPicPr>
                      <p:cNvPr id="55318" name="Object 22">
                        <a:extLst>
                          <a:ext uri="{FF2B5EF4-FFF2-40B4-BE49-F238E27FC236}">
                            <a16:creationId xmlns:a16="http://schemas.microsoft.com/office/drawing/2014/main" id="{292BEA35-B6BF-46D2-9FCD-3D6BE2107B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4191000"/>
                        <a:ext cx="990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0" name="Object 24">
            <a:extLst>
              <a:ext uri="{FF2B5EF4-FFF2-40B4-BE49-F238E27FC236}">
                <a16:creationId xmlns:a16="http://schemas.microsoft.com/office/drawing/2014/main" id="{2967EE04-2F73-42F2-9812-7B17C2340762}"/>
              </a:ext>
            </a:extLst>
          </p:cNvPr>
          <p:cNvGraphicFramePr>
            <a:graphicFrameLocks noChangeAspect="1"/>
          </p:cNvGraphicFramePr>
          <p:nvPr/>
        </p:nvGraphicFramePr>
        <p:xfrm>
          <a:off x="2092326" y="4845050"/>
          <a:ext cx="3470275" cy="977900"/>
        </p:xfrm>
        <a:graphic>
          <a:graphicData uri="http://schemas.openxmlformats.org/presentationml/2006/ole">
            <mc:AlternateContent xmlns:mc="http://schemas.openxmlformats.org/markup-compatibility/2006">
              <mc:Choice xmlns:v="urn:schemas-microsoft-com:vml" Requires="v">
                <p:oleObj spid="_x0000_s20590" name="公式" r:id="rId9" imgW="1473120" imgH="393480" progId="Equation.3">
                  <p:embed/>
                </p:oleObj>
              </mc:Choice>
              <mc:Fallback>
                <p:oleObj name="公式" r:id="rId9" imgW="1473120" imgH="393480" progId="Equation.3">
                  <p:embed/>
                  <p:pic>
                    <p:nvPicPr>
                      <p:cNvPr id="55320" name="Object 24">
                        <a:extLst>
                          <a:ext uri="{FF2B5EF4-FFF2-40B4-BE49-F238E27FC236}">
                            <a16:creationId xmlns:a16="http://schemas.microsoft.com/office/drawing/2014/main" id="{2967EE04-2F73-42F2-9812-7B17C23407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2326" y="4845050"/>
                        <a:ext cx="347027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22" name="Object 26">
            <a:extLst>
              <a:ext uri="{FF2B5EF4-FFF2-40B4-BE49-F238E27FC236}">
                <a16:creationId xmlns:a16="http://schemas.microsoft.com/office/drawing/2014/main" id="{0EE2D8FC-83E4-4426-8E9D-24018DCB174B}"/>
              </a:ext>
            </a:extLst>
          </p:cNvPr>
          <p:cNvGraphicFramePr>
            <a:graphicFrameLocks noGrp="1" noChangeAspect="1"/>
          </p:cNvGraphicFramePr>
          <p:nvPr>
            <p:ph sz="half" idx="2"/>
          </p:nvPr>
        </p:nvGraphicFramePr>
        <p:xfrm>
          <a:off x="5753100" y="4953001"/>
          <a:ext cx="952500" cy="879475"/>
        </p:xfrm>
        <a:graphic>
          <a:graphicData uri="http://schemas.openxmlformats.org/presentationml/2006/ole">
            <mc:AlternateContent xmlns:mc="http://schemas.openxmlformats.org/markup-compatibility/2006">
              <mc:Choice xmlns:v="urn:schemas-microsoft-com:vml" Requires="v">
                <p:oleObj spid="_x0000_s20591" name="公式" r:id="rId11" imgW="444240" imgH="368280" progId="Equation.3">
                  <p:embed/>
                </p:oleObj>
              </mc:Choice>
              <mc:Fallback>
                <p:oleObj name="公式" r:id="rId11" imgW="444240" imgH="368280" progId="Equation.3">
                  <p:embed/>
                  <p:pic>
                    <p:nvPicPr>
                      <p:cNvPr id="55322" name="Object 26">
                        <a:extLst>
                          <a:ext uri="{FF2B5EF4-FFF2-40B4-BE49-F238E27FC236}">
                            <a16:creationId xmlns:a16="http://schemas.microsoft.com/office/drawing/2014/main" id="{0EE2D8FC-83E4-4426-8E9D-24018DCB174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53100" y="4953001"/>
                        <a:ext cx="95250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7" name="直接连接符 16">
            <a:extLst>
              <a:ext uri="{FF2B5EF4-FFF2-40B4-BE49-F238E27FC236}">
                <a16:creationId xmlns:a16="http://schemas.microsoft.com/office/drawing/2014/main" id="{C95FFC0A-DB9F-4CA1-9C2B-FEC5F576DCC7}"/>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4066CC0-28E0-4594-9F7D-D04557DCB0F8}"/>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连续型</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VLSI</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实现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nodeType="clickEffect">
                                  <p:stCondLst>
                                    <p:cond delay="0"/>
                                  </p:stCondLst>
                                  <p:childTnLst>
                                    <p:set>
                                      <p:cBhvr>
                                        <p:cTn id="6" dur="1" fill="hold">
                                          <p:stCondLst>
                                            <p:cond delay="0"/>
                                          </p:stCondLst>
                                        </p:cTn>
                                        <p:tgtEl>
                                          <p:spTgt spid="55316"/>
                                        </p:tgtEl>
                                        <p:attrNameLst>
                                          <p:attrName>style.visibility</p:attrName>
                                        </p:attrNameLst>
                                      </p:cBhvr>
                                      <p:to>
                                        <p:strVal val="visible"/>
                                      </p:to>
                                    </p:set>
                                    <p:animEffect transition="in" filter="fade">
                                      <p:cBhvr>
                                        <p:cTn id="7" dur="800" decel="100000"/>
                                        <p:tgtEl>
                                          <p:spTgt spid="55316"/>
                                        </p:tgtEl>
                                      </p:cBhvr>
                                    </p:animEffect>
                                    <p:anim calcmode="lin" valueType="num">
                                      <p:cBhvr>
                                        <p:cTn id="8" dur="800" decel="100000" fill="hold"/>
                                        <p:tgtEl>
                                          <p:spTgt spid="55316"/>
                                        </p:tgtEl>
                                        <p:attrNameLst>
                                          <p:attrName>style.rotation</p:attrName>
                                        </p:attrNameLst>
                                      </p:cBhvr>
                                      <p:tavLst>
                                        <p:tav tm="0">
                                          <p:val>
                                            <p:fltVal val="-90"/>
                                          </p:val>
                                        </p:tav>
                                        <p:tav tm="100000">
                                          <p:val>
                                            <p:fltVal val="0"/>
                                          </p:val>
                                        </p:tav>
                                      </p:tavLst>
                                    </p:anim>
                                    <p:anim calcmode="lin" valueType="num">
                                      <p:cBhvr>
                                        <p:cTn id="9" dur="800" decel="100000" fill="hold"/>
                                        <p:tgtEl>
                                          <p:spTgt spid="55316"/>
                                        </p:tgtEl>
                                        <p:attrNameLst>
                                          <p:attrName>ppt_x</p:attrName>
                                        </p:attrNameLst>
                                      </p:cBhvr>
                                      <p:tavLst>
                                        <p:tav tm="0">
                                          <p:val>
                                            <p:strVal val="#ppt_x+0.4"/>
                                          </p:val>
                                        </p:tav>
                                        <p:tav tm="100000">
                                          <p:val>
                                            <p:strVal val="#ppt_x-0.05"/>
                                          </p:val>
                                        </p:tav>
                                      </p:tavLst>
                                    </p:anim>
                                    <p:anim calcmode="lin" valueType="num">
                                      <p:cBhvr>
                                        <p:cTn id="10" dur="800" decel="100000" fill="hold"/>
                                        <p:tgtEl>
                                          <p:spTgt spid="5531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531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5316"/>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5307"/>
                                        </p:tgtEl>
                                        <p:attrNameLst>
                                          <p:attrName>style.visibility</p:attrName>
                                        </p:attrNameLst>
                                      </p:cBhvr>
                                      <p:to>
                                        <p:strVal val="visible"/>
                                      </p:to>
                                    </p:set>
                                    <p:animEffect transition="in" filter="dissolve">
                                      <p:cBhvr>
                                        <p:cTn id="17" dur="500"/>
                                        <p:tgtEl>
                                          <p:spTgt spid="55307"/>
                                        </p:tgtEl>
                                      </p:cBhvr>
                                    </p:animEffect>
                                  </p:childTnLst>
                                </p:cTn>
                              </p:par>
                              <p:par>
                                <p:cTn id="18" presetID="9" presetClass="entr" presetSubtype="0" fill="hold" nodeType="withEffect">
                                  <p:stCondLst>
                                    <p:cond delay="0"/>
                                  </p:stCondLst>
                                  <p:childTnLst>
                                    <p:set>
                                      <p:cBhvr>
                                        <p:cTn id="19" dur="1" fill="hold">
                                          <p:stCondLst>
                                            <p:cond delay="0"/>
                                          </p:stCondLst>
                                        </p:cTn>
                                        <p:tgtEl>
                                          <p:spTgt spid="55308"/>
                                        </p:tgtEl>
                                        <p:attrNameLst>
                                          <p:attrName>style.visibility</p:attrName>
                                        </p:attrNameLst>
                                      </p:cBhvr>
                                      <p:to>
                                        <p:strVal val="visible"/>
                                      </p:to>
                                    </p:set>
                                    <p:animEffect transition="in" filter="dissolve">
                                      <p:cBhvr>
                                        <p:cTn id="20" dur="500"/>
                                        <p:tgtEl>
                                          <p:spTgt spid="55308"/>
                                        </p:tgtEl>
                                      </p:cBhvr>
                                    </p:animEffect>
                                  </p:childTnLst>
                                </p:cTn>
                              </p:par>
                              <p:par>
                                <p:cTn id="21" presetID="9" presetClass="entr" presetSubtype="0" fill="hold" nodeType="withEffect">
                                  <p:stCondLst>
                                    <p:cond delay="0"/>
                                  </p:stCondLst>
                                  <p:childTnLst>
                                    <p:set>
                                      <p:cBhvr>
                                        <p:cTn id="22" dur="1" fill="hold">
                                          <p:stCondLst>
                                            <p:cond delay="0"/>
                                          </p:stCondLst>
                                        </p:cTn>
                                        <p:tgtEl>
                                          <p:spTgt spid="55318"/>
                                        </p:tgtEl>
                                        <p:attrNameLst>
                                          <p:attrName>style.visibility</p:attrName>
                                        </p:attrNameLst>
                                      </p:cBhvr>
                                      <p:to>
                                        <p:strVal val="visible"/>
                                      </p:to>
                                    </p:set>
                                    <p:animEffect transition="in" filter="dissolve">
                                      <p:cBhvr>
                                        <p:cTn id="23" dur="500"/>
                                        <p:tgtEl>
                                          <p:spTgt spid="55318"/>
                                        </p:tgtEl>
                                      </p:cBhvr>
                                    </p:animEffect>
                                  </p:childTnLst>
                                </p:cTn>
                              </p:par>
                              <p:par>
                                <p:cTn id="24" presetID="9" presetClass="entr" presetSubtype="0" fill="hold" nodeType="withEffect">
                                  <p:stCondLst>
                                    <p:cond delay="0"/>
                                  </p:stCondLst>
                                  <p:childTnLst>
                                    <p:set>
                                      <p:cBhvr>
                                        <p:cTn id="25" dur="1" fill="hold">
                                          <p:stCondLst>
                                            <p:cond delay="0"/>
                                          </p:stCondLst>
                                        </p:cTn>
                                        <p:tgtEl>
                                          <p:spTgt spid="55320"/>
                                        </p:tgtEl>
                                        <p:attrNameLst>
                                          <p:attrName>style.visibility</p:attrName>
                                        </p:attrNameLst>
                                      </p:cBhvr>
                                      <p:to>
                                        <p:strVal val="visible"/>
                                      </p:to>
                                    </p:set>
                                    <p:animEffect transition="in" filter="dissolve">
                                      <p:cBhvr>
                                        <p:cTn id="26" dur="500"/>
                                        <p:tgtEl>
                                          <p:spTgt spid="55320"/>
                                        </p:tgtEl>
                                      </p:cBhvr>
                                    </p:animEffect>
                                  </p:childTnLst>
                                </p:cTn>
                              </p:par>
                              <p:par>
                                <p:cTn id="27" presetID="9" presetClass="entr" presetSubtype="0" fill="hold" nodeType="withEffect">
                                  <p:stCondLst>
                                    <p:cond delay="0"/>
                                  </p:stCondLst>
                                  <p:childTnLst>
                                    <p:set>
                                      <p:cBhvr>
                                        <p:cTn id="28" dur="1" fill="hold">
                                          <p:stCondLst>
                                            <p:cond delay="0"/>
                                          </p:stCondLst>
                                        </p:cTn>
                                        <p:tgtEl>
                                          <p:spTgt spid="55322"/>
                                        </p:tgtEl>
                                        <p:attrNameLst>
                                          <p:attrName>style.visibility</p:attrName>
                                        </p:attrNameLst>
                                      </p:cBhvr>
                                      <p:to>
                                        <p:strVal val="visible"/>
                                      </p:to>
                                    </p:set>
                                    <p:animEffect transition="in" filter="dissolve">
                                      <p:cBhvr>
                                        <p:cTn id="29" dur="500"/>
                                        <p:tgtEl>
                                          <p:spTgt spid="55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灯片编号占位符 1">
            <a:extLst>
              <a:ext uri="{FF2B5EF4-FFF2-40B4-BE49-F238E27FC236}">
                <a16:creationId xmlns:a16="http://schemas.microsoft.com/office/drawing/2014/main" id="{E0830B19-99D3-48AC-A880-515AA81AD85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168E8136-3D97-4BF5-9C57-D26DB5C7976F}" type="slidenum">
              <a:rPr lang="ja-JP" altLang="en-US" sz="1800">
                <a:solidFill>
                  <a:srgbClr val="A50021"/>
                </a:solidFill>
                <a:ea typeface="ＭＳ Ｐゴシック" panose="020B0600070205080204" pitchFamily="34" charset="-128"/>
              </a:rPr>
              <a:pPr eaLnBrk="1" hangingPunct="1"/>
              <a:t>57</a:t>
            </a:fld>
            <a:endParaRPr lang="en-US" altLang="ja-JP" sz="1800">
              <a:solidFill>
                <a:srgbClr val="A50021"/>
              </a:solidFill>
              <a:ea typeface="ＭＳ Ｐゴシック" panose="020B0600070205080204" pitchFamily="34" charset="-128"/>
            </a:endParaRPr>
          </a:p>
        </p:txBody>
      </p:sp>
      <p:sp>
        <p:nvSpPr>
          <p:cNvPr id="338950" name="Rectangle 6">
            <a:extLst>
              <a:ext uri="{FF2B5EF4-FFF2-40B4-BE49-F238E27FC236}">
                <a16:creationId xmlns:a16="http://schemas.microsoft.com/office/drawing/2014/main" id="{CE8D12D1-AAB1-4F02-9AC7-E80CBD85C026}"/>
              </a:ext>
            </a:extLst>
          </p:cNvPr>
          <p:cNvSpPr>
            <a:spLocks noChangeArrowheads="1"/>
          </p:cNvSpPr>
          <p:nvPr/>
        </p:nvSpPr>
        <p:spPr bwMode="auto">
          <a:xfrm>
            <a:off x="1774826" y="1152526"/>
            <a:ext cx="85121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spcBef>
                <a:spcPct val="20000"/>
              </a:spcBef>
              <a:buClr>
                <a:schemeClr val="accent2"/>
              </a:buClr>
              <a:buFont typeface="Wingdings" panose="05000000000000000000" pitchFamily="2" charset="2"/>
              <a:buChar char="o"/>
            </a:pPr>
            <a:r>
              <a:rPr lang="en-US" altLang="zh-CN" sz="2600" b="1">
                <a:latin typeface="Times New Roman" panose="02020603050405020304" pitchFamily="18" charset="0"/>
              </a:rPr>
              <a:t>Hopfield</a:t>
            </a:r>
            <a:r>
              <a:rPr lang="zh-CN" altLang="en-US" sz="2600" b="1">
                <a:latin typeface="Times New Roman" panose="02020603050405020304" pitchFamily="18" charset="0"/>
              </a:rPr>
              <a:t>神经网络中，神经元状态为</a:t>
            </a:r>
            <a:r>
              <a:rPr lang="en-US" altLang="zh-CN" sz="2600" b="1">
                <a:latin typeface="Times New Roman" panose="02020603050405020304" pitchFamily="18" charset="0"/>
              </a:rPr>
              <a:t>1</a:t>
            </a:r>
            <a:r>
              <a:rPr lang="zh-CN" altLang="en-US" sz="2600" b="1">
                <a:latin typeface="Times New Roman" panose="02020603050405020304" pitchFamily="18" charset="0"/>
              </a:rPr>
              <a:t>是根据其输入是否大于阈值确定的，是确定性的。</a:t>
            </a:r>
          </a:p>
          <a:p>
            <a:pPr algn="just" eaLnBrk="1" hangingPunct="1">
              <a:lnSpc>
                <a:spcPct val="140000"/>
              </a:lnSpc>
              <a:spcBef>
                <a:spcPct val="80000"/>
              </a:spcBef>
              <a:buClr>
                <a:schemeClr val="accent2"/>
              </a:buClr>
              <a:buFont typeface="Wingdings" panose="05000000000000000000" pitchFamily="2" charset="2"/>
              <a:buChar char="o"/>
            </a:pPr>
            <a:r>
              <a:rPr lang="zh-CN" altLang="en-US" sz="2600" b="1">
                <a:latin typeface="Times New Roman" panose="02020603050405020304" pitchFamily="18" charset="0"/>
              </a:rPr>
              <a:t>随机神经网络中，神经元状态为</a:t>
            </a:r>
            <a:r>
              <a:rPr lang="en-US" altLang="zh-CN" sz="2600" b="1">
                <a:latin typeface="Times New Roman" panose="02020603050405020304" pitchFamily="18" charset="0"/>
              </a:rPr>
              <a:t>1</a:t>
            </a:r>
            <a:r>
              <a:rPr lang="zh-CN" altLang="en-US" sz="2600" b="1">
                <a:latin typeface="Times New Roman" panose="02020603050405020304" pitchFamily="18" charset="0"/>
              </a:rPr>
              <a:t>是随机的，服从一定的概率分布。例如，服从玻尔兹曼</a:t>
            </a:r>
            <a:r>
              <a:rPr lang="en-US" altLang="zh-CN" sz="2600" b="1">
                <a:latin typeface="Times New Roman" panose="02020603050405020304" pitchFamily="18" charset="0"/>
              </a:rPr>
              <a:t>(Boltzmann)</a:t>
            </a:r>
            <a:r>
              <a:rPr lang="zh-CN" altLang="en-US" sz="2600" b="1">
                <a:latin typeface="Times New Roman" panose="02020603050405020304" pitchFamily="18" charset="0"/>
              </a:rPr>
              <a:t>、高斯</a:t>
            </a:r>
            <a:r>
              <a:rPr lang="en-US" altLang="zh-CN" sz="2600" b="1">
                <a:latin typeface="Times New Roman" panose="02020603050405020304" pitchFamily="18" charset="0"/>
              </a:rPr>
              <a:t>(Gaussian)</a:t>
            </a:r>
            <a:r>
              <a:rPr lang="zh-CN" altLang="en-US" sz="2600" b="1">
                <a:latin typeface="Times New Roman" panose="02020603050405020304" pitchFamily="18" charset="0"/>
              </a:rPr>
              <a:t>、柯西</a:t>
            </a:r>
            <a:r>
              <a:rPr lang="en-US" altLang="zh-CN" sz="2600" b="1">
                <a:latin typeface="Times New Roman" panose="02020603050405020304" pitchFamily="18" charset="0"/>
              </a:rPr>
              <a:t>(Cauchy)</a:t>
            </a:r>
            <a:r>
              <a:rPr lang="zh-CN" altLang="en-US" sz="2600" b="1">
                <a:latin typeface="Times New Roman" panose="02020603050405020304" pitchFamily="18" charset="0"/>
              </a:rPr>
              <a:t>分布等，从而构成玻尔兹曼机、高斯机、柯西机等随机机。</a:t>
            </a:r>
          </a:p>
        </p:txBody>
      </p:sp>
      <p:cxnSp>
        <p:nvCxnSpPr>
          <p:cNvPr id="5" name="直接连接符 4">
            <a:extLst>
              <a:ext uri="{FF2B5EF4-FFF2-40B4-BE49-F238E27FC236}">
                <a16:creationId xmlns:a16="http://schemas.microsoft.com/office/drawing/2014/main" id="{7844CCAC-213E-42E9-AAAF-F749B169890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E26BEA52-6526-4BBF-847E-9F90BE5759ED}"/>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随机神经网络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38950">
                                            <p:txEl>
                                              <p:pRg st="0" end="0"/>
                                            </p:txEl>
                                          </p:spTgt>
                                        </p:tgtEl>
                                        <p:attrNameLst>
                                          <p:attrName>style.visibility</p:attrName>
                                        </p:attrNameLst>
                                      </p:cBhvr>
                                      <p:to>
                                        <p:strVal val="visible"/>
                                      </p:to>
                                    </p:set>
                                    <p:animEffect transition="in" filter="slide(fromTop)">
                                      <p:cBhvr>
                                        <p:cTn id="7" dur="500"/>
                                        <p:tgtEl>
                                          <p:spTgt spid="3389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338950">
                                            <p:txEl>
                                              <p:pRg st="1" end="1"/>
                                            </p:txEl>
                                          </p:spTgt>
                                        </p:tgtEl>
                                        <p:attrNameLst>
                                          <p:attrName>style.visibility</p:attrName>
                                        </p:attrNameLst>
                                      </p:cBhvr>
                                      <p:to>
                                        <p:strVal val="visible"/>
                                      </p:to>
                                    </p:set>
                                    <p:animEffect transition="in" filter="slide(fromTop)">
                                      <p:cBhvr>
                                        <p:cTn id="12" dur="500"/>
                                        <p:tgtEl>
                                          <p:spTgt spid="3389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50" grpId="0" build="p"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灯片编号占位符 3">
            <a:extLst>
              <a:ext uri="{FF2B5EF4-FFF2-40B4-BE49-F238E27FC236}">
                <a16:creationId xmlns:a16="http://schemas.microsoft.com/office/drawing/2014/main" id="{15A817C3-AF7E-45B6-ADDE-42775A3ADE2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F64AB536-BF4C-4D15-A1C9-C9C0B599979B}" type="slidenum">
              <a:rPr lang="ja-JP" altLang="en-US" sz="1800">
                <a:solidFill>
                  <a:srgbClr val="A50021"/>
                </a:solidFill>
                <a:ea typeface="ＭＳ Ｐゴシック" panose="020B0600070205080204" pitchFamily="34" charset="-128"/>
              </a:rPr>
              <a:pPr eaLnBrk="1" hangingPunct="1"/>
              <a:t>58</a:t>
            </a:fld>
            <a:endParaRPr lang="en-US" altLang="ja-JP" sz="1800">
              <a:solidFill>
                <a:srgbClr val="A50021"/>
              </a:solidFill>
              <a:ea typeface="ＭＳ Ｐゴシック" panose="020B0600070205080204" pitchFamily="34" charset="-128"/>
            </a:endParaRPr>
          </a:p>
        </p:txBody>
      </p:sp>
      <p:sp>
        <p:nvSpPr>
          <p:cNvPr id="340997" name="Rectangle 5">
            <a:extLst>
              <a:ext uri="{FF2B5EF4-FFF2-40B4-BE49-F238E27FC236}">
                <a16:creationId xmlns:a16="http://schemas.microsoft.com/office/drawing/2014/main" id="{EFA95A0D-01CC-40C8-99EB-B82321E7384E}"/>
              </a:ext>
            </a:extLst>
          </p:cNvPr>
          <p:cNvSpPr>
            <a:spLocks noChangeArrowheads="1"/>
          </p:cNvSpPr>
          <p:nvPr/>
        </p:nvSpPr>
        <p:spPr bwMode="auto">
          <a:xfrm>
            <a:off x="1905000" y="1066801"/>
            <a:ext cx="82296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40000"/>
              </a:spcBef>
              <a:buClr>
                <a:schemeClr val="accent2"/>
              </a:buClr>
              <a:buFont typeface="Wingdings" panose="05000000000000000000" pitchFamily="2" charset="2"/>
              <a:buNone/>
            </a:pPr>
            <a:r>
              <a:rPr lang="en-US" altLang="zh-CN" sz="2800" b="1">
                <a:latin typeface="Times New Roman" panose="02020603050405020304" pitchFamily="18" charset="0"/>
                <a:cs typeface="Times New Roman" panose="02020603050405020304" pitchFamily="18" charset="0"/>
              </a:rPr>
              <a:t>1</a:t>
            </a:r>
            <a:r>
              <a:rPr lang="en-US" altLang="zh-CN" sz="2800" b="1">
                <a:latin typeface="Times New Roman" panose="02020603050405020304" pitchFamily="18" charset="0"/>
              </a:rPr>
              <a:t>.  </a:t>
            </a:r>
            <a:r>
              <a:rPr lang="en-US" altLang="zh-CN" sz="2800" b="1">
                <a:latin typeface="Times New Roman" panose="02020603050405020304" pitchFamily="18" charset="0"/>
                <a:cs typeface="Times New Roman" panose="02020603050405020304" pitchFamily="18" charset="0"/>
              </a:rPr>
              <a:t>Boltzmann</a:t>
            </a:r>
            <a:r>
              <a:rPr lang="zh-CN" altLang="en-US" sz="2800" b="1">
                <a:latin typeface="Times New Roman" panose="02020603050405020304" pitchFamily="18" charset="0"/>
              </a:rPr>
              <a:t>机</a:t>
            </a:r>
          </a:p>
          <a:p>
            <a:pPr algn="just" eaLnBrk="1" hangingPunct="1">
              <a:lnSpc>
                <a:spcPct val="120000"/>
              </a:lnSpc>
              <a:spcBef>
                <a:spcPct val="40000"/>
              </a:spcBef>
              <a:buClr>
                <a:schemeClr val="accent2"/>
              </a:buClr>
              <a:buFont typeface="Wingdings" panose="05000000000000000000" pitchFamily="2" charset="2"/>
              <a:buChar char="o"/>
            </a:pP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1985</a:t>
            </a:r>
            <a:r>
              <a:rPr lang="zh-CN" altLang="en-US" sz="2400" b="1">
                <a:latin typeface="宋体" panose="02010600030101010101" pitchFamily="2" charset="-122"/>
              </a:rPr>
              <a:t>年，加拿大多伦多大学教授欣顿</a:t>
            </a:r>
            <a:r>
              <a:rPr lang="en-US" altLang="zh-CN" sz="2400" b="1">
                <a:latin typeface="Times New Roman" panose="02020603050405020304" pitchFamily="18" charset="0"/>
                <a:cs typeface="Times New Roman" panose="02020603050405020304" pitchFamily="18" charset="0"/>
              </a:rPr>
              <a:t>(Hinton)</a:t>
            </a:r>
            <a:r>
              <a:rPr lang="zh-CN" altLang="en-US" sz="2400" b="1">
                <a:latin typeface="宋体" panose="02010600030101010101" pitchFamily="2" charset="-122"/>
              </a:rPr>
              <a:t>等人借助统计物理学的概念和方法，提出了</a:t>
            </a:r>
            <a:r>
              <a:rPr lang="en-US" altLang="zh-CN" sz="2400" b="1">
                <a:latin typeface="Times New Roman" panose="02020603050405020304" pitchFamily="18" charset="0"/>
                <a:cs typeface="Times New Roman" panose="02020603050405020304" pitchFamily="18" charset="0"/>
              </a:rPr>
              <a:t>Boltzmann</a:t>
            </a:r>
            <a:r>
              <a:rPr lang="zh-CN" altLang="en-US" sz="2400" b="1">
                <a:latin typeface="宋体" panose="02010600030101010101" pitchFamily="2" charset="-122"/>
              </a:rPr>
              <a:t>机神经网络模型。</a:t>
            </a:r>
            <a:endParaRPr lang="zh-CN" altLang="en-US" sz="2400" b="1">
              <a:latin typeface="Times New Roman" panose="02020603050405020304" pitchFamily="18" charset="0"/>
              <a:cs typeface="Times New Roman" panose="02020603050405020304" pitchFamily="18" charset="0"/>
            </a:endParaRPr>
          </a:p>
          <a:p>
            <a:pPr algn="just" eaLnBrk="1" hangingPunct="1">
              <a:lnSpc>
                <a:spcPct val="120000"/>
              </a:lnSpc>
              <a:spcBef>
                <a:spcPct val="40000"/>
              </a:spcBef>
              <a:buClr>
                <a:schemeClr val="accent2"/>
              </a:buClr>
              <a:buFont typeface="Wingdings" panose="05000000000000000000" pitchFamily="2" charset="2"/>
              <a:buChar char="o"/>
            </a:pP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Boltzmann</a:t>
            </a:r>
            <a:r>
              <a:rPr lang="zh-CN" altLang="en-US" sz="2400" b="1">
                <a:latin typeface="Times New Roman" panose="02020603050405020304" pitchFamily="18" charset="0"/>
              </a:rPr>
              <a:t>机是离散</a:t>
            </a:r>
            <a:r>
              <a:rPr lang="en-US" altLang="zh-CN" sz="2400" b="1">
                <a:latin typeface="Times New Roman" panose="02020603050405020304" pitchFamily="18" charset="0"/>
                <a:cs typeface="Times New Roman" panose="02020603050405020304" pitchFamily="18" charset="0"/>
              </a:rPr>
              <a:t>Hopfield</a:t>
            </a:r>
            <a:r>
              <a:rPr lang="zh-CN" altLang="en-US" sz="2400" b="1">
                <a:latin typeface="Times New Roman" panose="02020603050405020304" pitchFamily="18" charset="0"/>
              </a:rPr>
              <a:t>神经网络的一种变型，通过对离散</a:t>
            </a:r>
            <a:r>
              <a:rPr lang="en-US" altLang="zh-CN" sz="2400" b="1">
                <a:latin typeface="Times New Roman" panose="02020603050405020304" pitchFamily="18" charset="0"/>
                <a:cs typeface="Times New Roman" panose="02020603050405020304" pitchFamily="18" charset="0"/>
              </a:rPr>
              <a:t>Hopfield</a:t>
            </a:r>
            <a:r>
              <a:rPr lang="zh-CN" altLang="en-US" sz="2400" b="1">
                <a:latin typeface="Times New Roman" panose="02020603050405020304" pitchFamily="18" charset="0"/>
              </a:rPr>
              <a:t>神经网络加以扰动，使其以概率的形式表达，而网络的模型方程不变，只是输出值类似于</a:t>
            </a:r>
            <a:r>
              <a:rPr lang="en-US" altLang="zh-CN" sz="2400" b="1">
                <a:latin typeface="Times New Roman" panose="02020603050405020304" pitchFamily="18" charset="0"/>
                <a:cs typeface="Times New Roman" panose="02020603050405020304" pitchFamily="18" charset="0"/>
              </a:rPr>
              <a:t>Boltzmann</a:t>
            </a:r>
            <a:r>
              <a:rPr lang="zh-CN" altLang="en-US" sz="2400" b="1">
                <a:latin typeface="Times New Roman" panose="02020603050405020304" pitchFamily="18" charset="0"/>
              </a:rPr>
              <a:t>分布以概率分布取值。</a:t>
            </a:r>
          </a:p>
          <a:p>
            <a:pPr algn="just" eaLnBrk="1" hangingPunct="1">
              <a:lnSpc>
                <a:spcPct val="120000"/>
              </a:lnSpc>
              <a:spcBef>
                <a:spcPct val="40000"/>
              </a:spcBef>
              <a:buClr>
                <a:schemeClr val="accent2"/>
              </a:buClr>
              <a:buFont typeface="Wingdings" panose="05000000000000000000" pitchFamily="2" charset="2"/>
              <a:buChar char="o"/>
            </a:pPr>
            <a:r>
              <a:rPr lang="zh-CN" altLang="en-US" sz="2400" b="1">
                <a:latin typeface="Times New Roman" panose="02020603050405020304" pitchFamily="18" charset="0"/>
                <a:cs typeface="Times New Roman" panose="02020603050405020304" pitchFamily="18" charset="0"/>
              </a:rPr>
              <a:t>  </a:t>
            </a:r>
            <a:r>
              <a:rPr lang="en-US" altLang="zh-CN" sz="2400" b="1">
                <a:latin typeface="Times New Roman" panose="02020603050405020304" pitchFamily="18" charset="0"/>
                <a:cs typeface="Times New Roman" panose="02020603050405020304" pitchFamily="18" charset="0"/>
              </a:rPr>
              <a:t>Boltzmann</a:t>
            </a:r>
            <a:r>
              <a:rPr lang="zh-CN" altLang="en-US" sz="2400" b="1">
                <a:latin typeface="Times New Roman" panose="02020603050405020304" pitchFamily="18" charset="0"/>
              </a:rPr>
              <a:t>机是按</a:t>
            </a:r>
            <a:r>
              <a:rPr lang="en-US" altLang="zh-CN" sz="2400" b="1">
                <a:latin typeface="Times New Roman" panose="02020603050405020304" pitchFamily="18" charset="0"/>
                <a:cs typeface="Times New Roman" panose="02020603050405020304" pitchFamily="18" charset="0"/>
              </a:rPr>
              <a:t>Boltzmann</a:t>
            </a:r>
            <a:r>
              <a:rPr lang="zh-CN" altLang="en-US" sz="2400" b="1">
                <a:latin typeface="Times New Roman" panose="02020603050405020304" pitchFamily="18" charset="0"/>
              </a:rPr>
              <a:t>概率分布动作的神经网络。</a:t>
            </a:r>
            <a:endParaRPr lang="zh-CN" altLang="en-US" sz="2800" b="1"/>
          </a:p>
        </p:txBody>
      </p:sp>
      <p:cxnSp>
        <p:nvCxnSpPr>
          <p:cNvPr id="6" name="直接连接符 5">
            <a:extLst>
              <a:ext uri="{FF2B5EF4-FFF2-40B4-BE49-F238E27FC236}">
                <a16:creationId xmlns:a16="http://schemas.microsoft.com/office/drawing/2014/main" id="{B001EEDE-10D2-4573-A68C-F81AB7C9E354}"/>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60011E3-8F4C-43CB-BD1C-E7D39A7EF78E}"/>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随机神经网络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0997">
                                            <p:txEl>
                                              <p:pRg st="0" end="0"/>
                                            </p:txEl>
                                          </p:spTgt>
                                        </p:tgtEl>
                                        <p:attrNameLst>
                                          <p:attrName>style.visibility</p:attrName>
                                        </p:attrNameLst>
                                      </p:cBhvr>
                                      <p:to>
                                        <p:strVal val="visible"/>
                                      </p:to>
                                    </p:set>
                                    <p:animEffect transition="in" filter="dissolve">
                                      <p:cBhvr>
                                        <p:cTn id="7" dur="500"/>
                                        <p:tgtEl>
                                          <p:spTgt spid="34099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0997">
                                            <p:txEl>
                                              <p:pRg st="1" end="1"/>
                                            </p:txEl>
                                          </p:spTgt>
                                        </p:tgtEl>
                                        <p:attrNameLst>
                                          <p:attrName>style.visibility</p:attrName>
                                        </p:attrNameLst>
                                      </p:cBhvr>
                                      <p:to>
                                        <p:strVal val="visible"/>
                                      </p:to>
                                    </p:set>
                                    <p:animEffect transition="in" filter="dissolve">
                                      <p:cBhvr>
                                        <p:cTn id="12" dur="500"/>
                                        <p:tgtEl>
                                          <p:spTgt spid="34099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40997">
                                            <p:txEl>
                                              <p:pRg st="2" end="2"/>
                                            </p:txEl>
                                          </p:spTgt>
                                        </p:tgtEl>
                                        <p:attrNameLst>
                                          <p:attrName>style.visibility</p:attrName>
                                        </p:attrNameLst>
                                      </p:cBhvr>
                                      <p:to>
                                        <p:strVal val="visible"/>
                                      </p:to>
                                    </p:set>
                                    <p:animEffect transition="in" filter="dissolve">
                                      <p:cBhvr>
                                        <p:cTn id="17" dur="500"/>
                                        <p:tgtEl>
                                          <p:spTgt spid="34099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0997">
                                            <p:txEl>
                                              <p:pRg st="3" end="3"/>
                                            </p:txEl>
                                          </p:spTgt>
                                        </p:tgtEl>
                                        <p:attrNameLst>
                                          <p:attrName>style.visibility</p:attrName>
                                        </p:attrNameLst>
                                      </p:cBhvr>
                                      <p:to>
                                        <p:strVal val="visible"/>
                                      </p:to>
                                    </p:set>
                                    <p:animEffect transition="in" filter="dissolve">
                                      <p:cBhvr>
                                        <p:cTn id="22" dur="500"/>
                                        <p:tgtEl>
                                          <p:spTgt spid="3409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7" name="灯片编号占位符 3">
            <a:extLst>
              <a:ext uri="{FF2B5EF4-FFF2-40B4-BE49-F238E27FC236}">
                <a16:creationId xmlns:a16="http://schemas.microsoft.com/office/drawing/2014/main" id="{8A83B0E1-F7BB-44F9-95BA-069D7E527B4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5BD51ED2-3BA6-4696-8511-4124CE6914A1}" type="slidenum">
              <a:rPr lang="ja-JP" altLang="en-US" sz="1800">
                <a:solidFill>
                  <a:srgbClr val="A50021"/>
                </a:solidFill>
                <a:ea typeface="ＭＳ Ｐゴシック" panose="020B0600070205080204" pitchFamily="34" charset="-128"/>
              </a:rPr>
              <a:pPr eaLnBrk="1" hangingPunct="1"/>
              <a:t>59</a:t>
            </a:fld>
            <a:endParaRPr lang="en-US" altLang="ja-JP" sz="1800">
              <a:solidFill>
                <a:srgbClr val="A50021"/>
              </a:solidFill>
              <a:ea typeface="ＭＳ Ｐゴシック" panose="020B0600070205080204" pitchFamily="34" charset="-128"/>
            </a:endParaRPr>
          </a:p>
        </p:txBody>
      </p:sp>
      <p:sp>
        <p:nvSpPr>
          <p:cNvPr id="30729" name="Rectangle 5">
            <a:extLst>
              <a:ext uri="{FF2B5EF4-FFF2-40B4-BE49-F238E27FC236}">
                <a16:creationId xmlns:a16="http://schemas.microsoft.com/office/drawing/2014/main" id="{95BE6C01-73D1-4D84-ADA7-DF470A7B538B}"/>
              </a:ext>
            </a:extLst>
          </p:cNvPr>
          <p:cNvSpPr>
            <a:spLocks noGrp="1" noChangeArrowheads="1"/>
          </p:cNvSpPr>
          <p:nvPr>
            <p:ph type="body" idx="1"/>
          </p:nvPr>
        </p:nvSpPr>
        <p:spPr>
          <a:xfrm>
            <a:off x="943999" y="1443534"/>
            <a:ext cx="10515600" cy="4351338"/>
          </a:xfrm>
          <a:noFill/>
        </p:spPr>
        <p:txBody>
          <a:bodyPr/>
          <a:lstStyle/>
          <a:p>
            <a:pPr marL="187325" indent="-187325">
              <a:buNone/>
            </a:pPr>
            <a:r>
              <a:rPr lang="en-US" altLang="zh-CN" b="1" dirty="0">
                <a:latin typeface="Times New Roman" panose="02020603050405020304" pitchFamily="18" charset="0"/>
              </a:rPr>
              <a:t>1.  Boltzmann</a:t>
            </a:r>
            <a:r>
              <a:rPr lang="zh-CN" altLang="en-US" b="1" dirty="0">
                <a:latin typeface="Times New Roman" panose="02020603050405020304" pitchFamily="18" charset="0"/>
              </a:rPr>
              <a:t>机 （续）</a:t>
            </a:r>
            <a:endParaRPr lang="zh-CN" altLang="en-US" dirty="0">
              <a:latin typeface="Times New Roman" panose="02020603050405020304" pitchFamily="18" charset="0"/>
            </a:endParaRPr>
          </a:p>
          <a:p>
            <a:pPr marL="187325" indent="-187325"/>
            <a:r>
              <a:rPr lang="zh-CN" altLang="en-US" dirty="0">
                <a:latin typeface="Times New Roman" panose="02020603050405020304" pitchFamily="18" charset="0"/>
              </a:rPr>
              <a:t> 离散</a:t>
            </a:r>
            <a:r>
              <a:rPr lang="en-US" altLang="zh-CN" dirty="0">
                <a:latin typeface="Times New Roman" panose="02020603050405020304" pitchFamily="18" charset="0"/>
              </a:rPr>
              <a:t>Hopfield</a:t>
            </a:r>
            <a:r>
              <a:rPr lang="zh-CN" altLang="en-US" dirty="0">
                <a:latin typeface="Times New Roman" panose="02020603050405020304" pitchFamily="18" charset="0"/>
              </a:rPr>
              <a:t>神经网络的输出：</a:t>
            </a:r>
          </a:p>
          <a:p>
            <a:pPr marL="187325" indent="-187325"/>
            <a:endParaRPr lang="zh-CN" altLang="en-US" dirty="0">
              <a:latin typeface="Times New Roman" panose="02020603050405020304" pitchFamily="18" charset="0"/>
            </a:endParaRPr>
          </a:p>
          <a:p>
            <a:pPr marL="187325" indent="-187325"/>
            <a:endParaRPr lang="zh-CN" altLang="en-US" dirty="0">
              <a:latin typeface="Times New Roman" panose="02020603050405020304" pitchFamily="18" charset="0"/>
            </a:endParaRPr>
          </a:p>
          <a:p>
            <a:pPr marL="187325" indent="-187325"/>
            <a:r>
              <a:rPr lang="zh-CN" altLang="en-US" dirty="0">
                <a:latin typeface="Times New Roman" panose="02020603050405020304" pitchFamily="18" charset="0"/>
              </a:rPr>
              <a:t>  </a:t>
            </a:r>
            <a:r>
              <a:rPr lang="en-US" altLang="zh-CN" dirty="0" err="1">
                <a:latin typeface="Times New Roman" panose="02020603050405020304" pitchFamily="18" charset="0"/>
              </a:rPr>
              <a:t>Boltzman</a:t>
            </a:r>
            <a:r>
              <a:rPr lang="zh-CN" altLang="en-US" dirty="0">
                <a:latin typeface="Times New Roman" panose="02020603050405020304" pitchFamily="18" charset="0"/>
              </a:rPr>
              <a:t>机的内部状态：</a:t>
            </a:r>
          </a:p>
          <a:p>
            <a:pPr marL="187325" indent="-187325"/>
            <a:endParaRPr lang="zh-CN" altLang="en-US" dirty="0">
              <a:latin typeface="Times New Roman" panose="02020603050405020304" pitchFamily="18" charset="0"/>
            </a:endParaRPr>
          </a:p>
          <a:p>
            <a:pPr marL="187325" indent="-187325"/>
            <a:endParaRPr lang="zh-CN" altLang="en-US" dirty="0">
              <a:latin typeface="Times New Roman" panose="02020603050405020304" pitchFamily="18" charset="0"/>
            </a:endParaRPr>
          </a:p>
          <a:p>
            <a:pPr marL="187325" indent="-187325"/>
            <a:r>
              <a:rPr lang="zh-CN" altLang="en-US" dirty="0">
                <a:latin typeface="Times New Roman" panose="02020603050405020304" pitchFamily="18" charset="0"/>
              </a:rPr>
              <a:t>  神经元   输出值为</a:t>
            </a:r>
            <a:r>
              <a:rPr lang="en-US" altLang="zh-CN" dirty="0">
                <a:latin typeface="Times New Roman" panose="02020603050405020304" pitchFamily="18" charset="0"/>
              </a:rPr>
              <a:t>0</a:t>
            </a:r>
            <a:r>
              <a:rPr lang="zh-CN" altLang="en-US" dirty="0">
                <a:latin typeface="Times New Roman" panose="02020603050405020304" pitchFamily="18" charset="0"/>
              </a:rPr>
              <a:t>和</a:t>
            </a:r>
            <a:r>
              <a:rPr lang="en-US" altLang="zh-CN" dirty="0">
                <a:latin typeface="Times New Roman" panose="02020603050405020304" pitchFamily="18" charset="0"/>
              </a:rPr>
              <a:t>1</a:t>
            </a:r>
            <a:r>
              <a:rPr lang="zh-CN" altLang="en-US" dirty="0">
                <a:latin typeface="Times New Roman" panose="02020603050405020304" pitchFamily="18" charset="0"/>
              </a:rPr>
              <a:t>时的概率：</a:t>
            </a:r>
          </a:p>
        </p:txBody>
      </p:sp>
      <p:sp>
        <p:nvSpPr>
          <p:cNvPr id="30730" name="Rectangle 6">
            <a:extLst>
              <a:ext uri="{FF2B5EF4-FFF2-40B4-BE49-F238E27FC236}">
                <a16:creationId xmlns:a16="http://schemas.microsoft.com/office/drawing/2014/main" id="{968D7356-3624-4BC8-983C-B41011B6C192}"/>
              </a:ext>
            </a:extLst>
          </p:cNvPr>
          <p:cNvSpPr>
            <a:spLocks noChangeArrowheads="1"/>
          </p:cNvSpPr>
          <p:nvPr/>
        </p:nvSpPr>
        <p:spPr bwMode="auto">
          <a:xfrm>
            <a:off x="1524001" y="26958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722" name="Object 7">
            <a:extLst>
              <a:ext uri="{FF2B5EF4-FFF2-40B4-BE49-F238E27FC236}">
                <a16:creationId xmlns:a16="http://schemas.microsoft.com/office/drawing/2014/main" id="{19C045A6-B4E5-4BBF-B509-CB2D63620C3F}"/>
              </a:ext>
            </a:extLst>
          </p:cNvPr>
          <p:cNvGraphicFramePr>
            <a:graphicFrameLocks noChangeAspect="1"/>
          </p:cNvGraphicFramePr>
          <p:nvPr/>
        </p:nvGraphicFramePr>
        <p:xfrm>
          <a:off x="3886200" y="2057400"/>
          <a:ext cx="4419600" cy="1258888"/>
        </p:xfrm>
        <a:graphic>
          <a:graphicData uri="http://schemas.openxmlformats.org/presentationml/2006/ole">
            <mc:AlternateContent xmlns:mc="http://schemas.openxmlformats.org/markup-compatibility/2006">
              <mc:Choice xmlns:v="urn:schemas-microsoft-com:vml" Requires="v">
                <p:oleObj spid="_x0000_s21611" name="公式" r:id="rId3" imgW="1904174" imgH="545863" progId="Equation.3">
                  <p:embed/>
                </p:oleObj>
              </mc:Choice>
              <mc:Fallback>
                <p:oleObj name="公式" r:id="rId3" imgW="1904174" imgH="545863" progId="Equation.3">
                  <p:embed/>
                  <p:pic>
                    <p:nvPicPr>
                      <p:cNvPr id="30722" name="Object 7">
                        <a:extLst>
                          <a:ext uri="{FF2B5EF4-FFF2-40B4-BE49-F238E27FC236}">
                            <a16:creationId xmlns:a16="http://schemas.microsoft.com/office/drawing/2014/main" id="{19C045A6-B4E5-4BBF-B509-CB2D63620C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2057400"/>
                        <a:ext cx="4419600" cy="1258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1" name="Rectangle 8">
            <a:extLst>
              <a:ext uri="{FF2B5EF4-FFF2-40B4-BE49-F238E27FC236}">
                <a16:creationId xmlns:a16="http://schemas.microsoft.com/office/drawing/2014/main" id="{EF9252E2-FB4B-4B42-9594-1E8906B74122}"/>
              </a:ext>
            </a:extLst>
          </p:cNvPr>
          <p:cNvSpPr>
            <a:spLocks noChangeArrowheads="1"/>
          </p:cNvSpPr>
          <p:nvPr/>
        </p:nvSpPr>
        <p:spPr bwMode="auto">
          <a:xfrm>
            <a:off x="1524001" y="26958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723" name="Object 9">
            <a:extLst>
              <a:ext uri="{FF2B5EF4-FFF2-40B4-BE49-F238E27FC236}">
                <a16:creationId xmlns:a16="http://schemas.microsoft.com/office/drawing/2014/main" id="{171369BC-DF14-4462-AAE9-9CCD0DAF9AB0}"/>
              </a:ext>
            </a:extLst>
          </p:cNvPr>
          <p:cNvGraphicFramePr>
            <a:graphicFrameLocks noChangeAspect="1"/>
          </p:cNvGraphicFramePr>
          <p:nvPr/>
        </p:nvGraphicFramePr>
        <p:xfrm>
          <a:off x="4191000" y="3810001"/>
          <a:ext cx="2770188" cy="1285875"/>
        </p:xfrm>
        <a:graphic>
          <a:graphicData uri="http://schemas.openxmlformats.org/presentationml/2006/ole">
            <mc:AlternateContent xmlns:mc="http://schemas.openxmlformats.org/markup-compatibility/2006">
              <mc:Choice xmlns:v="urn:schemas-microsoft-com:vml" Requires="v">
                <p:oleObj spid="_x0000_s21612" name="Equation" r:id="rId5" imgW="1168200" imgH="545760" progId="Equation.3">
                  <p:embed/>
                </p:oleObj>
              </mc:Choice>
              <mc:Fallback>
                <p:oleObj name="Equation" r:id="rId5" imgW="1168200" imgH="545760" progId="Equation.3">
                  <p:embed/>
                  <p:pic>
                    <p:nvPicPr>
                      <p:cNvPr id="30723" name="Object 9">
                        <a:extLst>
                          <a:ext uri="{FF2B5EF4-FFF2-40B4-BE49-F238E27FC236}">
                            <a16:creationId xmlns:a16="http://schemas.microsoft.com/office/drawing/2014/main" id="{171369BC-DF14-4462-AAE9-9CCD0DAF9A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810001"/>
                        <a:ext cx="2770188"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2" name="Rectangle 10">
            <a:extLst>
              <a:ext uri="{FF2B5EF4-FFF2-40B4-BE49-F238E27FC236}">
                <a16:creationId xmlns:a16="http://schemas.microsoft.com/office/drawing/2014/main" id="{D0FD0B87-8CB2-46D0-9B80-A342176B1084}"/>
              </a:ext>
            </a:extLst>
          </p:cNvPr>
          <p:cNvSpPr>
            <a:spLocks noChangeArrowheads="1"/>
          </p:cNvSpPr>
          <p:nvPr/>
        </p:nvSpPr>
        <p:spPr bwMode="auto">
          <a:xfrm>
            <a:off x="1524001" y="28530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733" name="Rectangle 11">
            <a:extLst>
              <a:ext uri="{FF2B5EF4-FFF2-40B4-BE49-F238E27FC236}">
                <a16:creationId xmlns:a16="http://schemas.microsoft.com/office/drawing/2014/main" id="{B1EF7837-8AF1-4ED6-B177-E93BEDF3A4DE}"/>
              </a:ext>
            </a:extLst>
          </p:cNvPr>
          <p:cNvSpPr>
            <a:spLocks noChangeArrowheads="1"/>
          </p:cNvSpPr>
          <p:nvPr/>
        </p:nvSpPr>
        <p:spPr bwMode="auto">
          <a:xfrm>
            <a:off x="1524001" y="27720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724" name="Object 12">
            <a:extLst>
              <a:ext uri="{FF2B5EF4-FFF2-40B4-BE49-F238E27FC236}">
                <a16:creationId xmlns:a16="http://schemas.microsoft.com/office/drawing/2014/main" id="{D4CFA1F6-F6BD-4A61-A008-183EA40F1D44}"/>
              </a:ext>
            </a:extLst>
          </p:cNvPr>
          <p:cNvGraphicFramePr>
            <a:graphicFrameLocks noChangeAspect="1"/>
          </p:cNvGraphicFramePr>
          <p:nvPr/>
        </p:nvGraphicFramePr>
        <p:xfrm>
          <a:off x="3048001" y="5638800"/>
          <a:ext cx="2587625" cy="990600"/>
        </p:xfrm>
        <a:graphic>
          <a:graphicData uri="http://schemas.openxmlformats.org/presentationml/2006/ole">
            <mc:AlternateContent xmlns:mc="http://schemas.openxmlformats.org/markup-compatibility/2006">
              <mc:Choice xmlns:v="urn:schemas-microsoft-com:vml" Requires="v">
                <p:oleObj spid="_x0000_s21613" name="公式" r:id="rId7" imgW="1015920" imgH="393480" progId="Equation.3">
                  <p:embed/>
                </p:oleObj>
              </mc:Choice>
              <mc:Fallback>
                <p:oleObj name="公式" r:id="rId7" imgW="1015920" imgH="393480" progId="Equation.3">
                  <p:embed/>
                  <p:pic>
                    <p:nvPicPr>
                      <p:cNvPr id="30724" name="Object 12">
                        <a:extLst>
                          <a:ext uri="{FF2B5EF4-FFF2-40B4-BE49-F238E27FC236}">
                            <a16:creationId xmlns:a16="http://schemas.microsoft.com/office/drawing/2014/main" id="{D4CFA1F6-F6BD-4A61-A008-183EA40F1D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1" y="5638800"/>
                        <a:ext cx="258762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34" name="Rectangle 13">
            <a:extLst>
              <a:ext uri="{FF2B5EF4-FFF2-40B4-BE49-F238E27FC236}">
                <a16:creationId xmlns:a16="http://schemas.microsoft.com/office/drawing/2014/main" id="{03514550-C476-4D0B-9B2C-27C01A170FA0}"/>
              </a:ext>
            </a:extLst>
          </p:cNvPr>
          <p:cNvSpPr>
            <a:spLocks noChangeArrowheads="1"/>
          </p:cNvSpPr>
          <p:nvPr/>
        </p:nvSpPr>
        <p:spPr bwMode="auto">
          <a:xfrm>
            <a:off x="1524001" y="34245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0725" name="Object 14">
            <a:extLst>
              <a:ext uri="{FF2B5EF4-FFF2-40B4-BE49-F238E27FC236}">
                <a16:creationId xmlns:a16="http://schemas.microsoft.com/office/drawing/2014/main" id="{887908AE-EFAC-435F-B677-22EB9E1C3EB4}"/>
              </a:ext>
            </a:extLst>
          </p:cNvPr>
          <p:cNvGraphicFramePr>
            <a:graphicFrameLocks noChangeAspect="1"/>
          </p:cNvGraphicFramePr>
          <p:nvPr/>
        </p:nvGraphicFramePr>
        <p:xfrm>
          <a:off x="3505200" y="5257800"/>
          <a:ext cx="209550" cy="381000"/>
        </p:xfrm>
        <a:graphic>
          <a:graphicData uri="http://schemas.openxmlformats.org/presentationml/2006/ole">
            <mc:AlternateContent xmlns:mc="http://schemas.openxmlformats.org/markup-compatibility/2006">
              <mc:Choice xmlns:v="urn:schemas-microsoft-com:vml" Requires="v">
                <p:oleObj spid="_x0000_s21614" name="Equation" r:id="rId9" imgW="75960" imgH="139680" progId="Equation.DSMT4">
                  <p:embed/>
                </p:oleObj>
              </mc:Choice>
              <mc:Fallback>
                <p:oleObj name="Equation" r:id="rId9" imgW="75960" imgH="139680" progId="Equation.DSMT4">
                  <p:embed/>
                  <p:pic>
                    <p:nvPicPr>
                      <p:cNvPr id="30725" name="Object 14">
                        <a:extLst>
                          <a:ext uri="{FF2B5EF4-FFF2-40B4-BE49-F238E27FC236}">
                            <a16:creationId xmlns:a16="http://schemas.microsoft.com/office/drawing/2014/main" id="{887908AE-EFAC-435F-B677-22EB9E1C3E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5200" y="5257800"/>
                        <a:ext cx="2095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6" name="Object 15">
            <a:extLst>
              <a:ext uri="{FF2B5EF4-FFF2-40B4-BE49-F238E27FC236}">
                <a16:creationId xmlns:a16="http://schemas.microsoft.com/office/drawing/2014/main" id="{D02D2AE1-7DF9-47C3-B15E-3970284AFD6E}"/>
              </a:ext>
            </a:extLst>
          </p:cNvPr>
          <p:cNvGraphicFramePr>
            <a:graphicFrameLocks noChangeAspect="1"/>
          </p:cNvGraphicFramePr>
          <p:nvPr/>
        </p:nvGraphicFramePr>
        <p:xfrm>
          <a:off x="6629401" y="5867400"/>
          <a:ext cx="2944813" cy="609600"/>
        </p:xfrm>
        <a:graphic>
          <a:graphicData uri="http://schemas.openxmlformats.org/presentationml/2006/ole">
            <mc:AlternateContent xmlns:mc="http://schemas.openxmlformats.org/markup-compatibility/2006">
              <mc:Choice xmlns:v="urn:schemas-microsoft-com:vml" Requires="v">
                <p:oleObj spid="_x0000_s21615" name="Equation" r:id="rId11" imgW="990360" imgH="228600" progId="Equation.3">
                  <p:embed/>
                </p:oleObj>
              </mc:Choice>
              <mc:Fallback>
                <p:oleObj name="Equation" r:id="rId11" imgW="990360" imgH="228600" progId="Equation.3">
                  <p:embed/>
                  <p:pic>
                    <p:nvPicPr>
                      <p:cNvPr id="30726" name="Object 15">
                        <a:extLst>
                          <a:ext uri="{FF2B5EF4-FFF2-40B4-BE49-F238E27FC236}">
                            <a16:creationId xmlns:a16="http://schemas.microsoft.com/office/drawing/2014/main" id="{D02D2AE1-7DF9-47C3-B15E-3970284AFD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9401" y="5867400"/>
                        <a:ext cx="294481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直接连接符 16">
            <a:extLst>
              <a:ext uri="{FF2B5EF4-FFF2-40B4-BE49-F238E27FC236}">
                <a16:creationId xmlns:a16="http://schemas.microsoft.com/office/drawing/2014/main" id="{6EBF32E7-D991-4A14-9F72-15B0C633596E}"/>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1667C740-317B-4C48-875B-D9895577F02C}"/>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随机神经网络</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6</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graphicFrame>
        <p:nvGraphicFramePr>
          <p:cNvPr id="9" name="表格 8"/>
          <p:cNvGraphicFramePr>
            <a:graphicFrameLocks noGrp="1"/>
          </p:cNvGraphicFramePr>
          <p:nvPr>
            <p:extLst/>
          </p:nvPr>
        </p:nvGraphicFramePr>
        <p:xfrm>
          <a:off x="1735985" y="1352977"/>
          <a:ext cx="8229600" cy="3337560"/>
        </p:xfrm>
        <a:graphic>
          <a:graphicData uri="http://schemas.openxmlformats.org/drawingml/2006/table">
            <a:tbl>
              <a:tblPr bandRow="1"/>
              <a:tblGrid>
                <a:gridCol w="1295400">
                  <a:extLst>
                    <a:ext uri="{9D8B030D-6E8A-4147-A177-3AD203B41FA5}">
                      <a16:colId xmlns:a16="http://schemas.microsoft.com/office/drawing/2014/main" val="184632519"/>
                    </a:ext>
                  </a:extLst>
                </a:gridCol>
                <a:gridCol w="3124200">
                  <a:extLst>
                    <a:ext uri="{9D8B030D-6E8A-4147-A177-3AD203B41FA5}">
                      <a16:colId xmlns:a16="http://schemas.microsoft.com/office/drawing/2014/main" val="3181023490"/>
                    </a:ext>
                  </a:extLst>
                </a:gridCol>
                <a:gridCol w="3810000">
                  <a:extLst>
                    <a:ext uri="{9D8B030D-6E8A-4147-A177-3AD203B41FA5}">
                      <a16:colId xmlns:a16="http://schemas.microsoft.com/office/drawing/2014/main" val="493271705"/>
                    </a:ext>
                  </a:extLst>
                </a:gridCol>
              </a:tblGrid>
              <a:tr h="370840">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ctr"/>
                      <a:r>
                        <a:rPr lang="en-US" altLang="zh-CN" sz="1400" dirty="0"/>
                        <a:t>BNN</a:t>
                      </a:r>
                      <a:endParaRPr lang="zh-CN" altLang="en-US" sz="1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人类智能硬件：大脑</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zh-CN" altLang="en-US" sz="1400" dirty="0">
                          <a:latin typeface="Times New Roman" panose="02020603050405020304" pitchFamily="18" charset="0"/>
                          <a:cs typeface="Times New Roman" panose="02020603050405020304" pitchFamily="18" charset="0"/>
                        </a:rPr>
                        <a:t>  人的传感输入的处理</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extLst>
                  <a:ext uri="{0D108BD9-81ED-4DB2-BD59-A6C34878D82A}">
                    <a16:rowId xmlns:a16="http://schemas.microsoft.com/office/drawing/2014/main" val="3957993969"/>
                  </a:ext>
                </a:extLst>
              </a:tr>
              <a:tr h="370840">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ctr"/>
                      <a:r>
                        <a:rPr lang="en-US" altLang="zh-CN" sz="1400" dirty="0">
                          <a:latin typeface="Times New Roman" panose="02020603050405020304" pitchFamily="18" charset="0"/>
                          <a:cs typeface="Times New Roman" panose="02020603050405020304" pitchFamily="18" charset="0"/>
                        </a:rPr>
                        <a:t>ANN</a:t>
                      </a:r>
                      <a:endParaRPr lang="zh-CN" altLang="en-US" sz="1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中层模型：</a:t>
                      </a:r>
                      <a:r>
                        <a:rPr lang="en-US" altLang="zh-CN" sz="1400" dirty="0">
                          <a:latin typeface="Times New Roman" panose="02020603050405020304" pitchFamily="18" charset="0"/>
                          <a:cs typeface="Times New Roman" panose="02020603050405020304" pitchFamily="18" charset="0"/>
                        </a:rPr>
                        <a:t>CNN+</a:t>
                      </a:r>
                      <a:r>
                        <a:rPr lang="zh-CN" altLang="en-US" sz="1400" dirty="0">
                          <a:latin typeface="Times New Roman" panose="02020603050405020304" pitchFamily="18" charset="0"/>
                          <a:cs typeface="Times New Roman" panose="02020603050405020304" pitchFamily="18" charset="0"/>
                        </a:rPr>
                        <a:t>知识精品</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以大脑方式中的中层处理</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extLst>
                  <a:ext uri="{0D108BD9-81ED-4DB2-BD59-A6C34878D82A}">
                    <a16:rowId xmlns:a16="http://schemas.microsoft.com/office/drawing/2014/main" val="2073405235"/>
                  </a:ext>
                </a:extLst>
              </a:tr>
              <a:tr h="370840">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ctr"/>
                      <a:r>
                        <a:rPr lang="en-US" altLang="zh-CN" sz="1400" dirty="0">
                          <a:latin typeface="Times New Roman" panose="02020603050405020304" pitchFamily="18" charset="0"/>
                          <a:cs typeface="Times New Roman" panose="02020603050405020304" pitchFamily="18" charset="0"/>
                        </a:rPr>
                        <a:t>CNN</a:t>
                      </a:r>
                      <a:endParaRPr lang="zh-CN" altLang="en-US" sz="1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低层， 生物激励模型</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以大脑方式的传感数据处理</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extLst>
                  <a:ext uri="{0D108BD9-81ED-4DB2-BD59-A6C34878D82A}">
                    <a16:rowId xmlns:a16="http://schemas.microsoft.com/office/drawing/2014/main" val="1724425670"/>
                  </a:ext>
                </a:extLst>
              </a:tr>
              <a:tr h="370840">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ctr"/>
                      <a:r>
                        <a:rPr lang="en-US" altLang="zh-CN" sz="1400" dirty="0">
                          <a:latin typeface="Times New Roman" panose="02020603050405020304" pitchFamily="18" charset="0"/>
                          <a:cs typeface="Times New Roman" panose="02020603050405020304" pitchFamily="18" charset="0"/>
                        </a:rPr>
                        <a:t>BPR</a:t>
                      </a:r>
                      <a:endParaRPr lang="zh-CN" altLang="en-US" sz="1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对人的传感数据结构的搜索</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对人的感知环境中结构的识别</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extLst>
                  <a:ext uri="{0D108BD9-81ED-4DB2-BD59-A6C34878D82A}">
                    <a16:rowId xmlns:a16="http://schemas.microsoft.com/office/drawing/2014/main" val="30748333"/>
                  </a:ext>
                </a:extLst>
              </a:tr>
              <a:tr h="370840">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ctr"/>
                      <a:r>
                        <a:rPr lang="en-US" altLang="zh-CN" sz="1400" dirty="0">
                          <a:latin typeface="Times New Roman" panose="02020603050405020304" pitchFamily="18" charset="0"/>
                          <a:cs typeface="Times New Roman" panose="02020603050405020304" pitchFamily="18" charset="0"/>
                        </a:rPr>
                        <a:t>APR</a:t>
                      </a:r>
                      <a:endParaRPr lang="zh-CN" altLang="en-US" sz="1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中层模型：</a:t>
                      </a:r>
                      <a:r>
                        <a:rPr lang="en-US" altLang="zh-CN" sz="1400" dirty="0">
                          <a:latin typeface="Times New Roman" panose="02020603050405020304" pitchFamily="18" charset="0"/>
                          <a:cs typeface="Times New Roman" panose="02020603050405020304" pitchFamily="18" charset="0"/>
                        </a:rPr>
                        <a:t>CPR+</a:t>
                      </a:r>
                      <a:r>
                        <a:rPr lang="zh-CN" altLang="en-US" sz="1400" dirty="0">
                          <a:latin typeface="Times New Roman" panose="02020603050405020304" pitchFamily="18" charset="0"/>
                          <a:cs typeface="Times New Roman" panose="02020603050405020304" pitchFamily="18" charset="0"/>
                        </a:rPr>
                        <a:t>知识精品</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中层数值和语法处理</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extLst>
                  <a:ext uri="{0D108BD9-81ED-4DB2-BD59-A6C34878D82A}">
                    <a16:rowId xmlns:a16="http://schemas.microsoft.com/office/drawing/2014/main" val="1589196187"/>
                  </a:ext>
                </a:extLst>
              </a:tr>
              <a:tr h="370840">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ctr"/>
                      <a:r>
                        <a:rPr lang="en-US" altLang="zh-CN" sz="1400" dirty="0">
                          <a:latin typeface="Times New Roman" panose="02020603050405020304" pitchFamily="18" charset="0"/>
                          <a:cs typeface="Times New Roman" panose="02020603050405020304" pitchFamily="18" charset="0"/>
                        </a:rPr>
                        <a:t>CPR</a:t>
                      </a:r>
                      <a:endParaRPr lang="zh-CN" altLang="en-US" sz="1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对传感数据结构的搜索</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所有</a:t>
                      </a:r>
                      <a:r>
                        <a:rPr lang="en-US" altLang="zh-CN" sz="1400" dirty="0">
                          <a:latin typeface="Times New Roman" panose="02020603050405020304" pitchFamily="18" charset="0"/>
                          <a:cs typeface="Times New Roman" panose="02020603050405020304" pitchFamily="18" charset="0"/>
                        </a:rPr>
                        <a:t>CNN+</a:t>
                      </a:r>
                      <a:r>
                        <a:rPr lang="zh-CN" altLang="en-US" sz="1400" dirty="0">
                          <a:latin typeface="Times New Roman" panose="02020603050405020304" pitchFamily="18" charset="0"/>
                          <a:cs typeface="Times New Roman" panose="02020603050405020304" pitchFamily="18" charset="0"/>
                        </a:rPr>
                        <a:t>模糊、统计和确定性模型</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extLst>
                  <a:ext uri="{0D108BD9-81ED-4DB2-BD59-A6C34878D82A}">
                    <a16:rowId xmlns:a16="http://schemas.microsoft.com/office/drawing/2014/main" val="1171278737"/>
                  </a:ext>
                </a:extLst>
              </a:tr>
              <a:tr h="370840">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ctr"/>
                      <a:r>
                        <a:rPr lang="en-US" altLang="zh-CN" sz="1400" dirty="0">
                          <a:latin typeface="Times New Roman" panose="02020603050405020304" pitchFamily="18" charset="0"/>
                          <a:cs typeface="Times New Roman" panose="02020603050405020304" pitchFamily="18" charset="0"/>
                        </a:rPr>
                        <a:t>BI</a:t>
                      </a:r>
                      <a:endParaRPr lang="zh-CN" altLang="en-US" sz="1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人类智能软件：智力</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人类的认知、记忆和作用</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extLst>
                  <a:ext uri="{0D108BD9-81ED-4DB2-BD59-A6C34878D82A}">
                    <a16:rowId xmlns:a16="http://schemas.microsoft.com/office/drawing/2014/main" val="2209564646"/>
                  </a:ext>
                </a:extLst>
              </a:tr>
              <a:tr h="370840">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ctr"/>
                      <a:r>
                        <a:rPr lang="en-US" altLang="zh-CN" sz="1400" dirty="0">
                          <a:latin typeface="Times New Roman" panose="02020603050405020304" pitchFamily="18" charset="0"/>
                          <a:cs typeface="Times New Roman" panose="02020603050405020304" pitchFamily="18" charset="0"/>
                        </a:rPr>
                        <a:t>AI</a:t>
                      </a:r>
                      <a:endParaRPr lang="zh-CN" altLang="en-US" sz="1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中层模型：</a:t>
                      </a:r>
                      <a:r>
                        <a:rPr lang="en-US" altLang="zh-CN" sz="1400" dirty="0">
                          <a:latin typeface="Times New Roman" panose="02020603050405020304" pitchFamily="18" charset="0"/>
                          <a:cs typeface="Times New Roman" panose="02020603050405020304" pitchFamily="18" charset="0"/>
                        </a:rPr>
                        <a:t>CI+</a:t>
                      </a:r>
                      <a:r>
                        <a:rPr lang="zh-CN" altLang="en-US" sz="1400" dirty="0">
                          <a:latin typeface="Times New Roman" panose="02020603050405020304" pitchFamily="18" charset="0"/>
                          <a:cs typeface="Times New Roman" panose="02020603050405020304" pitchFamily="18" charset="0"/>
                        </a:rPr>
                        <a:t>知识精品</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以大脑方式的中层认知</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20000"/>
                      </a:srgbClr>
                    </a:solidFill>
                  </a:tcPr>
                </a:tc>
                <a:extLst>
                  <a:ext uri="{0D108BD9-81ED-4DB2-BD59-A6C34878D82A}">
                    <a16:rowId xmlns:a16="http://schemas.microsoft.com/office/drawing/2014/main" val="3596967478"/>
                  </a:ext>
                </a:extLst>
              </a:tr>
              <a:tr h="370840">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ctr"/>
                      <a:r>
                        <a:rPr lang="en-US" altLang="zh-CN" sz="1400" dirty="0">
                          <a:latin typeface="Times New Roman" panose="02020603050405020304" pitchFamily="18" charset="0"/>
                          <a:cs typeface="Times New Roman" panose="02020603050405020304" pitchFamily="18" charset="0"/>
                        </a:rPr>
                        <a:t>CI</a:t>
                      </a:r>
                      <a:endParaRPr lang="zh-CN" altLang="en-US" sz="1400" dirty="0">
                        <a:latin typeface="Times New Roman" panose="02020603050405020304" pitchFamily="18" charset="0"/>
                        <a:cs typeface="Times New Roman" panose="02020603050405020304" pitchFamily="18"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计算推理的低层算法</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tc>
                  <a:txBody>
                    <a:bodyPr/>
                    <a:lstStyle>
                      <a:lvl1pPr marL="0" algn="l" defTabSz="914400" rtl="0" eaLnBrk="1" latinLnBrk="0" hangingPunct="1">
                        <a:defRPr sz="1800" kern="1200">
                          <a:solidFill>
                            <a:schemeClr val="dk1"/>
                          </a:solidFill>
                          <a:latin typeface="Segoe UI"/>
                          <a:ea typeface="宋体"/>
                        </a:defRPr>
                      </a:lvl1pPr>
                      <a:lvl2pPr marL="457200" algn="l" defTabSz="914400" rtl="0" eaLnBrk="1" latinLnBrk="0" hangingPunct="1">
                        <a:defRPr sz="1800" kern="1200">
                          <a:solidFill>
                            <a:schemeClr val="dk1"/>
                          </a:solidFill>
                          <a:latin typeface="Segoe UI"/>
                          <a:ea typeface="宋体"/>
                        </a:defRPr>
                      </a:lvl2pPr>
                      <a:lvl3pPr marL="914400" algn="l" defTabSz="914400" rtl="0" eaLnBrk="1" latinLnBrk="0" hangingPunct="1">
                        <a:defRPr sz="1800" kern="1200">
                          <a:solidFill>
                            <a:schemeClr val="dk1"/>
                          </a:solidFill>
                          <a:latin typeface="Segoe UI"/>
                          <a:ea typeface="宋体"/>
                        </a:defRPr>
                      </a:lvl3pPr>
                      <a:lvl4pPr marL="1371600" algn="l" defTabSz="914400" rtl="0" eaLnBrk="1" latinLnBrk="0" hangingPunct="1">
                        <a:defRPr sz="1800" kern="1200">
                          <a:solidFill>
                            <a:schemeClr val="dk1"/>
                          </a:solidFill>
                          <a:latin typeface="Segoe UI"/>
                          <a:ea typeface="宋体"/>
                        </a:defRPr>
                      </a:lvl4pPr>
                      <a:lvl5pPr marL="1828800" algn="l" defTabSz="914400" rtl="0" eaLnBrk="1" latinLnBrk="0" hangingPunct="1">
                        <a:defRPr sz="1800" kern="1200">
                          <a:solidFill>
                            <a:schemeClr val="dk1"/>
                          </a:solidFill>
                          <a:latin typeface="Segoe UI"/>
                          <a:ea typeface="宋体"/>
                        </a:defRPr>
                      </a:lvl5pPr>
                      <a:lvl6pPr marL="2286000" algn="l" defTabSz="914400" rtl="0" eaLnBrk="1" latinLnBrk="0" hangingPunct="1">
                        <a:defRPr sz="1800" kern="1200">
                          <a:solidFill>
                            <a:schemeClr val="dk1"/>
                          </a:solidFill>
                          <a:latin typeface="Segoe UI"/>
                          <a:ea typeface="宋体"/>
                        </a:defRPr>
                      </a:lvl6pPr>
                      <a:lvl7pPr marL="2743200" algn="l" defTabSz="914400" rtl="0" eaLnBrk="1" latinLnBrk="0" hangingPunct="1">
                        <a:defRPr sz="1800" kern="1200">
                          <a:solidFill>
                            <a:schemeClr val="dk1"/>
                          </a:solidFill>
                          <a:latin typeface="Segoe UI"/>
                          <a:ea typeface="宋体"/>
                        </a:defRPr>
                      </a:lvl7pPr>
                      <a:lvl8pPr marL="3200400" algn="l" defTabSz="914400" rtl="0" eaLnBrk="1" latinLnBrk="0" hangingPunct="1">
                        <a:defRPr sz="1800" kern="1200">
                          <a:solidFill>
                            <a:schemeClr val="dk1"/>
                          </a:solidFill>
                          <a:latin typeface="Segoe UI"/>
                          <a:ea typeface="宋体"/>
                        </a:defRPr>
                      </a:lvl8pPr>
                      <a:lvl9pPr marL="3657600" algn="l" defTabSz="914400" rtl="0" eaLnBrk="1" latinLnBrk="0" hangingPunct="1">
                        <a:defRPr sz="1800" kern="1200">
                          <a:solidFill>
                            <a:schemeClr val="dk1"/>
                          </a:solidFill>
                          <a:latin typeface="Segoe UI"/>
                          <a:ea typeface="宋体"/>
                        </a:defRPr>
                      </a:lvl9pPr>
                    </a:lstStyle>
                    <a:p>
                      <a:pPr algn="l"/>
                      <a:r>
                        <a:rPr lang="en-US" altLang="zh-CN" sz="1400" dirty="0">
                          <a:latin typeface="Times New Roman" panose="02020603050405020304" pitchFamily="18" charset="0"/>
                          <a:cs typeface="Times New Roman" panose="02020603050405020304" pitchFamily="18" charset="0"/>
                        </a:rPr>
                        <a:t>  </a:t>
                      </a:r>
                      <a:r>
                        <a:rPr lang="zh-CN" altLang="en-US" sz="1400" dirty="0">
                          <a:latin typeface="Times New Roman" panose="02020603050405020304" pitchFamily="18" charset="0"/>
                          <a:cs typeface="Times New Roman" panose="02020603050405020304" pitchFamily="18" charset="0"/>
                        </a:rPr>
                        <a:t>以大脑方式的低层认知</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BACC6">
                        <a:tint val="40000"/>
                      </a:srgbClr>
                    </a:solidFill>
                  </a:tcPr>
                </a:tc>
                <a:extLst>
                  <a:ext uri="{0D108BD9-81ED-4DB2-BD59-A6C34878D82A}">
                    <a16:rowId xmlns:a16="http://schemas.microsoft.com/office/drawing/2014/main" val="3681599451"/>
                  </a:ext>
                </a:extLst>
              </a:tr>
            </a:tbl>
          </a:graphicData>
        </a:graphic>
      </p:graphicFrame>
      <p:sp>
        <p:nvSpPr>
          <p:cNvPr id="13" name="文本框 12"/>
          <p:cNvSpPr txBox="1"/>
          <p:nvPr/>
        </p:nvSpPr>
        <p:spPr>
          <a:xfrm>
            <a:off x="4555385" y="957714"/>
            <a:ext cx="3200400" cy="338554"/>
          </a:xfrm>
          <a:prstGeom prst="rect">
            <a:avLst/>
          </a:prstGeom>
          <a:noFill/>
        </p:spPr>
        <p:txBody>
          <a:bodyPr wrap="square" rtlCol="0">
            <a:spAutoFit/>
          </a:bodyPr>
          <a:lstStyle/>
          <a:p>
            <a:pPr defTabSz="457200" fontAlgn="base">
              <a:spcBef>
                <a:spcPct val="0"/>
              </a:spcBef>
              <a:spcAft>
                <a:spcPct val="0"/>
              </a:spcAft>
            </a:pPr>
            <a:r>
              <a:rPr lang="zh-CN" altLang="en-US" sz="1600" dirty="0">
                <a:solidFill>
                  <a:srgbClr val="000000"/>
                </a:solidFill>
                <a:latin typeface="Times New Roman" panose="02020603050405020304" pitchFamily="18" charset="0"/>
                <a:ea typeface="宋体"/>
                <a:cs typeface="Times New Roman" panose="02020603050405020304" pitchFamily="18" charset="0"/>
              </a:rPr>
              <a:t>表  </a:t>
            </a:r>
            <a:r>
              <a:rPr lang="en-US" altLang="zh-CN" sz="1600" dirty="0">
                <a:solidFill>
                  <a:srgbClr val="000000"/>
                </a:solidFill>
                <a:latin typeface="Times New Roman" panose="02020603050405020304" pitchFamily="18" charset="0"/>
                <a:ea typeface="宋体"/>
                <a:cs typeface="Times New Roman" panose="02020603050405020304" pitchFamily="18" charset="0"/>
              </a:rPr>
              <a:t>ABC</a:t>
            </a:r>
            <a:r>
              <a:rPr lang="zh-CN" altLang="en-US" sz="1600" dirty="0">
                <a:solidFill>
                  <a:srgbClr val="000000"/>
                </a:solidFill>
                <a:latin typeface="Times New Roman" panose="02020603050405020304" pitchFamily="18" charset="0"/>
                <a:ea typeface="宋体"/>
                <a:cs typeface="Times New Roman" panose="02020603050405020304" pitchFamily="18" charset="0"/>
              </a:rPr>
              <a:t>及相关领域的定义</a:t>
            </a:r>
          </a:p>
        </p:txBody>
      </p:sp>
      <p:sp>
        <p:nvSpPr>
          <p:cNvPr id="14" name="文本框 13"/>
          <p:cNvSpPr txBox="1"/>
          <p:nvPr/>
        </p:nvSpPr>
        <p:spPr>
          <a:xfrm>
            <a:off x="1743029" y="4702063"/>
            <a:ext cx="8229600" cy="1631216"/>
          </a:xfrm>
          <a:prstGeom prst="rect">
            <a:avLst/>
          </a:prstGeom>
          <a:solidFill>
            <a:srgbClr val="4BACC6"/>
          </a:solidFill>
          <a:ln>
            <a:noFill/>
          </a:ln>
          <a:effectLst/>
        </p:spPr>
        <p:txBody>
          <a:bodyPr wrap="square" rtlCol="0">
            <a:spAutoFit/>
          </a:bodyPr>
          <a:lstStyle/>
          <a:p>
            <a:pPr marL="0" marR="0" lvl="0" indent="0" defTabSz="457200" eaLnBrk="1" fontAlgn="base" latinLnBrk="0" hangingPunct="1">
              <a:lnSpc>
                <a:spcPct val="100000"/>
              </a:lnSpc>
              <a:spcBef>
                <a:spcPct val="0"/>
              </a:spcBef>
              <a:spcAft>
                <a:spcPct val="0"/>
              </a:spcAft>
              <a:buClrTx/>
              <a:buSzTx/>
              <a:buFontTx/>
              <a:buNone/>
              <a:tabLst/>
              <a:defRPr/>
            </a:pPr>
            <a:r>
              <a:rPr kumimoji="0" lang="en-US" altLang="zh-CN" sz="1400" b="0" i="0" u="none" strike="noStrike" kern="0" cap="none" spc="0" normalizeH="0" baseline="0" noProof="0" dirty="0">
                <a:ln>
                  <a:noFill/>
                </a:ln>
                <a:solidFill>
                  <a:prstClr val="white"/>
                </a:solidFill>
                <a:effectLst/>
                <a:uLnTx/>
                <a:uFillTx/>
                <a:latin typeface="Segoe UI"/>
                <a:ea typeface="宋体"/>
                <a:cs typeface="+mn-cs"/>
              </a:rPr>
              <a:t>“…a system is computational intelligence when it deal only with the numerical (low-level) data, has a pattern recognition component, and does not use knowledge in the AI sense, and additionally when it exhibit:</a:t>
            </a:r>
          </a:p>
          <a:p>
            <a:pPr marL="342900" marR="0" lvl="0" indent="-342900" defTabSz="457200" eaLnBrk="1" fontAlgn="base" latinLnBrk="0" hangingPunct="1">
              <a:lnSpc>
                <a:spcPct val="100000"/>
              </a:lnSpc>
              <a:spcBef>
                <a:spcPct val="0"/>
              </a:spcBef>
              <a:spcAft>
                <a:spcPct val="0"/>
              </a:spcAft>
              <a:buClrTx/>
              <a:buSzTx/>
              <a:buFont typeface="+mj-ea"/>
              <a:buAutoNum type="circleNumDbPlain"/>
              <a:tabLst/>
              <a:defRPr/>
            </a:pPr>
            <a:r>
              <a:rPr kumimoji="0" lang="en-US" altLang="zh-CN" sz="1400" b="0" i="0" u="none" strike="noStrike" kern="0" cap="none" spc="0" normalizeH="0" baseline="0" noProof="0" dirty="0">
                <a:ln>
                  <a:noFill/>
                </a:ln>
                <a:solidFill>
                  <a:prstClr val="white"/>
                </a:solidFill>
                <a:effectLst/>
                <a:uLnTx/>
                <a:uFillTx/>
                <a:latin typeface="Segoe UI"/>
                <a:ea typeface="宋体"/>
                <a:cs typeface="+mn-cs"/>
              </a:rPr>
              <a:t>Computational </a:t>
            </a:r>
            <a:r>
              <a:rPr kumimoji="0" lang="en-US" altLang="zh-CN" sz="1400" b="0" i="0" u="none" strike="noStrike" kern="0" cap="none" spc="0" normalizeH="0" baseline="0" noProof="0" dirty="0" err="1">
                <a:ln>
                  <a:noFill/>
                </a:ln>
                <a:solidFill>
                  <a:prstClr val="white"/>
                </a:solidFill>
                <a:effectLst/>
                <a:uLnTx/>
                <a:uFillTx/>
                <a:latin typeface="Segoe UI"/>
                <a:ea typeface="宋体"/>
                <a:cs typeface="+mn-cs"/>
              </a:rPr>
              <a:t>adaptivity</a:t>
            </a:r>
            <a:r>
              <a:rPr kumimoji="0" lang="en-US" altLang="zh-CN" sz="1400" b="0" i="0" u="none" strike="noStrike" kern="0" cap="none" spc="0" normalizeH="0" baseline="0" noProof="0" dirty="0">
                <a:ln>
                  <a:noFill/>
                </a:ln>
                <a:solidFill>
                  <a:prstClr val="white"/>
                </a:solidFill>
                <a:effectLst/>
                <a:uLnTx/>
                <a:uFillTx/>
                <a:latin typeface="Segoe UI"/>
                <a:ea typeface="宋体"/>
                <a:cs typeface="+mn-cs"/>
              </a:rPr>
              <a:t> </a:t>
            </a:r>
          </a:p>
          <a:p>
            <a:pPr marL="342900" marR="0" lvl="0" indent="-342900" defTabSz="457200" eaLnBrk="1" fontAlgn="base" latinLnBrk="0" hangingPunct="1">
              <a:lnSpc>
                <a:spcPct val="100000"/>
              </a:lnSpc>
              <a:spcBef>
                <a:spcPct val="0"/>
              </a:spcBef>
              <a:spcAft>
                <a:spcPct val="0"/>
              </a:spcAft>
              <a:buClrTx/>
              <a:buSzTx/>
              <a:buFont typeface="+mj-ea"/>
              <a:buAutoNum type="circleNumDbPlain"/>
              <a:tabLst/>
              <a:defRPr/>
            </a:pPr>
            <a:r>
              <a:rPr kumimoji="0" lang="en-US" altLang="zh-CN" sz="1400" b="0" i="0" u="none" strike="noStrike" kern="0" cap="none" spc="0" normalizeH="0" baseline="0" noProof="0" dirty="0">
                <a:ln>
                  <a:noFill/>
                </a:ln>
                <a:solidFill>
                  <a:prstClr val="white"/>
                </a:solidFill>
                <a:effectLst/>
                <a:uLnTx/>
                <a:uFillTx/>
                <a:latin typeface="Segoe UI"/>
                <a:ea typeface="宋体"/>
                <a:cs typeface="+mn-cs"/>
              </a:rPr>
              <a:t>Computational fault tolerance </a:t>
            </a:r>
          </a:p>
          <a:p>
            <a:pPr marL="342900" marR="0" lvl="0" indent="-342900" defTabSz="457200" eaLnBrk="1" fontAlgn="base" latinLnBrk="0" hangingPunct="1">
              <a:lnSpc>
                <a:spcPct val="100000"/>
              </a:lnSpc>
              <a:spcBef>
                <a:spcPct val="0"/>
              </a:spcBef>
              <a:spcAft>
                <a:spcPct val="0"/>
              </a:spcAft>
              <a:buClrTx/>
              <a:buSzTx/>
              <a:buFont typeface="+mj-ea"/>
              <a:buAutoNum type="circleNumDbPlain"/>
              <a:tabLst/>
              <a:defRPr/>
            </a:pPr>
            <a:r>
              <a:rPr kumimoji="0" lang="en-US" altLang="zh-CN" sz="1400" b="0" i="0" u="none" strike="noStrike" kern="0" cap="none" spc="0" normalizeH="0" baseline="0" noProof="0" dirty="0">
                <a:ln>
                  <a:noFill/>
                </a:ln>
                <a:solidFill>
                  <a:prstClr val="white"/>
                </a:solidFill>
                <a:effectLst/>
                <a:uLnTx/>
                <a:uFillTx/>
                <a:latin typeface="Segoe UI"/>
                <a:ea typeface="宋体"/>
                <a:cs typeface="+mn-cs"/>
              </a:rPr>
              <a:t>Speed approaching human-like turnaround</a:t>
            </a:r>
          </a:p>
          <a:p>
            <a:pPr marL="342900" marR="0" lvl="0" indent="-342900" defTabSz="457200" eaLnBrk="1" fontAlgn="base" latinLnBrk="0" hangingPunct="1">
              <a:lnSpc>
                <a:spcPct val="100000"/>
              </a:lnSpc>
              <a:spcBef>
                <a:spcPct val="0"/>
              </a:spcBef>
              <a:spcAft>
                <a:spcPct val="0"/>
              </a:spcAft>
              <a:buClrTx/>
              <a:buSzTx/>
              <a:buFont typeface="+mj-ea"/>
              <a:buAutoNum type="circleNumDbPlain"/>
              <a:tabLst/>
              <a:defRPr/>
            </a:pPr>
            <a:r>
              <a:rPr kumimoji="0" lang="en-US" altLang="zh-CN" sz="1400" b="0" i="0" u="none" strike="noStrike" kern="0" cap="none" spc="0" normalizeH="0" baseline="0" noProof="0" dirty="0">
                <a:ln>
                  <a:noFill/>
                </a:ln>
                <a:solidFill>
                  <a:prstClr val="white"/>
                </a:solidFill>
                <a:effectLst/>
                <a:uLnTx/>
                <a:uFillTx/>
                <a:latin typeface="Segoe UI"/>
                <a:ea typeface="宋体"/>
                <a:cs typeface="+mn-cs"/>
              </a:rPr>
              <a:t>Error rates that approximate human performance </a:t>
            </a:r>
          </a:p>
        </p:txBody>
      </p:sp>
    </p:spTree>
    <p:extLst>
      <p:ext uri="{BB962C8B-B14F-4D97-AF65-F5344CB8AC3E}">
        <p14:creationId xmlns:p14="http://schemas.microsoft.com/office/powerpoint/2010/main" val="18725841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灯片编号占位符 3">
            <a:extLst>
              <a:ext uri="{FF2B5EF4-FFF2-40B4-BE49-F238E27FC236}">
                <a16:creationId xmlns:a16="http://schemas.microsoft.com/office/drawing/2014/main" id="{8C65B979-FFFE-4D05-A9DF-4FDB27C638E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D3FB9CC1-68CA-417B-95EE-D8360F08FFE0}" type="slidenum">
              <a:rPr lang="ja-JP" altLang="en-US" sz="1800">
                <a:solidFill>
                  <a:srgbClr val="A50021"/>
                </a:solidFill>
                <a:ea typeface="ＭＳ Ｐゴシック" panose="020B0600070205080204" pitchFamily="34" charset="-128"/>
              </a:rPr>
              <a:pPr eaLnBrk="1" hangingPunct="1"/>
              <a:t>60</a:t>
            </a:fld>
            <a:endParaRPr lang="en-US" altLang="ja-JP" sz="1800">
              <a:solidFill>
                <a:srgbClr val="A50021"/>
              </a:solidFill>
              <a:ea typeface="ＭＳ Ｐゴシック" panose="020B0600070205080204" pitchFamily="34" charset="-128"/>
            </a:endParaRPr>
          </a:p>
        </p:txBody>
      </p:sp>
      <p:sp>
        <p:nvSpPr>
          <p:cNvPr id="31752" name="Rectangle 5">
            <a:extLst>
              <a:ext uri="{FF2B5EF4-FFF2-40B4-BE49-F238E27FC236}">
                <a16:creationId xmlns:a16="http://schemas.microsoft.com/office/drawing/2014/main" id="{33297141-512D-497F-9F2F-FB832A01E3C3}"/>
              </a:ext>
            </a:extLst>
          </p:cNvPr>
          <p:cNvSpPr>
            <a:spLocks noChangeArrowheads="1"/>
          </p:cNvSpPr>
          <p:nvPr/>
        </p:nvSpPr>
        <p:spPr bwMode="auto">
          <a:xfrm>
            <a:off x="1524001" y="2414729"/>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3" name="Rectangle 6">
            <a:extLst>
              <a:ext uri="{FF2B5EF4-FFF2-40B4-BE49-F238E27FC236}">
                <a16:creationId xmlns:a16="http://schemas.microsoft.com/office/drawing/2014/main" id="{9C06AA04-2558-497D-9A51-2467A1DC8B48}"/>
              </a:ext>
            </a:extLst>
          </p:cNvPr>
          <p:cNvSpPr>
            <a:spLocks noChangeArrowheads="1"/>
          </p:cNvSpPr>
          <p:nvPr/>
        </p:nvSpPr>
        <p:spPr bwMode="auto">
          <a:xfrm>
            <a:off x="1524001" y="2414729"/>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4" name="Rectangle 7">
            <a:extLst>
              <a:ext uri="{FF2B5EF4-FFF2-40B4-BE49-F238E27FC236}">
                <a16:creationId xmlns:a16="http://schemas.microsoft.com/office/drawing/2014/main" id="{411DFDB8-DCB8-4C46-8DDB-1C63B9EAAFF1}"/>
              </a:ext>
            </a:extLst>
          </p:cNvPr>
          <p:cNvSpPr>
            <a:spLocks noChangeArrowheads="1"/>
          </p:cNvSpPr>
          <p:nvPr/>
        </p:nvSpPr>
        <p:spPr bwMode="auto">
          <a:xfrm>
            <a:off x="1524001" y="245759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5" name="Rectangle 8">
            <a:extLst>
              <a:ext uri="{FF2B5EF4-FFF2-40B4-BE49-F238E27FC236}">
                <a16:creationId xmlns:a16="http://schemas.microsoft.com/office/drawing/2014/main" id="{3275E338-FCC1-47AE-B58A-C2524B4C292B}"/>
              </a:ext>
            </a:extLst>
          </p:cNvPr>
          <p:cNvSpPr>
            <a:spLocks noChangeArrowheads="1"/>
          </p:cNvSpPr>
          <p:nvPr/>
        </p:nvSpPr>
        <p:spPr bwMode="auto">
          <a:xfrm>
            <a:off x="1524001" y="2414729"/>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6" name="Rectangle 9">
            <a:extLst>
              <a:ext uri="{FF2B5EF4-FFF2-40B4-BE49-F238E27FC236}">
                <a16:creationId xmlns:a16="http://schemas.microsoft.com/office/drawing/2014/main" id="{EB396610-967E-498B-999F-83083926AEFC}"/>
              </a:ext>
            </a:extLst>
          </p:cNvPr>
          <p:cNvSpPr>
            <a:spLocks noChangeArrowheads="1"/>
          </p:cNvSpPr>
          <p:nvPr/>
        </p:nvSpPr>
        <p:spPr bwMode="auto">
          <a:xfrm>
            <a:off x="1524001" y="2414729"/>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7" name="Rectangle 10">
            <a:extLst>
              <a:ext uri="{FF2B5EF4-FFF2-40B4-BE49-F238E27FC236}">
                <a16:creationId xmlns:a16="http://schemas.microsoft.com/office/drawing/2014/main" id="{1A9A3A3B-669B-48FE-B682-5FFEEFFFBDEC}"/>
              </a:ext>
            </a:extLst>
          </p:cNvPr>
          <p:cNvSpPr>
            <a:spLocks noChangeArrowheads="1"/>
          </p:cNvSpPr>
          <p:nvPr/>
        </p:nvSpPr>
        <p:spPr bwMode="auto">
          <a:xfrm>
            <a:off x="1524001" y="2414729"/>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758" name="Rectangle 11">
            <a:extLst>
              <a:ext uri="{FF2B5EF4-FFF2-40B4-BE49-F238E27FC236}">
                <a16:creationId xmlns:a16="http://schemas.microsoft.com/office/drawing/2014/main" id="{B9DBB74E-CCC1-4C61-A777-A5BD2EBE8CAA}"/>
              </a:ext>
            </a:extLst>
          </p:cNvPr>
          <p:cNvSpPr>
            <a:spLocks noGrp="1" noChangeArrowheads="1"/>
          </p:cNvSpPr>
          <p:nvPr>
            <p:ph type="body" idx="1"/>
          </p:nvPr>
        </p:nvSpPr>
        <p:spPr>
          <a:xfrm>
            <a:off x="838200" y="1387319"/>
            <a:ext cx="10515600" cy="4351338"/>
          </a:xfrm>
          <a:noFill/>
        </p:spPr>
        <p:txBody>
          <a:bodyPr/>
          <a:lstStyle/>
          <a:p>
            <a:pPr marL="187325" indent="-187325">
              <a:buNone/>
            </a:pPr>
            <a:r>
              <a:rPr lang="en-US" altLang="zh-CN" b="1" dirty="0">
                <a:latin typeface="Times New Roman" panose="02020603050405020304" pitchFamily="18" charset="0"/>
              </a:rPr>
              <a:t>1.  Boltzmann</a:t>
            </a:r>
            <a:r>
              <a:rPr lang="zh-CN" altLang="en-US" b="1" dirty="0">
                <a:latin typeface="Times New Roman" panose="02020603050405020304" pitchFamily="18" charset="0"/>
              </a:rPr>
              <a:t>机 （续）</a:t>
            </a:r>
            <a:endParaRPr lang="zh-CN" altLang="en-US" dirty="0">
              <a:latin typeface="Times New Roman" panose="02020603050405020304" pitchFamily="18" charset="0"/>
            </a:endParaRPr>
          </a:p>
          <a:p>
            <a:pPr marL="187325" indent="-187325"/>
            <a:r>
              <a:rPr lang="zh-CN" altLang="en-US" dirty="0">
                <a:latin typeface="Times New Roman" panose="02020603050405020304" pitchFamily="18" charset="0"/>
              </a:rPr>
              <a:t> </a:t>
            </a:r>
            <a:r>
              <a:rPr lang="en-US" altLang="zh-CN" dirty="0">
                <a:latin typeface="Times New Roman" panose="02020603050405020304" pitchFamily="18" charset="0"/>
              </a:rPr>
              <a:t>Boltzmann</a:t>
            </a:r>
            <a:r>
              <a:rPr lang="zh-CN" altLang="en-US" dirty="0"/>
              <a:t>的能量函数： </a:t>
            </a:r>
          </a:p>
        </p:txBody>
      </p:sp>
      <p:graphicFrame>
        <p:nvGraphicFramePr>
          <p:cNvPr id="31746" name="Object 12">
            <a:extLst>
              <a:ext uri="{FF2B5EF4-FFF2-40B4-BE49-F238E27FC236}">
                <a16:creationId xmlns:a16="http://schemas.microsoft.com/office/drawing/2014/main" id="{949336E2-8A7D-49BE-8197-95D01F304516}"/>
              </a:ext>
            </a:extLst>
          </p:cNvPr>
          <p:cNvGraphicFramePr>
            <a:graphicFrameLocks noChangeAspect="1"/>
          </p:cNvGraphicFramePr>
          <p:nvPr>
            <p:extLst>
              <p:ext uri="{D42A27DB-BD31-4B8C-83A1-F6EECF244321}">
                <p14:modId xmlns:p14="http://schemas.microsoft.com/office/powerpoint/2010/main" val="4207406956"/>
              </p:ext>
            </p:extLst>
          </p:nvPr>
        </p:nvGraphicFramePr>
        <p:xfrm>
          <a:off x="4818857" y="1728393"/>
          <a:ext cx="3810000" cy="928687"/>
        </p:xfrm>
        <a:graphic>
          <a:graphicData uri="http://schemas.openxmlformats.org/presentationml/2006/ole">
            <mc:AlternateContent xmlns:mc="http://schemas.openxmlformats.org/markup-compatibility/2006">
              <mc:Choice xmlns:v="urn:schemas-microsoft-com:vml" Requires="v">
                <p:oleObj spid="_x0000_s22618" r:id="rId3" imgW="1879600" imgH="457200" progId="Equation.DSMT4">
                  <p:embed/>
                </p:oleObj>
              </mc:Choice>
              <mc:Fallback>
                <p:oleObj r:id="rId3" imgW="1879600" imgH="457200" progId="Equation.DSMT4">
                  <p:embed/>
                  <p:pic>
                    <p:nvPicPr>
                      <p:cNvPr id="31746" name="Object 12">
                        <a:extLst>
                          <a:ext uri="{FF2B5EF4-FFF2-40B4-BE49-F238E27FC236}">
                            <a16:creationId xmlns:a16="http://schemas.microsoft.com/office/drawing/2014/main" id="{949336E2-8A7D-49BE-8197-95D01F304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857" y="1728393"/>
                        <a:ext cx="3810000" cy="928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9" name="Text Box 13">
            <a:extLst>
              <a:ext uri="{FF2B5EF4-FFF2-40B4-BE49-F238E27FC236}">
                <a16:creationId xmlns:a16="http://schemas.microsoft.com/office/drawing/2014/main" id="{EE90147F-A5D1-4E15-BE12-8E1BBCB2D3C2}"/>
              </a:ext>
            </a:extLst>
          </p:cNvPr>
          <p:cNvSpPr txBox="1">
            <a:spLocks noChangeArrowheads="1"/>
          </p:cNvSpPr>
          <p:nvPr/>
        </p:nvSpPr>
        <p:spPr bwMode="auto">
          <a:xfrm>
            <a:off x="1828800" y="2533494"/>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sz="2400" b="1">
                <a:latin typeface="宋体" panose="02010600030101010101" pitchFamily="2" charset="-122"/>
              </a:rPr>
              <a:t> </a:t>
            </a:r>
            <a:r>
              <a:rPr lang="zh-CN" altLang="en-US" sz="2400">
                <a:latin typeface="宋体" panose="02010600030101010101" pitchFamily="2" charset="-122"/>
              </a:rPr>
              <a:t>神经元   状态转换时网络能量的变化：</a:t>
            </a:r>
            <a:r>
              <a:rPr lang="zh-CN" altLang="en-US" sz="2400" b="1"/>
              <a:t> </a:t>
            </a:r>
          </a:p>
        </p:txBody>
      </p:sp>
      <p:graphicFrame>
        <p:nvGraphicFramePr>
          <p:cNvPr id="31747" name="Object 14">
            <a:extLst>
              <a:ext uri="{FF2B5EF4-FFF2-40B4-BE49-F238E27FC236}">
                <a16:creationId xmlns:a16="http://schemas.microsoft.com/office/drawing/2014/main" id="{8C37481B-4EE5-443F-8377-E2726CD38A63}"/>
              </a:ext>
            </a:extLst>
          </p:cNvPr>
          <p:cNvGraphicFramePr>
            <a:graphicFrameLocks noChangeAspect="1"/>
          </p:cNvGraphicFramePr>
          <p:nvPr>
            <p:extLst>
              <p:ext uri="{D42A27DB-BD31-4B8C-83A1-F6EECF244321}">
                <p14:modId xmlns:p14="http://schemas.microsoft.com/office/powerpoint/2010/main" val="3352337920"/>
              </p:ext>
            </p:extLst>
          </p:nvPr>
        </p:nvGraphicFramePr>
        <p:xfrm>
          <a:off x="4757738" y="3116108"/>
          <a:ext cx="2328862" cy="712787"/>
        </p:xfrm>
        <a:graphic>
          <a:graphicData uri="http://schemas.openxmlformats.org/presentationml/2006/ole">
            <mc:AlternateContent xmlns:mc="http://schemas.openxmlformats.org/markup-compatibility/2006">
              <mc:Choice xmlns:v="urn:schemas-microsoft-com:vml" Requires="v">
                <p:oleObj spid="_x0000_s22619" r:id="rId5" imgW="1155199" imgH="355446" progId="Equation.DSMT4">
                  <p:embed/>
                </p:oleObj>
              </mc:Choice>
              <mc:Fallback>
                <p:oleObj r:id="rId5" imgW="1155199" imgH="355446" progId="Equation.DSMT4">
                  <p:embed/>
                  <p:pic>
                    <p:nvPicPr>
                      <p:cNvPr id="31747" name="Object 14">
                        <a:extLst>
                          <a:ext uri="{FF2B5EF4-FFF2-40B4-BE49-F238E27FC236}">
                            <a16:creationId xmlns:a16="http://schemas.microsoft.com/office/drawing/2014/main" id="{8C37481B-4EE5-443F-8377-E2726CD38A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7738" y="3116108"/>
                        <a:ext cx="2328862" cy="712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748" name="Object 15">
            <a:extLst>
              <a:ext uri="{FF2B5EF4-FFF2-40B4-BE49-F238E27FC236}">
                <a16:creationId xmlns:a16="http://schemas.microsoft.com/office/drawing/2014/main" id="{69FB33EE-A008-4B10-A627-85FD099F4173}"/>
              </a:ext>
            </a:extLst>
          </p:cNvPr>
          <p:cNvGraphicFramePr>
            <a:graphicFrameLocks noChangeAspect="1"/>
          </p:cNvGraphicFramePr>
          <p:nvPr>
            <p:extLst>
              <p:ext uri="{D42A27DB-BD31-4B8C-83A1-F6EECF244321}">
                <p14:modId xmlns:p14="http://schemas.microsoft.com/office/powerpoint/2010/main" val="3871137128"/>
              </p:ext>
            </p:extLst>
          </p:nvPr>
        </p:nvGraphicFramePr>
        <p:xfrm>
          <a:off x="3276600" y="2609694"/>
          <a:ext cx="209550" cy="381000"/>
        </p:xfrm>
        <a:graphic>
          <a:graphicData uri="http://schemas.openxmlformats.org/presentationml/2006/ole">
            <mc:AlternateContent xmlns:mc="http://schemas.openxmlformats.org/markup-compatibility/2006">
              <mc:Choice xmlns:v="urn:schemas-microsoft-com:vml" Requires="v">
                <p:oleObj spid="_x0000_s22620" name="Equation" r:id="rId7" imgW="75960" imgH="139680" progId="Equation.DSMT4">
                  <p:embed/>
                </p:oleObj>
              </mc:Choice>
              <mc:Fallback>
                <p:oleObj name="Equation" r:id="rId7" imgW="75960" imgH="139680" progId="Equation.DSMT4">
                  <p:embed/>
                  <p:pic>
                    <p:nvPicPr>
                      <p:cNvPr id="31748" name="Object 15">
                        <a:extLst>
                          <a:ext uri="{FF2B5EF4-FFF2-40B4-BE49-F238E27FC236}">
                            <a16:creationId xmlns:a16="http://schemas.microsoft.com/office/drawing/2014/main" id="{69FB33EE-A008-4B10-A627-85FD099F41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2609694"/>
                        <a:ext cx="2095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0" name="Text Box 16">
            <a:extLst>
              <a:ext uri="{FF2B5EF4-FFF2-40B4-BE49-F238E27FC236}">
                <a16:creationId xmlns:a16="http://schemas.microsoft.com/office/drawing/2014/main" id="{878CD677-5400-43F3-B71B-2D891AC8D79B}"/>
              </a:ext>
            </a:extLst>
          </p:cNvPr>
          <p:cNvSpPr txBox="1">
            <a:spLocks noChangeArrowheads="1"/>
          </p:cNvSpPr>
          <p:nvPr/>
        </p:nvSpPr>
        <p:spPr bwMode="auto">
          <a:xfrm>
            <a:off x="1828800" y="3981294"/>
            <a:ext cx="6934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
            </a:pPr>
            <a:r>
              <a:rPr lang="en-US" altLang="zh-CN" sz="2400" b="1">
                <a:latin typeface="宋体" panose="02010600030101010101" pitchFamily="2" charset="-122"/>
              </a:rPr>
              <a:t> </a:t>
            </a:r>
            <a:r>
              <a:rPr lang="zh-CN" altLang="en-US" sz="2400">
                <a:latin typeface="宋体" panose="02010600030101010101" pitchFamily="2" charset="-122"/>
              </a:rPr>
              <a:t>神经元   改变为状态</a:t>
            </a:r>
            <a:r>
              <a:rPr lang="zh-CN" altLang="en-US" sz="2400">
                <a:latin typeface="Times New Roman" panose="02020603050405020304" pitchFamily="18" charset="0"/>
              </a:rPr>
              <a:t>“</a:t>
            </a:r>
            <a:r>
              <a:rPr lang="en-US" altLang="zh-CN" sz="2400">
                <a:latin typeface="宋体" panose="02010600030101010101" pitchFamily="2" charset="-122"/>
              </a:rPr>
              <a:t>1</a:t>
            </a:r>
            <a:r>
              <a:rPr lang="en-US" altLang="zh-CN" sz="2400">
                <a:latin typeface="Times New Roman" panose="02020603050405020304" pitchFamily="18" charset="0"/>
              </a:rPr>
              <a:t>”</a:t>
            </a:r>
            <a:r>
              <a:rPr lang="zh-CN" altLang="en-US" sz="2400">
                <a:latin typeface="宋体" panose="02010600030101010101" pitchFamily="2" charset="-122"/>
              </a:rPr>
              <a:t>的概率： </a:t>
            </a:r>
          </a:p>
        </p:txBody>
      </p:sp>
      <p:graphicFrame>
        <p:nvGraphicFramePr>
          <p:cNvPr id="31749" name="Object 17">
            <a:extLst>
              <a:ext uri="{FF2B5EF4-FFF2-40B4-BE49-F238E27FC236}">
                <a16:creationId xmlns:a16="http://schemas.microsoft.com/office/drawing/2014/main" id="{AF8C61FB-879D-4C68-9C7F-BB5D17B76A8C}"/>
              </a:ext>
            </a:extLst>
          </p:cNvPr>
          <p:cNvGraphicFramePr>
            <a:graphicFrameLocks noChangeAspect="1"/>
          </p:cNvGraphicFramePr>
          <p:nvPr>
            <p:extLst>
              <p:ext uri="{D42A27DB-BD31-4B8C-83A1-F6EECF244321}">
                <p14:modId xmlns:p14="http://schemas.microsoft.com/office/powerpoint/2010/main" val="1310534875"/>
              </p:ext>
            </p:extLst>
          </p:nvPr>
        </p:nvGraphicFramePr>
        <p:xfrm>
          <a:off x="3276600" y="4057494"/>
          <a:ext cx="209550" cy="381000"/>
        </p:xfrm>
        <a:graphic>
          <a:graphicData uri="http://schemas.openxmlformats.org/presentationml/2006/ole">
            <mc:AlternateContent xmlns:mc="http://schemas.openxmlformats.org/markup-compatibility/2006">
              <mc:Choice xmlns:v="urn:schemas-microsoft-com:vml" Requires="v">
                <p:oleObj spid="_x0000_s22621" name="Equation" r:id="rId9" imgW="75960" imgH="139680" progId="Equation.DSMT4">
                  <p:embed/>
                </p:oleObj>
              </mc:Choice>
              <mc:Fallback>
                <p:oleObj name="Equation" r:id="rId9" imgW="75960" imgH="139680" progId="Equation.DSMT4">
                  <p:embed/>
                  <p:pic>
                    <p:nvPicPr>
                      <p:cNvPr id="31749" name="Object 17">
                        <a:extLst>
                          <a:ext uri="{FF2B5EF4-FFF2-40B4-BE49-F238E27FC236}">
                            <a16:creationId xmlns:a16="http://schemas.microsoft.com/office/drawing/2014/main" id="{AF8C61FB-879D-4C68-9C7F-BB5D17B76A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0" y="4057494"/>
                        <a:ext cx="20955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1" name="AutoShape 19">
            <a:extLst>
              <a:ext uri="{FF2B5EF4-FFF2-40B4-BE49-F238E27FC236}">
                <a16:creationId xmlns:a16="http://schemas.microsoft.com/office/drawing/2014/main" id="{95A6B40D-D3C9-49EE-9374-372F8FCC87B6}"/>
              </a:ext>
            </a:extLst>
          </p:cNvPr>
          <p:cNvSpPr>
            <a:spLocks noChangeAspect="1" noChangeArrowheads="1" noTextEdit="1"/>
          </p:cNvSpPr>
          <p:nvPr/>
        </p:nvSpPr>
        <p:spPr bwMode="auto">
          <a:xfrm>
            <a:off x="4648200" y="4514695"/>
            <a:ext cx="252095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62" name="Line 21">
            <a:extLst>
              <a:ext uri="{FF2B5EF4-FFF2-40B4-BE49-F238E27FC236}">
                <a16:creationId xmlns:a16="http://schemas.microsoft.com/office/drawing/2014/main" id="{1BF15AFB-E3FE-42EB-AAD4-4D165E2B801D}"/>
              </a:ext>
            </a:extLst>
          </p:cNvPr>
          <p:cNvSpPr>
            <a:spLocks noChangeShapeType="1"/>
          </p:cNvSpPr>
          <p:nvPr/>
        </p:nvSpPr>
        <p:spPr bwMode="auto">
          <a:xfrm>
            <a:off x="6464301" y="5340194"/>
            <a:ext cx="519113" cy="15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3" name="Line 22">
            <a:extLst>
              <a:ext uri="{FF2B5EF4-FFF2-40B4-BE49-F238E27FC236}">
                <a16:creationId xmlns:a16="http://schemas.microsoft.com/office/drawing/2014/main" id="{56DFCE2E-45FE-469C-84CA-5DECD0723F5E}"/>
              </a:ext>
            </a:extLst>
          </p:cNvPr>
          <p:cNvSpPr>
            <a:spLocks noChangeShapeType="1"/>
          </p:cNvSpPr>
          <p:nvPr/>
        </p:nvSpPr>
        <p:spPr bwMode="auto">
          <a:xfrm>
            <a:off x="5286375" y="4927444"/>
            <a:ext cx="18288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764" name="Rectangle 23">
            <a:extLst>
              <a:ext uri="{FF2B5EF4-FFF2-40B4-BE49-F238E27FC236}">
                <a16:creationId xmlns:a16="http://schemas.microsoft.com/office/drawing/2014/main" id="{5EF49A3C-0A00-40A8-9B27-849F913F052D}"/>
              </a:ext>
            </a:extLst>
          </p:cNvPr>
          <p:cNvSpPr>
            <a:spLocks noChangeArrowheads="1"/>
          </p:cNvSpPr>
          <p:nvPr/>
        </p:nvSpPr>
        <p:spPr bwMode="auto">
          <a:xfrm>
            <a:off x="6997700" y="5141757"/>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Times New Roman" panose="02020603050405020304" pitchFamily="18" charset="0"/>
              </a:rPr>
              <a:t>)</a:t>
            </a:r>
            <a:endParaRPr lang="en-US" altLang="zh-CN"/>
          </a:p>
        </p:txBody>
      </p:sp>
      <p:sp>
        <p:nvSpPr>
          <p:cNvPr id="31765" name="Rectangle 24">
            <a:extLst>
              <a:ext uri="{FF2B5EF4-FFF2-40B4-BE49-F238E27FC236}">
                <a16:creationId xmlns:a16="http://schemas.microsoft.com/office/drawing/2014/main" id="{54774382-A6CE-4CBE-9DCF-9F31FEFA4D8E}"/>
              </a:ext>
            </a:extLst>
          </p:cNvPr>
          <p:cNvSpPr>
            <a:spLocks noChangeArrowheads="1"/>
          </p:cNvSpPr>
          <p:nvPr/>
        </p:nvSpPr>
        <p:spPr bwMode="auto">
          <a:xfrm>
            <a:off x="5692776" y="5141757"/>
            <a:ext cx="54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Times New Roman" panose="02020603050405020304" pitchFamily="18" charset="0"/>
              </a:rPr>
              <a:t>exp(</a:t>
            </a:r>
            <a:endParaRPr lang="en-US" altLang="zh-CN"/>
          </a:p>
        </p:txBody>
      </p:sp>
      <p:sp>
        <p:nvSpPr>
          <p:cNvPr id="31766" name="Rectangle 25">
            <a:extLst>
              <a:ext uri="{FF2B5EF4-FFF2-40B4-BE49-F238E27FC236}">
                <a16:creationId xmlns:a16="http://schemas.microsoft.com/office/drawing/2014/main" id="{9837FC85-686A-4D41-847A-1AB82019F2C8}"/>
              </a:ext>
            </a:extLst>
          </p:cNvPr>
          <p:cNvSpPr>
            <a:spLocks noChangeArrowheads="1"/>
          </p:cNvSpPr>
          <p:nvPr/>
        </p:nvSpPr>
        <p:spPr bwMode="auto">
          <a:xfrm>
            <a:off x="5273675" y="5141757"/>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Times New Roman" panose="02020603050405020304" pitchFamily="18" charset="0"/>
              </a:rPr>
              <a:t>1</a:t>
            </a:r>
            <a:endParaRPr lang="en-US" altLang="zh-CN"/>
          </a:p>
        </p:txBody>
      </p:sp>
      <p:sp>
        <p:nvSpPr>
          <p:cNvPr id="31767" name="Rectangle 26">
            <a:extLst>
              <a:ext uri="{FF2B5EF4-FFF2-40B4-BE49-F238E27FC236}">
                <a16:creationId xmlns:a16="http://schemas.microsoft.com/office/drawing/2014/main" id="{DAFA6008-D788-4B9F-88D0-C405B446B7CA}"/>
              </a:ext>
            </a:extLst>
          </p:cNvPr>
          <p:cNvSpPr>
            <a:spLocks noChangeArrowheads="1"/>
          </p:cNvSpPr>
          <p:nvPr/>
        </p:nvSpPr>
        <p:spPr bwMode="auto">
          <a:xfrm>
            <a:off x="6122988" y="4533744"/>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Times New Roman" panose="02020603050405020304" pitchFamily="18" charset="0"/>
              </a:rPr>
              <a:t>1</a:t>
            </a:r>
            <a:endParaRPr lang="en-US" altLang="zh-CN"/>
          </a:p>
        </p:txBody>
      </p:sp>
      <p:sp>
        <p:nvSpPr>
          <p:cNvPr id="31768" name="Rectangle 27">
            <a:extLst>
              <a:ext uri="{FF2B5EF4-FFF2-40B4-BE49-F238E27FC236}">
                <a16:creationId xmlns:a16="http://schemas.microsoft.com/office/drawing/2014/main" id="{5E966586-7E93-4803-B897-5BA8314F73FF}"/>
              </a:ext>
            </a:extLst>
          </p:cNvPr>
          <p:cNvSpPr>
            <a:spLocks noChangeArrowheads="1"/>
          </p:cNvSpPr>
          <p:nvPr/>
        </p:nvSpPr>
        <p:spPr bwMode="auto">
          <a:xfrm>
            <a:off x="6613525" y="5383057"/>
            <a:ext cx="1715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i="1">
                <a:solidFill>
                  <a:srgbClr val="000000"/>
                </a:solidFill>
                <a:latin typeface="Times New Roman" panose="02020603050405020304" pitchFamily="18" charset="0"/>
              </a:rPr>
              <a:t>T</a:t>
            </a:r>
            <a:endParaRPr lang="en-US" altLang="zh-CN"/>
          </a:p>
        </p:txBody>
      </p:sp>
      <p:sp>
        <p:nvSpPr>
          <p:cNvPr id="31769" name="Rectangle 28">
            <a:extLst>
              <a:ext uri="{FF2B5EF4-FFF2-40B4-BE49-F238E27FC236}">
                <a16:creationId xmlns:a16="http://schemas.microsoft.com/office/drawing/2014/main" id="{A3B3CB83-E8A6-4CC6-B71D-81AEA3C4C31F}"/>
              </a:ext>
            </a:extLst>
          </p:cNvPr>
          <p:cNvSpPr>
            <a:spLocks noChangeArrowheads="1"/>
          </p:cNvSpPr>
          <p:nvPr/>
        </p:nvSpPr>
        <p:spPr bwMode="auto">
          <a:xfrm>
            <a:off x="6673850" y="4935382"/>
            <a:ext cx="187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i="1">
                <a:solidFill>
                  <a:srgbClr val="000000"/>
                </a:solidFill>
                <a:latin typeface="Times New Roman" panose="02020603050405020304" pitchFamily="18" charset="0"/>
              </a:rPr>
              <a:t>E</a:t>
            </a:r>
            <a:endParaRPr lang="en-US" altLang="zh-CN"/>
          </a:p>
        </p:txBody>
      </p:sp>
      <p:sp>
        <p:nvSpPr>
          <p:cNvPr id="31770" name="Rectangle 29">
            <a:extLst>
              <a:ext uri="{FF2B5EF4-FFF2-40B4-BE49-F238E27FC236}">
                <a16:creationId xmlns:a16="http://schemas.microsoft.com/office/drawing/2014/main" id="{7F086F78-4C17-4A8F-A134-CD80F2ED8B99}"/>
              </a:ext>
            </a:extLst>
          </p:cNvPr>
          <p:cNvSpPr>
            <a:spLocks noChangeArrowheads="1"/>
          </p:cNvSpPr>
          <p:nvPr/>
        </p:nvSpPr>
        <p:spPr bwMode="auto">
          <a:xfrm>
            <a:off x="4703763" y="4727419"/>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i="1">
                <a:solidFill>
                  <a:srgbClr val="000000"/>
                </a:solidFill>
                <a:latin typeface="Times New Roman" panose="02020603050405020304" pitchFamily="18" charset="0"/>
              </a:rPr>
              <a:t>p</a:t>
            </a:r>
            <a:endParaRPr lang="en-US" altLang="zh-CN"/>
          </a:p>
        </p:txBody>
      </p:sp>
      <p:sp>
        <p:nvSpPr>
          <p:cNvPr id="31771" name="Rectangle 30">
            <a:extLst>
              <a:ext uri="{FF2B5EF4-FFF2-40B4-BE49-F238E27FC236}">
                <a16:creationId xmlns:a16="http://schemas.microsoft.com/office/drawing/2014/main" id="{B4C7F525-900A-4EF8-904C-9B22DEFDEC79}"/>
              </a:ext>
            </a:extLst>
          </p:cNvPr>
          <p:cNvSpPr>
            <a:spLocks noChangeArrowheads="1"/>
          </p:cNvSpPr>
          <p:nvPr/>
        </p:nvSpPr>
        <p:spPr bwMode="auto">
          <a:xfrm>
            <a:off x="6870700" y="5129057"/>
            <a:ext cx="4969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solidFill>
                  <a:srgbClr val="000000"/>
                </a:solidFill>
                <a:latin typeface="Times New Roman" panose="02020603050405020304" pitchFamily="18" charset="0"/>
              </a:rPr>
              <a:t>i</a:t>
            </a:r>
            <a:endParaRPr lang="en-US" altLang="zh-CN"/>
          </a:p>
        </p:txBody>
      </p:sp>
      <p:sp>
        <p:nvSpPr>
          <p:cNvPr id="31772" name="Rectangle 31">
            <a:extLst>
              <a:ext uri="{FF2B5EF4-FFF2-40B4-BE49-F238E27FC236}">
                <a16:creationId xmlns:a16="http://schemas.microsoft.com/office/drawing/2014/main" id="{6A3B9497-4000-495F-97C8-102ADABE1D83}"/>
              </a:ext>
            </a:extLst>
          </p:cNvPr>
          <p:cNvSpPr>
            <a:spLocks noChangeArrowheads="1"/>
          </p:cNvSpPr>
          <p:nvPr/>
        </p:nvSpPr>
        <p:spPr bwMode="auto">
          <a:xfrm>
            <a:off x="4852988" y="4921094"/>
            <a:ext cx="4969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1400" i="1">
                <a:solidFill>
                  <a:srgbClr val="000000"/>
                </a:solidFill>
                <a:latin typeface="Times New Roman" panose="02020603050405020304" pitchFamily="18" charset="0"/>
              </a:rPr>
              <a:t>i</a:t>
            </a:r>
            <a:endParaRPr lang="en-US" altLang="zh-CN"/>
          </a:p>
        </p:txBody>
      </p:sp>
      <p:sp>
        <p:nvSpPr>
          <p:cNvPr id="31773" name="Rectangle 32">
            <a:extLst>
              <a:ext uri="{FF2B5EF4-FFF2-40B4-BE49-F238E27FC236}">
                <a16:creationId xmlns:a16="http://schemas.microsoft.com/office/drawing/2014/main" id="{D060CA58-4A3F-44D0-B4AB-AC63D34B6DA0}"/>
              </a:ext>
            </a:extLst>
          </p:cNvPr>
          <p:cNvSpPr>
            <a:spLocks noChangeArrowheads="1"/>
          </p:cNvSpPr>
          <p:nvPr/>
        </p:nvSpPr>
        <p:spPr bwMode="auto">
          <a:xfrm>
            <a:off x="6486525" y="4900457"/>
            <a:ext cx="187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Symbol" panose="05050102010706020507" pitchFamily="18" charset="2"/>
              </a:rPr>
              <a:t>D</a:t>
            </a:r>
            <a:endParaRPr lang="en-US" altLang="zh-CN"/>
          </a:p>
        </p:txBody>
      </p:sp>
      <p:sp>
        <p:nvSpPr>
          <p:cNvPr id="31774" name="Rectangle 33">
            <a:extLst>
              <a:ext uri="{FF2B5EF4-FFF2-40B4-BE49-F238E27FC236}">
                <a16:creationId xmlns:a16="http://schemas.microsoft.com/office/drawing/2014/main" id="{8A21B6CB-88AE-4ECB-BDD7-BB5573BCA160}"/>
              </a:ext>
            </a:extLst>
          </p:cNvPr>
          <p:cNvSpPr>
            <a:spLocks noChangeArrowheads="1"/>
          </p:cNvSpPr>
          <p:nvPr/>
        </p:nvSpPr>
        <p:spPr bwMode="auto">
          <a:xfrm>
            <a:off x="6248400" y="5106832"/>
            <a:ext cx="16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Symbol" panose="05050102010706020507" pitchFamily="18" charset="2"/>
              </a:rPr>
              <a:t>-</a:t>
            </a:r>
            <a:endParaRPr lang="en-US" altLang="zh-CN"/>
          </a:p>
        </p:txBody>
      </p:sp>
      <p:sp>
        <p:nvSpPr>
          <p:cNvPr id="31775" name="Rectangle 34">
            <a:extLst>
              <a:ext uri="{FF2B5EF4-FFF2-40B4-BE49-F238E27FC236}">
                <a16:creationId xmlns:a16="http://schemas.microsoft.com/office/drawing/2014/main" id="{B6395EC9-7851-4074-9E19-A173C239DDF6}"/>
              </a:ext>
            </a:extLst>
          </p:cNvPr>
          <p:cNvSpPr>
            <a:spLocks noChangeArrowheads="1"/>
          </p:cNvSpPr>
          <p:nvPr/>
        </p:nvSpPr>
        <p:spPr bwMode="auto">
          <a:xfrm>
            <a:off x="5461000" y="5106832"/>
            <a:ext cx="16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Symbol" panose="05050102010706020507" pitchFamily="18" charset="2"/>
              </a:rPr>
              <a:t>+</a:t>
            </a:r>
            <a:endParaRPr lang="en-US" altLang="zh-CN"/>
          </a:p>
        </p:txBody>
      </p:sp>
      <p:sp>
        <p:nvSpPr>
          <p:cNvPr id="31776" name="Rectangle 35">
            <a:extLst>
              <a:ext uri="{FF2B5EF4-FFF2-40B4-BE49-F238E27FC236}">
                <a16:creationId xmlns:a16="http://schemas.microsoft.com/office/drawing/2014/main" id="{6B35FEA5-9E94-4B3B-82DF-64B8D6878882}"/>
              </a:ext>
            </a:extLst>
          </p:cNvPr>
          <p:cNvSpPr>
            <a:spLocks noChangeArrowheads="1"/>
          </p:cNvSpPr>
          <p:nvPr/>
        </p:nvSpPr>
        <p:spPr bwMode="auto">
          <a:xfrm>
            <a:off x="5030788" y="4692494"/>
            <a:ext cx="16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r>
              <a:rPr lang="en-US" altLang="zh-CN" sz="2400">
                <a:solidFill>
                  <a:srgbClr val="000000"/>
                </a:solidFill>
                <a:latin typeface="Symbol" panose="05050102010706020507" pitchFamily="18" charset="2"/>
              </a:rPr>
              <a:t>=</a:t>
            </a:r>
            <a:endParaRPr lang="en-US" altLang="zh-CN"/>
          </a:p>
        </p:txBody>
      </p:sp>
      <p:cxnSp>
        <p:nvCxnSpPr>
          <p:cNvPr id="35" name="直接连接符 34">
            <a:extLst>
              <a:ext uri="{FF2B5EF4-FFF2-40B4-BE49-F238E27FC236}">
                <a16:creationId xmlns:a16="http://schemas.microsoft.com/office/drawing/2014/main" id="{5DAC1F79-C532-4EC0-B685-16DED3F7E62F}"/>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B3263BAF-189E-4888-8E0C-EFDD0C6472E2}"/>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随机神经网络</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灯片编号占位符 3">
            <a:extLst>
              <a:ext uri="{FF2B5EF4-FFF2-40B4-BE49-F238E27FC236}">
                <a16:creationId xmlns:a16="http://schemas.microsoft.com/office/drawing/2014/main" id="{D58BE1FE-5C54-4DC0-9133-8D7B29E0FE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F020E72E-360A-4E5F-A0FC-6C11B36E138F}" type="slidenum">
              <a:rPr lang="ja-JP" altLang="en-US" sz="1800">
                <a:solidFill>
                  <a:srgbClr val="A50021"/>
                </a:solidFill>
                <a:ea typeface="ＭＳ Ｐゴシック" panose="020B0600070205080204" pitchFamily="34" charset="-128"/>
              </a:rPr>
              <a:pPr eaLnBrk="1" hangingPunct="1"/>
              <a:t>61</a:t>
            </a:fld>
            <a:endParaRPr lang="en-US" altLang="ja-JP" sz="1800">
              <a:solidFill>
                <a:srgbClr val="A50021"/>
              </a:solidFill>
              <a:ea typeface="ＭＳ Ｐゴシック" panose="020B0600070205080204" pitchFamily="34" charset="-128"/>
            </a:endParaRPr>
          </a:p>
        </p:txBody>
      </p:sp>
      <p:sp>
        <p:nvSpPr>
          <p:cNvPr id="344068" name="Rectangle 4">
            <a:extLst>
              <a:ext uri="{FF2B5EF4-FFF2-40B4-BE49-F238E27FC236}">
                <a16:creationId xmlns:a16="http://schemas.microsoft.com/office/drawing/2014/main" id="{2F947536-7A23-4FB9-A606-2ECD1B407510}"/>
              </a:ext>
            </a:extLst>
          </p:cNvPr>
          <p:cNvSpPr>
            <a:spLocks noGrp="1" noChangeArrowheads="1"/>
          </p:cNvSpPr>
          <p:nvPr>
            <p:ph type="body" idx="1"/>
          </p:nvPr>
        </p:nvSpPr>
        <p:spPr>
          <a:noFill/>
        </p:spPr>
        <p:txBody>
          <a:bodyPr/>
          <a:lstStyle/>
          <a:p>
            <a:pPr eaLnBrk="1" hangingPunct="1">
              <a:buFont typeface="Wingdings" panose="05000000000000000000" pitchFamily="2" charset="2"/>
              <a:buNone/>
            </a:pPr>
            <a:r>
              <a:rPr lang="en-US" altLang="zh-CN" b="1">
                <a:latin typeface="Times New Roman" panose="02020603050405020304" pitchFamily="18" charset="0"/>
              </a:rPr>
              <a:t> 2. </a:t>
            </a:r>
            <a:r>
              <a:rPr lang="zh-CN" altLang="en-US" b="1">
                <a:latin typeface="Times New Roman" panose="02020603050405020304" pitchFamily="18" charset="0"/>
              </a:rPr>
              <a:t>高斯机</a:t>
            </a:r>
            <a:r>
              <a:rPr lang="zh-CN" altLang="en-US"/>
              <a:t> </a:t>
            </a:r>
          </a:p>
        </p:txBody>
      </p:sp>
      <p:grpSp>
        <p:nvGrpSpPr>
          <p:cNvPr id="32778" name="Group 16">
            <a:extLst>
              <a:ext uri="{FF2B5EF4-FFF2-40B4-BE49-F238E27FC236}">
                <a16:creationId xmlns:a16="http://schemas.microsoft.com/office/drawing/2014/main" id="{C5EEDDF1-C27E-4038-A60E-3EA1EA7D5522}"/>
              </a:ext>
            </a:extLst>
          </p:cNvPr>
          <p:cNvGrpSpPr>
            <a:grpSpLocks/>
          </p:cNvGrpSpPr>
          <p:nvPr/>
        </p:nvGrpSpPr>
        <p:grpSpPr bwMode="auto">
          <a:xfrm>
            <a:off x="1905000" y="1600200"/>
            <a:ext cx="8396288" cy="1677988"/>
            <a:chOff x="240" y="1008"/>
            <a:chExt cx="5289" cy="1057"/>
          </a:xfrm>
        </p:grpSpPr>
        <p:graphicFrame>
          <p:nvGraphicFramePr>
            <p:cNvPr id="32772" name="Object 7">
              <a:extLst>
                <a:ext uri="{FF2B5EF4-FFF2-40B4-BE49-F238E27FC236}">
                  <a16:creationId xmlns:a16="http://schemas.microsoft.com/office/drawing/2014/main" id="{480DD3A7-8229-4A99-B453-4A6E91293529}"/>
                </a:ext>
              </a:extLst>
            </p:cNvPr>
            <p:cNvGraphicFramePr>
              <a:graphicFrameLocks noChangeAspect="1"/>
            </p:cNvGraphicFramePr>
            <p:nvPr/>
          </p:nvGraphicFramePr>
          <p:xfrm>
            <a:off x="912" y="1008"/>
            <a:ext cx="2064" cy="651"/>
          </p:xfrm>
          <a:graphic>
            <a:graphicData uri="http://schemas.openxmlformats.org/presentationml/2006/ole">
              <mc:AlternateContent xmlns:mc="http://schemas.openxmlformats.org/markup-compatibility/2006">
                <mc:Choice xmlns:v="urn:schemas-microsoft-com:vml" Requires="v">
                  <p:oleObj spid="_x0000_s23659" r:id="rId3" imgW="1422400" imgH="444500" progId="Equation.DSMT4">
                    <p:embed/>
                  </p:oleObj>
                </mc:Choice>
                <mc:Fallback>
                  <p:oleObj r:id="rId3" imgW="1422400" imgH="444500" progId="Equation.DSMT4">
                    <p:embed/>
                    <p:pic>
                      <p:nvPicPr>
                        <p:cNvPr id="32772" name="Object 7">
                          <a:extLst>
                            <a:ext uri="{FF2B5EF4-FFF2-40B4-BE49-F238E27FC236}">
                              <a16:creationId xmlns:a16="http://schemas.microsoft.com/office/drawing/2014/main" id="{480DD3A7-8229-4A99-B453-4A6E91293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1008"/>
                          <a:ext cx="2064" cy="6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1" name="Text Box 8">
              <a:extLst>
                <a:ext uri="{FF2B5EF4-FFF2-40B4-BE49-F238E27FC236}">
                  <a16:creationId xmlns:a16="http://schemas.microsoft.com/office/drawing/2014/main" id="{85A7B76F-2DA6-4622-85CE-AB8E822F095E}"/>
                </a:ext>
              </a:extLst>
            </p:cNvPr>
            <p:cNvSpPr txBox="1">
              <a:spLocks noChangeArrowheads="1"/>
            </p:cNvSpPr>
            <p:nvPr/>
          </p:nvSpPr>
          <p:spPr bwMode="auto">
            <a:xfrm>
              <a:off x="240" y="1776"/>
              <a:ext cx="48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宋体" panose="02010600030101010101" pitchFamily="2" charset="-122"/>
                </a:rPr>
                <a:t>   :</a:t>
              </a:r>
              <a:r>
                <a:rPr lang="zh-CN" altLang="en-US" sz="2400" b="1">
                  <a:latin typeface="宋体" panose="02010600030101010101" pitchFamily="2" charset="-122"/>
                </a:rPr>
                <a:t>均值为</a:t>
              </a:r>
              <a:r>
                <a:rPr lang="en-US" altLang="zh-CN" sz="2400" b="1">
                  <a:latin typeface="Times New Roman" panose="02020603050405020304" pitchFamily="18" charset="0"/>
                  <a:cs typeface="Times New Roman" panose="02020603050405020304" pitchFamily="18" charset="0"/>
                </a:rPr>
                <a:t>0</a:t>
              </a:r>
              <a:r>
                <a:rPr lang="zh-CN" altLang="en-US" sz="2400" b="1">
                  <a:latin typeface="宋体" panose="02010600030101010101" pitchFamily="2" charset="-122"/>
                </a:rPr>
                <a:t>的高斯随机变量（白噪声） ，其方差为</a:t>
              </a:r>
              <a:r>
                <a:rPr lang="zh-CN" altLang="en-US" sz="2400" b="1"/>
                <a:t> </a:t>
              </a:r>
            </a:p>
          </p:txBody>
        </p:sp>
        <p:graphicFrame>
          <p:nvGraphicFramePr>
            <p:cNvPr id="32773" name="Object 9">
              <a:extLst>
                <a:ext uri="{FF2B5EF4-FFF2-40B4-BE49-F238E27FC236}">
                  <a16:creationId xmlns:a16="http://schemas.microsoft.com/office/drawing/2014/main" id="{2250C4B5-D3F4-44FF-BA17-4D51E2880E4C}"/>
                </a:ext>
              </a:extLst>
            </p:cNvPr>
            <p:cNvGraphicFramePr>
              <a:graphicFrameLocks noChangeAspect="1"/>
            </p:cNvGraphicFramePr>
            <p:nvPr/>
          </p:nvGraphicFramePr>
          <p:xfrm>
            <a:off x="4752" y="1776"/>
            <a:ext cx="777" cy="289"/>
          </p:xfrm>
          <a:graphic>
            <a:graphicData uri="http://schemas.openxmlformats.org/presentationml/2006/ole">
              <mc:AlternateContent xmlns:mc="http://schemas.openxmlformats.org/markup-compatibility/2006">
                <mc:Choice xmlns:v="urn:schemas-microsoft-com:vml" Requires="v">
                  <p:oleObj spid="_x0000_s23660" r:id="rId5" imgW="482181" imgH="177646" progId="Equation.DSMT4">
                    <p:embed/>
                  </p:oleObj>
                </mc:Choice>
                <mc:Fallback>
                  <p:oleObj r:id="rId5" imgW="482181" imgH="177646" progId="Equation.DSMT4">
                    <p:embed/>
                    <p:pic>
                      <p:nvPicPr>
                        <p:cNvPr id="32773" name="Object 9">
                          <a:extLst>
                            <a:ext uri="{FF2B5EF4-FFF2-40B4-BE49-F238E27FC236}">
                              <a16:creationId xmlns:a16="http://schemas.microsoft.com/office/drawing/2014/main" id="{2250C4B5-D3F4-44FF-BA17-4D51E2880E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 y="1776"/>
                          <a:ext cx="777" cy="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4" name="Object 10">
              <a:extLst>
                <a:ext uri="{FF2B5EF4-FFF2-40B4-BE49-F238E27FC236}">
                  <a16:creationId xmlns:a16="http://schemas.microsoft.com/office/drawing/2014/main" id="{5AAE8788-2C69-4BB8-9C6B-274A4616E0F0}"/>
                </a:ext>
              </a:extLst>
            </p:cNvPr>
            <p:cNvGraphicFramePr>
              <a:graphicFrameLocks noChangeAspect="1"/>
            </p:cNvGraphicFramePr>
            <p:nvPr/>
          </p:nvGraphicFramePr>
          <p:xfrm>
            <a:off x="344" y="1824"/>
            <a:ext cx="184" cy="240"/>
          </p:xfrm>
          <a:graphic>
            <a:graphicData uri="http://schemas.openxmlformats.org/presentationml/2006/ole">
              <mc:AlternateContent xmlns:mc="http://schemas.openxmlformats.org/markup-compatibility/2006">
                <mc:Choice xmlns:v="urn:schemas-microsoft-com:vml" Requires="v">
                  <p:oleObj spid="_x0000_s23661" r:id="rId7" imgW="126780" imgH="164814" progId="Equation.DSMT4">
                    <p:embed/>
                  </p:oleObj>
                </mc:Choice>
                <mc:Fallback>
                  <p:oleObj r:id="rId7" imgW="126780" imgH="164814" progId="Equation.DSMT4">
                    <p:embed/>
                    <p:pic>
                      <p:nvPicPr>
                        <p:cNvPr id="32774" name="Object 10">
                          <a:extLst>
                            <a:ext uri="{FF2B5EF4-FFF2-40B4-BE49-F238E27FC236}">
                              <a16:creationId xmlns:a16="http://schemas.microsoft.com/office/drawing/2014/main" id="{5AAE8788-2C69-4BB8-9C6B-274A4616E0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 y="1824"/>
                          <a:ext cx="184"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4075" name="Text Box 11">
            <a:extLst>
              <a:ext uri="{FF2B5EF4-FFF2-40B4-BE49-F238E27FC236}">
                <a16:creationId xmlns:a16="http://schemas.microsoft.com/office/drawing/2014/main" id="{A853C357-95DF-4A59-89E0-D853AFD86A19}"/>
              </a:ext>
            </a:extLst>
          </p:cNvPr>
          <p:cNvSpPr txBox="1">
            <a:spLocks noChangeArrowheads="1"/>
          </p:cNvSpPr>
          <p:nvPr/>
        </p:nvSpPr>
        <p:spPr bwMode="auto">
          <a:xfrm>
            <a:off x="1905000" y="3733801"/>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800" b="1">
                <a:latin typeface="Times New Roman" panose="02020603050405020304" pitchFamily="18" charset="0"/>
              </a:rPr>
              <a:t>3. </a:t>
            </a:r>
            <a:r>
              <a:rPr lang="zh-CN" altLang="en-US" sz="2800" b="1">
                <a:latin typeface="Times New Roman" panose="02020603050405020304" pitchFamily="18" charset="0"/>
              </a:rPr>
              <a:t>柯西机 </a:t>
            </a:r>
          </a:p>
        </p:txBody>
      </p:sp>
      <p:graphicFrame>
        <p:nvGraphicFramePr>
          <p:cNvPr id="32770" name="Object 13">
            <a:extLst>
              <a:ext uri="{FF2B5EF4-FFF2-40B4-BE49-F238E27FC236}">
                <a16:creationId xmlns:a16="http://schemas.microsoft.com/office/drawing/2014/main" id="{A3FF6E7A-DE24-438A-A9EF-77D13B09F6F6}"/>
              </a:ext>
            </a:extLst>
          </p:cNvPr>
          <p:cNvGraphicFramePr>
            <a:graphicFrameLocks noChangeAspect="1"/>
          </p:cNvGraphicFramePr>
          <p:nvPr/>
        </p:nvGraphicFramePr>
        <p:xfrm>
          <a:off x="3429000" y="4191001"/>
          <a:ext cx="3276600" cy="1033463"/>
        </p:xfrm>
        <a:graphic>
          <a:graphicData uri="http://schemas.openxmlformats.org/presentationml/2006/ole">
            <mc:AlternateContent xmlns:mc="http://schemas.openxmlformats.org/markup-compatibility/2006">
              <mc:Choice xmlns:v="urn:schemas-microsoft-com:vml" Requires="v">
                <p:oleObj spid="_x0000_s23662" r:id="rId9" imgW="1422400" imgH="444500" progId="Equation.DSMT4">
                  <p:embed/>
                </p:oleObj>
              </mc:Choice>
              <mc:Fallback>
                <p:oleObj r:id="rId9" imgW="1422400" imgH="444500" progId="Equation.DSMT4">
                  <p:embed/>
                  <p:pic>
                    <p:nvPicPr>
                      <p:cNvPr id="32770" name="Object 13">
                        <a:extLst>
                          <a:ext uri="{FF2B5EF4-FFF2-40B4-BE49-F238E27FC236}">
                            <a16:creationId xmlns:a16="http://schemas.microsoft.com/office/drawing/2014/main" id="{A3FF6E7A-DE24-438A-A9EF-77D13B09F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191001"/>
                        <a:ext cx="3276600" cy="1033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0" name="Text Box 14">
            <a:extLst>
              <a:ext uri="{FF2B5EF4-FFF2-40B4-BE49-F238E27FC236}">
                <a16:creationId xmlns:a16="http://schemas.microsoft.com/office/drawing/2014/main" id="{71FF28E1-1281-43CF-82FD-EC098A898196}"/>
              </a:ext>
            </a:extLst>
          </p:cNvPr>
          <p:cNvSpPr txBox="1">
            <a:spLocks noChangeArrowheads="1"/>
          </p:cNvSpPr>
          <p:nvPr/>
        </p:nvSpPr>
        <p:spPr bwMode="auto">
          <a:xfrm>
            <a:off x="2119313" y="5257800"/>
            <a:ext cx="678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宋体" panose="02010600030101010101" pitchFamily="2" charset="-122"/>
              </a:rPr>
              <a:t>   : </a:t>
            </a:r>
            <a:r>
              <a:rPr lang="zh-CN" altLang="en-US" sz="2400" b="1">
                <a:latin typeface="宋体" panose="02010600030101010101" pitchFamily="2" charset="-122"/>
              </a:rPr>
              <a:t>柯西随机变量（有色噪声）</a:t>
            </a:r>
            <a:r>
              <a:rPr lang="zh-CN" altLang="en-US" sz="2400" b="1"/>
              <a:t> </a:t>
            </a:r>
          </a:p>
        </p:txBody>
      </p:sp>
      <p:graphicFrame>
        <p:nvGraphicFramePr>
          <p:cNvPr id="32771" name="Object 15">
            <a:extLst>
              <a:ext uri="{FF2B5EF4-FFF2-40B4-BE49-F238E27FC236}">
                <a16:creationId xmlns:a16="http://schemas.microsoft.com/office/drawing/2014/main" id="{5349CF54-C304-4ACB-8F9D-269521F7137C}"/>
              </a:ext>
            </a:extLst>
          </p:cNvPr>
          <p:cNvGraphicFramePr>
            <a:graphicFrameLocks noChangeAspect="1"/>
          </p:cNvGraphicFramePr>
          <p:nvPr/>
        </p:nvGraphicFramePr>
        <p:xfrm>
          <a:off x="2284413" y="5334000"/>
          <a:ext cx="292100" cy="381000"/>
        </p:xfrm>
        <a:graphic>
          <a:graphicData uri="http://schemas.openxmlformats.org/presentationml/2006/ole">
            <mc:AlternateContent xmlns:mc="http://schemas.openxmlformats.org/markup-compatibility/2006">
              <mc:Choice xmlns:v="urn:schemas-microsoft-com:vml" Requires="v">
                <p:oleObj spid="_x0000_s23663" r:id="rId10" imgW="126780" imgH="164814" progId="Equation.DSMT4">
                  <p:embed/>
                </p:oleObj>
              </mc:Choice>
              <mc:Fallback>
                <p:oleObj r:id="rId10" imgW="126780" imgH="164814" progId="Equation.DSMT4">
                  <p:embed/>
                  <p:pic>
                    <p:nvPicPr>
                      <p:cNvPr id="32771" name="Object 15">
                        <a:extLst>
                          <a:ext uri="{FF2B5EF4-FFF2-40B4-BE49-F238E27FC236}">
                            <a16:creationId xmlns:a16="http://schemas.microsoft.com/office/drawing/2014/main" id="{5349CF54-C304-4ACB-8F9D-269521F713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4413" y="5334000"/>
                        <a:ext cx="2921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直接连接符 15">
            <a:extLst>
              <a:ext uri="{FF2B5EF4-FFF2-40B4-BE49-F238E27FC236}">
                <a16:creationId xmlns:a16="http://schemas.microsoft.com/office/drawing/2014/main" id="{15FC2E16-287E-4256-81BD-F90D7AFD69EE}"/>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C7736B4-E6A9-49C3-A238-E1F68E357EE6}"/>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随机神经网络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4068">
                                            <p:txEl>
                                              <p:pRg st="0" end="0"/>
                                            </p:txEl>
                                          </p:spTgt>
                                        </p:tgtEl>
                                        <p:attrNameLst>
                                          <p:attrName>style.visibility</p:attrName>
                                        </p:attrNameLst>
                                      </p:cBhvr>
                                      <p:to>
                                        <p:strVal val="visible"/>
                                      </p:to>
                                    </p:set>
                                    <p:anim calcmode="lin" valueType="num">
                                      <p:cBhvr additive="base">
                                        <p:cTn id="7" dur="500" fill="hold"/>
                                        <p:tgtEl>
                                          <p:spTgt spid="34406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406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44075"/>
                                        </p:tgtEl>
                                        <p:attrNameLst>
                                          <p:attrName>style.visibility</p:attrName>
                                        </p:attrNameLst>
                                      </p:cBhvr>
                                      <p:to>
                                        <p:strVal val="visible"/>
                                      </p:to>
                                    </p:set>
                                    <p:anim calcmode="lin" valueType="num">
                                      <p:cBhvr additive="base">
                                        <p:cTn id="13" dur="500" fill="hold"/>
                                        <p:tgtEl>
                                          <p:spTgt spid="344075"/>
                                        </p:tgtEl>
                                        <p:attrNameLst>
                                          <p:attrName>ppt_x</p:attrName>
                                        </p:attrNameLst>
                                      </p:cBhvr>
                                      <p:tavLst>
                                        <p:tav tm="0">
                                          <p:val>
                                            <p:strVal val="0-#ppt_w/2"/>
                                          </p:val>
                                        </p:tav>
                                        <p:tav tm="100000">
                                          <p:val>
                                            <p:strVal val="#ppt_x"/>
                                          </p:val>
                                        </p:tav>
                                      </p:tavLst>
                                    </p:anim>
                                    <p:anim calcmode="lin" valueType="num">
                                      <p:cBhvr additive="base">
                                        <p:cTn id="14" dur="500" fill="hold"/>
                                        <p:tgtEl>
                                          <p:spTgt spid="3440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8" grpId="0" build="p" autoUpdateAnimBg="0"/>
      <p:bldP spid="344075"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灯片编号占位符 3">
            <a:extLst>
              <a:ext uri="{FF2B5EF4-FFF2-40B4-BE49-F238E27FC236}">
                <a16:creationId xmlns:a16="http://schemas.microsoft.com/office/drawing/2014/main" id="{753A1E3E-63C5-4873-AD4C-D2C0A020284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538F6FAB-2255-4C4A-9E35-57B969FAAB21}" type="slidenum">
              <a:rPr lang="ja-JP" altLang="en-US" sz="1800">
                <a:solidFill>
                  <a:srgbClr val="A50021"/>
                </a:solidFill>
                <a:ea typeface="ＭＳ Ｐゴシック" panose="020B0600070205080204" pitchFamily="34" charset="-128"/>
              </a:rPr>
              <a:pPr eaLnBrk="1" hangingPunct="1"/>
              <a:t>62</a:t>
            </a:fld>
            <a:endParaRPr lang="en-US" altLang="ja-JP" sz="1800">
              <a:solidFill>
                <a:srgbClr val="A50021"/>
              </a:solidFill>
              <a:ea typeface="ＭＳ Ｐゴシック" panose="020B0600070205080204" pitchFamily="34" charset="-128"/>
            </a:endParaRPr>
          </a:p>
        </p:txBody>
      </p:sp>
      <p:sp>
        <p:nvSpPr>
          <p:cNvPr id="118788" name="Rectangle 5">
            <a:extLst>
              <a:ext uri="{FF2B5EF4-FFF2-40B4-BE49-F238E27FC236}">
                <a16:creationId xmlns:a16="http://schemas.microsoft.com/office/drawing/2014/main" id="{62BC432C-AEB5-45CC-967A-D8F8EC56DCCA}"/>
              </a:ext>
            </a:extLst>
          </p:cNvPr>
          <p:cNvSpPr>
            <a:spLocks noGrp="1" noChangeArrowheads="1"/>
          </p:cNvSpPr>
          <p:nvPr>
            <p:ph type="body" idx="1"/>
          </p:nvPr>
        </p:nvSpPr>
        <p:spPr>
          <a:xfrm>
            <a:off x="1774826" y="914401"/>
            <a:ext cx="8740775" cy="5400675"/>
          </a:xfrm>
          <a:noFill/>
        </p:spPr>
        <p:txBody>
          <a:bodyPr>
            <a:normAutofit/>
          </a:bodyPr>
          <a:lstStyle/>
          <a:p>
            <a:pPr marL="0" indent="0">
              <a:buNone/>
            </a:pPr>
            <a:r>
              <a:rPr lang="en-US" altLang="zh-CN" sz="2400" b="1" dirty="0">
                <a:latin typeface="Times New Roman" panose="02020603050405020304" pitchFamily="18" charset="0"/>
              </a:rPr>
              <a:t>1.  </a:t>
            </a:r>
            <a:r>
              <a:rPr lang="zh-CN" altLang="en-US" sz="2400" b="1" dirty="0">
                <a:latin typeface="Times New Roman" panose="02020603050405020304" pitchFamily="18" charset="0"/>
              </a:rPr>
              <a:t>混沌</a:t>
            </a:r>
          </a:p>
          <a:p>
            <a:pPr marL="0" indent="0"/>
            <a:r>
              <a:rPr lang="zh-CN" altLang="en-US" sz="2400" dirty="0"/>
              <a:t>  混沌：自然界中一种较为普遍的非线性现象，其行</a:t>
            </a:r>
          </a:p>
          <a:p>
            <a:pPr marL="0" indent="0">
              <a:buNone/>
            </a:pPr>
            <a:r>
              <a:rPr lang="zh-CN" altLang="en-US" sz="2400" dirty="0"/>
              <a:t>     为看似混乱复杂且类似随机，却存在精致的内在规</a:t>
            </a:r>
          </a:p>
          <a:p>
            <a:pPr marL="0" indent="0">
              <a:buNone/>
            </a:pPr>
            <a:r>
              <a:rPr lang="zh-CN" altLang="en-US" sz="2400" dirty="0"/>
              <a:t>      律性。</a:t>
            </a:r>
          </a:p>
          <a:p>
            <a:pPr marL="0" indent="0"/>
            <a:r>
              <a:rPr lang="zh-CN" altLang="en-US" sz="2400" dirty="0"/>
              <a:t>  混沌的性质 ：</a:t>
            </a:r>
          </a:p>
          <a:p>
            <a:pPr marL="0" indent="0">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）随机性：类似随机变量的杂乱表现。</a:t>
            </a:r>
          </a:p>
          <a:p>
            <a:pPr marL="0" indent="0">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2</a:t>
            </a:r>
            <a:r>
              <a:rPr lang="zh-CN" altLang="en-US" sz="2400" dirty="0">
                <a:latin typeface="Times New Roman" panose="02020603050405020304" pitchFamily="18" charset="0"/>
              </a:rPr>
              <a:t>）遍历性：不重复地历经一定范围内的所有状态。</a:t>
            </a:r>
          </a:p>
          <a:p>
            <a:pPr marL="0" indent="0">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3</a:t>
            </a:r>
            <a:r>
              <a:rPr lang="zh-CN" altLang="en-US" sz="2400" dirty="0">
                <a:latin typeface="Times New Roman" panose="02020603050405020304" pitchFamily="18" charset="0"/>
              </a:rPr>
              <a:t>）规律性：由确定性的迭代式产生。</a:t>
            </a:r>
            <a:r>
              <a:rPr lang="zh-CN" altLang="en-US" sz="2400" dirty="0"/>
              <a:t>    </a:t>
            </a:r>
          </a:p>
        </p:txBody>
      </p:sp>
      <p:cxnSp>
        <p:nvCxnSpPr>
          <p:cNvPr id="7" name="直接连接符 6">
            <a:extLst>
              <a:ext uri="{FF2B5EF4-FFF2-40B4-BE49-F238E27FC236}">
                <a16:creationId xmlns:a16="http://schemas.microsoft.com/office/drawing/2014/main" id="{4D86BA90-1587-45F0-9B68-DE0D685F0D52}"/>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E500349E-2370-46C0-8997-E99BAC3C450D}"/>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混沌神经网络</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3">
            <a:extLst>
              <a:ext uri="{FF2B5EF4-FFF2-40B4-BE49-F238E27FC236}">
                <a16:creationId xmlns:a16="http://schemas.microsoft.com/office/drawing/2014/main" id="{55635E1D-7D97-47DE-94B4-AC3EDC4E7C4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BA8E2B1-E7E8-40E1-B23C-EC89C4F0E329}" type="slidenum">
              <a:rPr lang="ja-JP" altLang="en-US" sz="1800">
                <a:solidFill>
                  <a:srgbClr val="A50021"/>
                </a:solidFill>
                <a:ea typeface="ＭＳ Ｐゴシック" panose="020B0600070205080204" pitchFamily="34" charset="-128"/>
              </a:rPr>
              <a:pPr eaLnBrk="1" hangingPunct="1"/>
              <a:t>63</a:t>
            </a:fld>
            <a:endParaRPr lang="en-US" altLang="ja-JP" sz="1800">
              <a:solidFill>
                <a:srgbClr val="A50021"/>
              </a:solidFill>
              <a:ea typeface="ＭＳ Ｐゴシック" panose="020B0600070205080204" pitchFamily="34" charset="-128"/>
            </a:endParaRPr>
          </a:p>
        </p:txBody>
      </p:sp>
      <p:sp>
        <p:nvSpPr>
          <p:cNvPr id="348164" name="Rectangle 4">
            <a:extLst>
              <a:ext uri="{FF2B5EF4-FFF2-40B4-BE49-F238E27FC236}">
                <a16:creationId xmlns:a16="http://schemas.microsoft.com/office/drawing/2014/main" id="{5F2C5E3E-8802-4764-A703-8016469E4763}"/>
              </a:ext>
            </a:extLst>
          </p:cNvPr>
          <p:cNvSpPr>
            <a:spLocks noGrp="1" noChangeArrowheads="1"/>
          </p:cNvSpPr>
          <p:nvPr>
            <p:ph type="body" idx="1"/>
          </p:nvPr>
        </p:nvSpPr>
        <p:spPr>
          <a:xfrm>
            <a:off x="1774825" y="1000126"/>
            <a:ext cx="8642350" cy="5400675"/>
          </a:xfrm>
          <a:noFill/>
        </p:spPr>
        <p:txBody>
          <a:bodyPr/>
          <a:lstStyle/>
          <a:p>
            <a:pPr eaLnBrk="1" hangingPunct="1">
              <a:buFont typeface="Wingdings" panose="05000000000000000000" pitchFamily="2" charset="2"/>
              <a:buNone/>
            </a:pPr>
            <a:r>
              <a:rPr lang="en-US" altLang="zh-CN" b="1">
                <a:latin typeface="Times New Roman" panose="02020603050405020304" pitchFamily="18" charset="0"/>
              </a:rPr>
              <a:t>1.  </a:t>
            </a:r>
            <a:r>
              <a:rPr lang="zh-CN" altLang="en-US" b="1">
                <a:latin typeface="Times New Roman" panose="02020603050405020304" pitchFamily="18" charset="0"/>
              </a:rPr>
              <a:t>混沌 （续）</a:t>
            </a:r>
            <a:endParaRPr lang="zh-CN" altLang="en-US">
              <a:latin typeface="Times New Roman" panose="02020603050405020304" pitchFamily="18" charset="0"/>
            </a:endParaRPr>
          </a:p>
          <a:p>
            <a:pPr eaLnBrk="1" hangingPunct="1"/>
            <a:r>
              <a:rPr lang="zh-CN" altLang="en-US">
                <a:latin typeface="Times New Roman" panose="02020603050405020304" pitchFamily="18" charset="0"/>
              </a:rPr>
              <a:t>混沌学的研究热潮开始于</a:t>
            </a:r>
            <a:r>
              <a:rPr lang="en-US" altLang="zh-CN">
                <a:latin typeface="Times New Roman" panose="02020603050405020304" pitchFamily="18" charset="0"/>
              </a:rPr>
              <a:t>20</a:t>
            </a:r>
            <a:r>
              <a:rPr lang="zh-CN" altLang="en-US">
                <a:latin typeface="Times New Roman" panose="02020603050405020304" pitchFamily="18" charset="0"/>
              </a:rPr>
              <a:t>世纪</a:t>
            </a:r>
            <a:r>
              <a:rPr lang="en-US" altLang="zh-CN">
                <a:latin typeface="Times New Roman" panose="02020603050405020304" pitchFamily="18" charset="0"/>
              </a:rPr>
              <a:t>70</a:t>
            </a:r>
            <a:r>
              <a:rPr lang="zh-CN" altLang="en-US">
                <a:latin typeface="Times New Roman" panose="02020603050405020304" pitchFamily="18" charset="0"/>
              </a:rPr>
              <a:t>年代初期。</a:t>
            </a:r>
          </a:p>
          <a:p>
            <a:pPr eaLnBrk="1" hangingPunct="1"/>
            <a:r>
              <a:rPr lang="en-US" altLang="zh-CN">
                <a:latin typeface="Times New Roman" panose="02020603050405020304" pitchFamily="18" charset="0"/>
              </a:rPr>
              <a:t>1963</a:t>
            </a:r>
            <a:r>
              <a:rPr lang="zh-CN" altLang="en-US">
                <a:latin typeface="Times New Roman" panose="02020603050405020304" pitchFamily="18" charset="0"/>
              </a:rPr>
              <a:t>年，</a:t>
            </a:r>
            <a:r>
              <a:rPr lang="en-US" altLang="zh-CN">
                <a:latin typeface="Times New Roman" panose="02020603050405020304" pitchFamily="18" charset="0"/>
              </a:rPr>
              <a:t>Lorenz</a:t>
            </a:r>
            <a:r>
              <a:rPr lang="zh-CN" altLang="en-US">
                <a:latin typeface="Times New Roman" panose="02020603050405020304" pitchFamily="18" charset="0"/>
              </a:rPr>
              <a:t>在分析气候数据时发现：初值十分接近的两条曲线的最终结果会相差很大，从而获得了混沌的第一个例子。</a:t>
            </a:r>
          </a:p>
          <a:p>
            <a:pPr eaLnBrk="1" hangingPunct="1"/>
            <a:r>
              <a:rPr lang="en-US" altLang="zh-CN">
                <a:latin typeface="Times New Roman" panose="02020603050405020304" pitchFamily="18" charset="0"/>
              </a:rPr>
              <a:t>1975</a:t>
            </a:r>
            <a:r>
              <a:rPr lang="zh-CN" altLang="en-US">
                <a:latin typeface="Times New Roman" panose="02020603050405020304" pitchFamily="18" charset="0"/>
              </a:rPr>
              <a:t>年，</a:t>
            </a:r>
            <a:r>
              <a:rPr lang="en-US" altLang="zh-CN">
                <a:latin typeface="Times New Roman" panose="02020603050405020304" pitchFamily="18" charset="0"/>
              </a:rPr>
              <a:t>Li-Yorke</a:t>
            </a:r>
            <a:r>
              <a:rPr lang="zh-CN" altLang="en-US">
                <a:latin typeface="Times New Roman" panose="02020603050405020304" pitchFamily="18" charset="0"/>
              </a:rPr>
              <a:t>的论文</a:t>
            </a:r>
            <a:r>
              <a:rPr lang="en-US" altLang="zh-CN">
                <a:latin typeface="Times New Roman" panose="02020603050405020304" pitchFamily="18" charset="0"/>
              </a:rPr>
              <a:t>《</a:t>
            </a:r>
            <a:r>
              <a:rPr lang="zh-CN" altLang="en-US">
                <a:latin typeface="Times New Roman" panose="02020603050405020304" pitchFamily="18" charset="0"/>
              </a:rPr>
              <a:t>周期</a:t>
            </a:r>
            <a:r>
              <a:rPr lang="en-US" altLang="zh-CN">
                <a:latin typeface="Times New Roman" panose="02020603050405020304" pitchFamily="18" charset="0"/>
              </a:rPr>
              <a:t>3</a:t>
            </a:r>
            <a:r>
              <a:rPr lang="zh-CN" altLang="en-US">
                <a:latin typeface="Times New Roman" panose="02020603050405020304" pitchFamily="18" charset="0"/>
              </a:rPr>
              <a:t>意味着混沌</a:t>
            </a:r>
            <a:r>
              <a:rPr lang="en-US" altLang="zh-CN">
                <a:latin typeface="Times New Roman" panose="02020603050405020304" pitchFamily="18" charset="0"/>
              </a:rPr>
              <a:t>》</a:t>
            </a:r>
            <a:r>
              <a:rPr lang="zh-CN" altLang="en-US">
                <a:latin typeface="Times New Roman" panose="02020603050405020304" pitchFamily="18" charset="0"/>
              </a:rPr>
              <a:t>使“混沌”一词首先出现在科技文献中。混沌的发现，对科学的发展具有深远的影响。 </a:t>
            </a:r>
          </a:p>
        </p:txBody>
      </p:sp>
      <p:cxnSp>
        <p:nvCxnSpPr>
          <p:cNvPr id="7" name="直接连接符 6">
            <a:extLst>
              <a:ext uri="{FF2B5EF4-FFF2-40B4-BE49-F238E27FC236}">
                <a16:creationId xmlns:a16="http://schemas.microsoft.com/office/drawing/2014/main" id="{0209ED75-A999-45D0-BB08-9CB2E0C9855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CA3EF5E-BA67-4692-BBB4-C409C714361A}"/>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混沌神经网络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48164">
                                            <p:txEl>
                                              <p:pRg st="0" end="0"/>
                                            </p:txEl>
                                          </p:spTgt>
                                        </p:tgtEl>
                                        <p:attrNameLst>
                                          <p:attrName>style.visibility</p:attrName>
                                        </p:attrNameLst>
                                      </p:cBhvr>
                                      <p:to>
                                        <p:strVal val="visible"/>
                                      </p:to>
                                    </p:set>
                                    <p:animEffect transition="in" filter="slide(fromBottom)">
                                      <p:cBhvr>
                                        <p:cTn id="7" dur="500"/>
                                        <p:tgtEl>
                                          <p:spTgt spid="348164">
                                            <p:txEl>
                                              <p:pRg st="0" end="0"/>
                                            </p:txEl>
                                          </p:spTgt>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48164">
                                            <p:txEl>
                                              <p:pRg st="1" end="1"/>
                                            </p:txEl>
                                          </p:spTgt>
                                        </p:tgtEl>
                                        <p:attrNameLst>
                                          <p:attrName>style.visibility</p:attrName>
                                        </p:attrNameLst>
                                      </p:cBhvr>
                                      <p:to>
                                        <p:strVal val="visible"/>
                                      </p:to>
                                    </p:set>
                                    <p:animEffect transition="in" filter="slide(fromBottom)">
                                      <p:cBhvr>
                                        <p:cTn id="11" dur="500"/>
                                        <p:tgtEl>
                                          <p:spTgt spid="348164">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4" fill="hold" grpId="0" nodeType="clickEffect">
                                  <p:stCondLst>
                                    <p:cond delay="0"/>
                                  </p:stCondLst>
                                  <p:childTnLst>
                                    <p:set>
                                      <p:cBhvr>
                                        <p:cTn id="15" dur="1" fill="hold">
                                          <p:stCondLst>
                                            <p:cond delay="0"/>
                                          </p:stCondLst>
                                        </p:cTn>
                                        <p:tgtEl>
                                          <p:spTgt spid="348164">
                                            <p:txEl>
                                              <p:pRg st="2" end="2"/>
                                            </p:txEl>
                                          </p:spTgt>
                                        </p:tgtEl>
                                        <p:attrNameLst>
                                          <p:attrName>style.visibility</p:attrName>
                                        </p:attrNameLst>
                                      </p:cBhvr>
                                      <p:to>
                                        <p:strVal val="visible"/>
                                      </p:to>
                                    </p:set>
                                    <p:animEffect transition="in" filter="slide(fromBottom)">
                                      <p:cBhvr>
                                        <p:cTn id="16" dur="500"/>
                                        <p:tgtEl>
                                          <p:spTgt spid="348164">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348164">
                                            <p:txEl>
                                              <p:pRg st="3" end="3"/>
                                            </p:txEl>
                                          </p:spTgt>
                                        </p:tgtEl>
                                        <p:attrNameLst>
                                          <p:attrName>style.visibility</p:attrName>
                                        </p:attrNameLst>
                                      </p:cBhvr>
                                      <p:to>
                                        <p:strVal val="visible"/>
                                      </p:to>
                                    </p:set>
                                    <p:animEffect transition="in" filter="slide(fromBottom)">
                                      <p:cBhvr>
                                        <p:cTn id="21" dur="500"/>
                                        <p:tgtEl>
                                          <p:spTgt spid="34816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4"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灯片编号占位符 3">
            <a:extLst>
              <a:ext uri="{FF2B5EF4-FFF2-40B4-BE49-F238E27FC236}">
                <a16:creationId xmlns:a16="http://schemas.microsoft.com/office/drawing/2014/main" id="{ED5E934F-B362-40E7-8ADF-537595FA91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91A28419-D41A-4CDD-B7AC-A062444E64EA}" type="slidenum">
              <a:rPr lang="ja-JP" altLang="en-US" sz="1800">
                <a:solidFill>
                  <a:srgbClr val="A50021"/>
                </a:solidFill>
                <a:ea typeface="ＭＳ Ｐゴシック" panose="020B0600070205080204" pitchFamily="34" charset="-128"/>
              </a:rPr>
              <a:pPr eaLnBrk="1" hangingPunct="1"/>
              <a:t>64</a:t>
            </a:fld>
            <a:endParaRPr lang="en-US" altLang="ja-JP" sz="1800">
              <a:solidFill>
                <a:srgbClr val="A50021"/>
              </a:solidFill>
              <a:ea typeface="ＭＳ Ｐゴシック" panose="020B0600070205080204" pitchFamily="34" charset="-128"/>
            </a:endParaRPr>
          </a:p>
        </p:txBody>
      </p:sp>
      <p:sp>
        <p:nvSpPr>
          <p:cNvPr id="33798" name="Rectangle 5">
            <a:extLst>
              <a:ext uri="{FF2B5EF4-FFF2-40B4-BE49-F238E27FC236}">
                <a16:creationId xmlns:a16="http://schemas.microsoft.com/office/drawing/2014/main" id="{91545928-55AF-4D7C-9AF9-F9F14611A6E7}"/>
              </a:ext>
            </a:extLst>
          </p:cNvPr>
          <p:cNvSpPr>
            <a:spLocks noGrp="1" noChangeArrowheads="1"/>
          </p:cNvSpPr>
          <p:nvPr>
            <p:ph type="body" idx="1"/>
          </p:nvPr>
        </p:nvSpPr>
        <p:spPr>
          <a:xfrm>
            <a:off x="1774825" y="1152526"/>
            <a:ext cx="8642350" cy="5400675"/>
          </a:xfrm>
          <a:noFill/>
        </p:spPr>
        <p:txBody>
          <a:bodyPr/>
          <a:lstStyle/>
          <a:p>
            <a:pPr marL="0" indent="0">
              <a:buNone/>
            </a:pPr>
            <a:r>
              <a:rPr lang="en-US" altLang="zh-CN" b="1">
                <a:latin typeface="Times New Roman" panose="02020603050405020304" pitchFamily="18" charset="0"/>
              </a:rPr>
              <a:t>2.  </a:t>
            </a:r>
            <a:r>
              <a:rPr lang="zh-CN" altLang="en-US" b="1">
                <a:latin typeface="Times New Roman" panose="02020603050405020304" pitchFamily="18" charset="0"/>
              </a:rPr>
              <a:t>混沌神经元 </a:t>
            </a:r>
          </a:p>
          <a:p>
            <a:pPr marL="0" indent="0"/>
            <a:r>
              <a:rPr lang="zh-CN" altLang="en-US" b="1">
                <a:latin typeface="Times New Roman" panose="02020603050405020304" pitchFamily="18" charset="0"/>
              </a:rPr>
              <a:t>   混沌神经元（</a:t>
            </a:r>
            <a:r>
              <a:rPr lang="en-US" altLang="zh-CN" b="1">
                <a:latin typeface="Times New Roman" panose="02020603050405020304" pitchFamily="18" charset="0"/>
              </a:rPr>
              <a:t>1987</a:t>
            </a:r>
            <a:r>
              <a:rPr lang="zh-CN" altLang="en-US" b="1">
                <a:latin typeface="Times New Roman" panose="02020603050405020304" pitchFamily="18" charset="0"/>
              </a:rPr>
              <a:t>年，</a:t>
            </a:r>
            <a:r>
              <a:rPr lang="en-US" altLang="zh-CN" b="1">
                <a:latin typeface="Times New Roman" panose="02020603050405020304" pitchFamily="18" charset="0"/>
              </a:rPr>
              <a:t>Freeman</a:t>
            </a:r>
            <a:r>
              <a:rPr lang="zh-CN" altLang="en-US" b="1">
                <a:latin typeface="Times New Roman" panose="02020603050405020304" pitchFamily="18" charset="0"/>
              </a:rPr>
              <a:t>）：构造混沌神经网络的基本单位。</a:t>
            </a:r>
          </a:p>
          <a:p>
            <a:pPr marL="0" indent="0"/>
            <a:endParaRPr lang="zh-CN" altLang="en-US" b="1"/>
          </a:p>
          <a:p>
            <a:pPr marL="0" indent="0"/>
            <a:endParaRPr lang="zh-CN" altLang="en-US" b="1"/>
          </a:p>
          <a:p>
            <a:pPr marL="0" indent="0"/>
            <a:endParaRPr lang="zh-CN" altLang="en-US" b="1"/>
          </a:p>
          <a:p>
            <a:pPr marL="0" indent="0"/>
            <a:endParaRPr lang="zh-CN" altLang="en-US" b="1"/>
          </a:p>
          <a:p>
            <a:pPr marL="0" indent="0">
              <a:buNone/>
            </a:pPr>
            <a:endParaRPr lang="en-US" altLang="zh-CN" sz="2400" b="1">
              <a:latin typeface="Times New Roman" panose="02020603050405020304" pitchFamily="18" charset="0"/>
            </a:endParaRPr>
          </a:p>
        </p:txBody>
      </p:sp>
      <p:sp>
        <p:nvSpPr>
          <p:cNvPr id="33799" name="Rectangle 6">
            <a:extLst>
              <a:ext uri="{FF2B5EF4-FFF2-40B4-BE49-F238E27FC236}">
                <a16:creationId xmlns:a16="http://schemas.microsoft.com/office/drawing/2014/main" id="{52248545-B9EC-4C76-A22F-041A41F3ED23}"/>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0" name="Rectangle 7">
            <a:extLst>
              <a:ext uri="{FF2B5EF4-FFF2-40B4-BE49-F238E27FC236}">
                <a16:creationId xmlns:a16="http://schemas.microsoft.com/office/drawing/2014/main" id="{B5654553-E4FE-44DA-AA11-64A5C704A57E}"/>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1" name="Rectangle 8">
            <a:extLst>
              <a:ext uri="{FF2B5EF4-FFF2-40B4-BE49-F238E27FC236}">
                <a16:creationId xmlns:a16="http://schemas.microsoft.com/office/drawing/2014/main" id="{73F5D301-AA36-404D-B9F1-8868D21AD50C}"/>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2" name="Rectangle 9">
            <a:extLst>
              <a:ext uri="{FF2B5EF4-FFF2-40B4-BE49-F238E27FC236}">
                <a16:creationId xmlns:a16="http://schemas.microsoft.com/office/drawing/2014/main" id="{6C9FCB74-AF9B-444B-94FA-F9D600BBCFC9}"/>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3" name="Rectangle 10">
            <a:extLst>
              <a:ext uri="{FF2B5EF4-FFF2-40B4-BE49-F238E27FC236}">
                <a16:creationId xmlns:a16="http://schemas.microsoft.com/office/drawing/2014/main" id="{4073A2B7-D782-4B10-A478-F223CC4A448F}"/>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4" name="Rectangle 11">
            <a:extLst>
              <a:ext uri="{FF2B5EF4-FFF2-40B4-BE49-F238E27FC236}">
                <a16:creationId xmlns:a16="http://schemas.microsoft.com/office/drawing/2014/main" id="{8082F214-C297-476B-8A14-CC8424270434}"/>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5" name="Rectangle 12">
            <a:extLst>
              <a:ext uri="{FF2B5EF4-FFF2-40B4-BE49-F238E27FC236}">
                <a16:creationId xmlns:a16="http://schemas.microsoft.com/office/drawing/2014/main" id="{A20F1289-5BE9-44DC-9FED-AE6A04E0B722}"/>
              </a:ext>
            </a:extLst>
          </p:cNvPr>
          <p:cNvSpPr>
            <a:spLocks noChangeArrowheads="1"/>
          </p:cNvSpPr>
          <p:nvPr/>
        </p:nvSpPr>
        <p:spPr bwMode="auto">
          <a:xfrm>
            <a:off x="1524001" y="28911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6" name="Rectangle 13">
            <a:extLst>
              <a:ext uri="{FF2B5EF4-FFF2-40B4-BE49-F238E27FC236}">
                <a16:creationId xmlns:a16="http://schemas.microsoft.com/office/drawing/2014/main" id="{49A7D26D-83B7-48EE-A338-873F7930F309}"/>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7" name="Rectangle 14">
            <a:extLst>
              <a:ext uri="{FF2B5EF4-FFF2-40B4-BE49-F238E27FC236}">
                <a16:creationId xmlns:a16="http://schemas.microsoft.com/office/drawing/2014/main" id="{5F66C1A4-0352-4965-B221-F9A8879818BF}"/>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8" name="Rectangle 15">
            <a:extLst>
              <a:ext uri="{FF2B5EF4-FFF2-40B4-BE49-F238E27FC236}">
                <a16:creationId xmlns:a16="http://schemas.microsoft.com/office/drawing/2014/main" id="{C6762EF2-8569-435C-B519-8E60D8FBA8FB}"/>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809" name="Rectangle 16">
            <a:extLst>
              <a:ext uri="{FF2B5EF4-FFF2-40B4-BE49-F238E27FC236}">
                <a16:creationId xmlns:a16="http://schemas.microsoft.com/office/drawing/2014/main" id="{0109E263-3450-4B62-BDCB-1D8D275F35A7}"/>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17">
            <a:extLst>
              <a:ext uri="{FF2B5EF4-FFF2-40B4-BE49-F238E27FC236}">
                <a16:creationId xmlns:a16="http://schemas.microsoft.com/office/drawing/2014/main" id="{30D5078C-30F1-453D-9E0B-B92B9C49EBD6}"/>
              </a:ext>
            </a:extLst>
          </p:cNvPr>
          <p:cNvGrpSpPr>
            <a:grpSpLocks/>
          </p:cNvGrpSpPr>
          <p:nvPr/>
        </p:nvGrpSpPr>
        <p:grpSpPr bwMode="auto">
          <a:xfrm>
            <a:off x="1828800" y="3200400"/>
            <a:ext cx="8534400" cy="2057400"/>
            <a:chOff x="192" y="2016"/>
            <a:chExt cx="5376" cy="1296"/>
          </a:xfrm>
        </p:grpSpPr>
        <p:sp>
          <p:nvSpPr>
            <p:cNvPr id="33811" name="Rectangle 18">
              <a:extLst>
                <a:ext uri="{FF2B5EF4-FFF2-40B4-BE49-F238E27FC236}">
                  <a16:creationId xmlns:a16="http://schemas.microsoft.com/office/drawing/2014/main" id="{5E25EF17-3AFB-4748-9A31-DB0CE14782AD}"/>
                </a:ext>
              </a:extLst>
            </p:cNvPr>
            <p:cNvSpPr>
              <a:spLocks noChangeArrowheads="1"/>
            </p:cNvSpPr>
            <p:nvPr/>
          </p:nvSpPr>
          <p:spPr bwMode="auto">
            <a:xfrm>
              <a:off x="192" y="2016"/>
              <a:ext cx="5376" cy="1296"/>
            </a:xfrm>
            <a:prstGeom prst="rect">
              <a:avLst/>
            </a:prstGeom>
            <a:solidFill>
              <a:srgbClr val="CCFFFF"/>
            </a:solidFill>
            <a:ln w="9525">
              <a:solidFill>
                <a:srgbClr val="008080"/>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3794" name="Object 19">
              <a:extLst>
                <a:ext uri="{FF2B5EF4-FFF2-40B4-BE49-F238E27FC236}">
                  <a16:creationId xmlns:a16="http://schemas.microsoft.com/office/drawing/2014/main" id="{5F632C68-92C9-4C9A-A9AC-7B8C560D5DAB}"/>
                </a:ext>
              </a:extLst>
            </p:cNvPr>
            <p:cNvGraphicFramePr>
              <a:graphicFrameLocks noChangeAspect="1"/>
            </p:cNvGraphicFramePr>
            <p:nvPr/>
          </p:nvGraphicFramePr>
          <p:xfrm>
            <a:off x="1056" y="2523"/>
            <a:ext cx="2784" cy="261"/>
          </p:xfrm>
          <a:graphic>
            <a:graphicData uri="http://schemas.openxmlformats.org/presentationml/2006/ole">
              <mc:AlternateContent xmlns:mc="http://schemas.openxmlformats.org/markup-compatibility/2006">
                <mc:Choice xmlns:v="urn:schemas-microsoft-com:vml" Requires="v">
                  <p:oleObj spid="_x0000_s24620" r:id="rId3" imgW="2133600" imgH="203200" progId="Equation.3">
                    <p:embed/>
                  </p:oleObj>
                </mc:Choice>
                <mc:Fallback>
                  <p:oleObj r:id="rId3" imgW="2133600" imgH="203200" progId="Equation.3">
                    <p:embed/>
                    <p:pic>
                      <p:nvPicPr>
                        <p:cNvPr id="33794" name="Object 19">
                          <a:extLst>
                            <a:ext uri="{FF2B5EF4-FFF2-40B4-BE49-F238E27FC236}">
                              <a16:creationId xmlns:a16="http://schemas.microsoft.com/office/drawing/2014/main" id="{5F632C68-92C9-4C9A-A9AC-7B8C560D5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2523"/>
                          <a:ext cx="2784" cy="2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795" name="Object 20">
              <a:extLst>
                <a:ext uri="{FF2B5EF4-FFF2-40B4-BE49-F238E27FC236}">
                  <a16:creationId xmlns:a16="http://schemas.microsoft.com/office/drawing/2014/main" id="{12B9DB3E-9575-4639-81CE-510F54D3ABB2}"/>
                </a:ext>
              </a:extLst>
            </p:cNvPr>
            <p:cNvGraphicFramePr>
              <a:graphicFrameLocks noChangeAspect="1"/>
            </p:cNvGraphicFramePr>
            <p:nvPr/>
          </p:nvGraphicFramePr>
          <p:xfrm>
            <a:off x="1056" y="2880"/>
            <a:ext cx="1824" cy="284"/>
          </p:xfrm>
          <a:graphic>
            <a:graphicData uri="http://schemas.openxmlformats.org/presentationml/2006/ole">
              <mc:AlternateContent xmlns:mc="http://schemas.openxmlformats.org/markup-compatibility/2006">
                <mc:Choice xmlns:v="urn:schemas-microsoft-com:vml" Requires="v">
                  <p:oleObj spid="_x0000_s24621" name="公式" r:id="rId5" imgW="1282700" imgH="203200" progId="Equation.3">
                    <p:embed/>
                  </p:oleObj>
                </mc:Choice>
                <mc:Fallback>
                  <p:oleObj name="公式" r:id="rId5" imgW="1282700" imgH="203200" progId="Equation.3">
                    <p:embed/>
                    <p:pic>
                      <p:nvPicPr>
                        <p:cNvPr id="33795" name="Object 20">
                          <a:extLst>
                            <a:ext uri="{FF2B5EF4-FFF2-40B4-BE49-F238E27FC236}">
                              <a16:creationId xmlns:a16="http://schemas.microsoft.com/office/drawing/2014/main" id="{12B9DB3E-9575-4639-81CE-510F54D3AB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 y="2880"/>
                          <a:ext cx="1824" cy="2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12" name="Rectangle 21">
              <a:extLst>
                <a:ext uri="{FF2B5EF4-FFF2-40B4-BE49-F238E27FC236}">
                  <a16:creationId xmlns:a16="http://schemas.microsoft.com/office/drawing/2014/main" id="{090D9ECB-64A2-4CD8-A07C-9E74351F09E2}"/>
                </a:ext>
              </a:extLst>
            </p:cNvPr>
            <p:cNvSpPr>
              <a:spLocks noChangeArrowheads="1"/>
            </p:cNvSpPr>
            <p:nvPr/>
          </p:nvSpPr>
          <p:spPr bwMode="auto">
            <a:xfrm>
              <a:off x="192" y="2112"/>
              <a:ext cx="198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0000CC"/>
                </a:buClr>
                <a:buFont typeface="Wingdings" panose="05000000000000000000" pitchFamily="2" charset="2"/>
                <a:buChar char="§"/>
              </a:pPr>
              <a:r>
                <a:rPr lang="en-US" altLang="zh-CN" sz="2600" b="1">
                  <a:latin typeface="Times New Roman" panose="02020603050405020304" pitchFamily="18" charset="0"/>
                </a:rPr>
                <a:t>  </a:t>
              </a:r>
              <a:r>
                <a:rPr lang="zh-CN" altLang="en-US" sz="2600" b="1">
                  <a:latin typeface="Times New Roman" panose="02020603050405020304" pitchFamily="18" charset="0"/>
                </a:rPr>
                <a:t>混沌神经元模型：</a:t>
              </a:r>
            </a:p>
          </p:txBody>
        </p:sp>
      </p:grpSp>
      <p:cxnSp>
        <p:nvCxnSpPr>
          <p:cNvPr id="23" name="直接连接符 22">
            <a:extLst>
              <a:ext uri="{FF2B5EF4-FFF2-40B4-BE49-F238E27FC236}">
                <a16:creationId xmlns:a16="http://schemas.microsoft.com/office/drawing/2014/main" id="{2CAAED72-2F63-4B51-AA76-807DC7194FB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98239DA-C5C4-419B-A670-E7A7438C715C}"/>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混沌神经网络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灯片编号占位符 3">
            <a:extLst>
              <a:ext uri="{FF2B5EF4-FFF2-40B4-BE49-F238E27FC236}">
                <a16:creationId xmlns:a16="http://schemas.microsoft.com/office/drawing/2014/main" id="{DE5927DD-FCA3-4FAC-B566-10BE9D2B1F2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F74CAFCD-A2F4-4776-A3F0-28C4F6D6363B}" type="slidenum">
              <a:rPr lang="ja-JP" altLang="en-US" sz="1800">
                <a:solidFill>
                  <a:srgbClr val="A50021"/>
                </a:solidFill>
                <a:ea typeface="ＭＳ Ｐゴシック" panose="020B0600070205080204" pitchFamily="34" charset="-128"/>
              </a:rPr>
              <a:pPr eaLnBrk="1" hangingPunct="1"/>
              <a:t>65</a:t>
            </a:fld>
            <a:endParaRPr lang="en-US" altLang="ja-JP" sz="1800">
              <a:solidFill>
                <a:srgbClr val="A50021"/>
              </a:solidFill>
              <a:ea typeface="ＭＳ Ｐゴシック" panose="020B0600070205080204" pitchFamily="34" charset="-128"/>
            </a:endParaRPr>
          </a:p>
        </p:txBody>
      </p:sp>
      <p:sp>
        <p:nvSpPr>
          <p:cNvPr id="347141" name="Rectangle 5">
            <a:extLst>
              <a:ext uri="{FF2B5EF4-FFF2-40B4-BE49-F238E27FC236}">
                <a16:creationId xmlns:a16="http://schemas.microsoft.com/office/drawing/2014/main" id="{95D11207-B060-411B-A326-AD512D627EB5}"/>
              </a:ext>
            </a:extLst>
          </p:cNvPr>
          <p:cNvSpPr>
            <a:spLocks noGrp="1" noChangeArrowheads="1"/>
          </p:cNvSpPr>
          <p:nvPr>
            <p:ph type="body" idx="1"/>
          </p:nvPr>
        </p:nvSpPr>
        <p:spPr>
          <a:xfrm>
            <a:off x="1927226" y="908050"/>
            <a:ext cx="8359775" cy="5035550"/>
          </a:xfrm>
          <a:noFill/>
        </p:spPr>
        <p:txBody>
          <a:bodyPr>
            <a:normAutofit/>
          </a:bodyPr>
          <a:lstStyle/>
          <a:p>
            <a:pPr marL="0" indent="0">
              <a:buNone/>
            </a:pPr>
            <a:r>
              <a:rPr lang="en-US" altLang="zh-CN" sz="2400" dirty="0">
                <a:latin typeface="Times New Roman" panose="02020603050405020304" pitchFamily="18" charset="0"/>
              </a:rPr>
              <a:t>3.  </a:t>
            </a:r>
            <a:r>
              <a:rPr lang="zh-CN" altLang="en-US" sz="2400" dirty="0">
                <a:latin typeface="Times New Roman" panose="02020603050405020304" pitchFamily="18" charset="0"/>
              </a:rPr>
              <a:t>混沌神经网络 </a:t>
            </a:r>
          </a:p>
          <a:p>
            <a:pPr marL="0" indent="0"/>
            <a:r>
              <a:rPr lang="zh-CN" altLang="en-US" sz="2400" dirty="0">
                <a:latin typeface="Times New Roman" panose="02020603050405020304" pitchFamily="18" charset="0"/>
              </a:rPr>
              <a:t>   </a:t>
            </a:r>
            <a:r>
              <a:rPr lang="en-US" altLang="zh-CN" sz="2400" dirty="0">
                <a:latin typeface="Times New Roman" panose="02020603050405020304" pitchFamily="18" charset="0"/>
              </a:rPr>
              <a:t>1990</a:t>
            </a:r>
            <a:r>
              <a:rPr lang="zh-CN" altLang="en-US" sz="2400" dirty="0">
                <a:latin typeface="Times New Roman" panose="02020603050405020304" pitchFamily="18" charset="0"/>
              </a:rPr>
              <a:t>年，</a:t>
            </a:r>
            <a:r>
              <a:rPr lang="en-US" altLang="zh-CN" sz="2400" dirty="0" err="1">
                <a:latin typeface="Times New Roman" panose="02020603050405020304" pitchFamily="18" charset="0"/>
              </a:rPr>
              <a:t>Aihara</a:t>
            </a:r>
            <a:r>
              <a:rPr lang="zh-CN" altLang="en-US" sz="2400" dirty="0">
                <a:latin typeface="Times New Roman" panose="02020603050405020304" pitchFamily="18" charset="0"/>
              </a:rPr>
              <a:t>等提出了第一个混沌神经网络模型</a:t>
            </a:r>
            <a:r>
              <a:rPr lang="en-US" altLang="zh-CN" sz="2400" dirty="0">
                <a:latin typeface="Times New Roman" panose="02020603050405020304" pitchFamily="18" charset="0"/>
              </a:rPr>
              <a:t>(chaotic neural network</a:t>
            </a:r>
            <a:r>
              <a:rPr lang="zh-CN" altLang="en-US" sz="2400" dirty="0">
                <a:latin typeface="Times New Roman" panose="02020603050405020304" pitchFamily="18" charset="0"/>
              </a:rPr>
              <a:t>，</a:t>
            </a:r>
            <a:r>
              <a:rPr lang="en-US" altLang="zh-CN" sz="2400" dirty="0">
                <a:latin typeface="Times New Roman" panose="02020603050405020304" pitchFamily="18" charset="0"/>
              </a:rPr>
              <a:t>CNN)</a:t>
            </a:r>
            <a:r>
              <a:rPr lang="zh-CN" altLang="en-US" sz="2400" dirty="0">
                <a:latin typeface="Times New Roman" panose="02020603050405020304" pitchFamily="18" charset="0"/>
              </a:rPr>
              <a:t>。</a:t>
            </a:r>
          </a:p>
          <a:p>
            <a:pPr marL="0" indent="0"/>
            <a:r>
              <a:rPr lang="zh-CN" altLang="en-US" sz="2400" dirty="0">
                <a:latin typeface="Times New Roman" panose="02020603050405020304" pitchFamily="18" charset="0"/>
              </a:rPr>
              <a:t>  </a:t>
            </a:r>
            <a:r>
              <a:rPr lang="en-US" altLang="zh-CN" sz="2400" dirty="0">
                <a:latin typeface="Times New Roman" panose="02020603050405020304" pitchFamily="18" charset="0"/>
              </a:rPr>
              <a:t>1991</a:t>
            </a:r>
            <a:r>
              <a:rPr lang="zh-CN" altLang="en-US" sz="2400" dirty="0">
                <a:latin typeface="Times New Roman" panose="02020603050405020304" pitchFamily="18" charset="0"/>
              </a:rPr>
              <a:t>年，</a:t>
            </a:r>
            <a:r>
              <a:rPr lang="en-US" altLang="zh-CN" sz="2400" dirty="0">
                <a:latin typeface="Times New Roman" panose="02020603050405020304" pitchFamily="18" charset="0"/>
              </a:rPr>
              <a:t>Inoue</a:t>
            </a:r>
            <a:r>
              <a:rPr lang="zh-CN" altLang="en-US" sz="2400" dirty="0">
                <a:latin typeface="Times New Roman" panose="02020603050405020304" pitchFamily="18" charset="0"/>
              </a:rPr>
              <a:t>等利用两个混沌振荡子耦合成一个神经元的方法，构造出一个混沌神经计算机</a:t>
            </a:r>
            <a:r>
              <a:rPr lang="en-US" altLang="zh-CN" sz="2400" dirty="0">
                <a:latin typeface="Times New Roman" panose="02020603050405020304" pitchFamily="18" charset="0"/>
              </a:rPr>
              <a:t>.</a:t>
            </a:r>
          </a:p>
          <a:p>
            <a:pPr marL="0" indent="0"/>
            <a:r>
              <a:rPr lang="en-US" altLang="zh-CN" sz="2400" dirty="0">
                <a:latin typeface="Times New Roman" panose="02020603050405020304" pitchFamily="18" charset="0"/>
              </a:rPr>
              <a:t>   1992</a:t>
            </a:r>
            <a:r>
              <a:rPr lang="zh-CN" altLang="en-US" sz="2400" dirty="0">
                <a:latin typeface="Times New Roman" panose="02020603050405020304" pitchFamily="18" charset="0"/>
              </a:rPr>
              <a:t>年，</a:t>
            </a:r>
            <a:r>
              <a:rPr lang="en-US" altLang="zh-CN" sz="2400" dirty="0">
                <a:latin typeface="Times New Roman" panose="02020603050405020304" pitchFamily="18" charset="0"/>
              </a:rPr>
              <a:t>Nozawa</a:t>
            </a:r>
            <a:r>
              <a:rPr lang="zh-CN" altLang="en-US" sz="2400" dirty="0">
                <a:latin typeface="Times New Roman" panose="02020603050405020304" pitchFamily="18" charset="0"/>
              </a:rPr>
              <a:t>基于欧拉离散化的</a:t>
            </a:r>
            <a:r>
              <a:rPr lang="en-US" altLang="zh-CN" sz="2400" dirty="0">
                <a:latin typeface="Times New Roman" panose="02020603050405020304" pitchFamily="18" charset="0"/>
              </a:rPr>
              <a:t>Hopfield</a:t>
            </a:r>
            <a:r>
              <a:rPr lang="zh-CN" altLang="en-US" sz="2400" dirty="0">
                <a:latin typeface="Times New Roman" panose="02020603050405020304" pitchFamily="18" charset="0"/>
              </a:rPr>
              <a:t>神经网络，通过增加一个大的自反馈项，得到了一个与</a:t>
            </a:r>
            <a:r>
              <a:rPr lang="en-US" altLang="zh-CN" sz="2400" dirty="0" err="1">
                <a:latin typeface="Times New Roman" panose="02020603050405020304" pitchFamily="18" charset="0"/>
              </a:rPr>
              <a:t>Aihara</a:t>
            </a:r>
            <a:r>
              <a:rPr lang="zh-CN" altLang="en-US" sz="2400" dirty="0">
                <a:latin typeface="Times New Roman" panose="02020603050405020304" pitchFamily="18" charset="0"/>
              </a:rPr>
              <a:t>等提出的类似的</a:t>
            </a:r>
            <a:r>
              <a:rPr lang="en-US" altLang="zh-CN" sz="2400" dirty="0">
                <a:latin typeface="Times New Roman" panose="02020603050405020304" pitchFamily="18" charset="0"/>
              </a:rPr>
              <a:t>CNN</a:t>
            </a:r>
            <a:r>
              <a:rPr lang="zh-CN" altLang="en-US" sz="2400" dirty="0">
                <a:latin typeface="Times New Roman" panose="02020603050405020304" pitchFamily="18" charset="0"/>
              </a:rPr>
              <a:t>模型。</a:t>
            </a:r>
            <a:r>
              <a:rPr lang="zh-CN" altLang="en-US" sz="2400" dirty="0"/>
              <a:t> </a:t>
            </a:r>
          </a:p>
        </p:txBody>
      </p:sp>
      <p:cxnSp>
        <p:nvCxnSpPr>
          <p:cNvPr id="7" name="直接连接符 6">
            <a:extLst>
              <a:ext uri="{FF2B5EF4-FFF2-40B4-BE49-F238E27FC236}">
                <a16:creationId xmlns:a16="http://schemas.microsoft.com/office/drawing/2014/main" id="{28D2C3E4-87AB-486D-8F60-093E61B1D0B1}"/>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EB418C7-321A-45FD-9768-171EBCB8856D}"/>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混沌神经网络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47141">
                                            <p:txEl>
                                              <p:pRg st="0" end="0"/>
                                            </p:txEl>
                                          </p:spTgt>
                                        </p:tgtEl>
                                        <p:attrNameLst>
                                          <p:attrName>style.visibility</p:attrName>
                                        </p:attrNameLst>
                                      </p:cBhvr>
                                      <p:to>
                                        <p:strVal val="visible"/>
                                      </p:to>
                                    </p:set>
                                    <p:anim calcmode="lin" valueType="num">
                                      <p:cBhvr additive="base">
                                        <p:cTn id="7" dur="500" fill="hold"/>
                                        <p:tgtEl>
                                          <p:spTgt spid="3471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4714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47141">
                                            <p:txEl>
                                              <p:pRg st="1" end="1"/>
                                            </p:txEl>
                                          </p:spTgt>
                                        </p:tgtEl>
                                        <p:attrNameLst>
                                          <p:attrName>style.visibility</p:attrName>
                                        </p:attrNameLst>
                                      </p:cBhvr>
                                      <p:to>
                                        <p:strVal val="visible"/>
                                      </p:to>
                                    </p:set>
                                    <p:anim calcmode="lin" valueType="num">
                                      <p:cBhvr additive="base">
                                        <p:cTn id="12" dur="500" fill="hold"/>
                                        <p:tgtEl>
                                          <p:spTgt spid="34714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47141">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47141">
                                            <p:txEl>
                                              <p:pRg st="2" end="2"/>
                                            </p:txEl>
                                          </p:spTgt>
                                        </p:tgtEl>
                                        <p:attrNameLst>
                                          <p:attrName>style.visibility</p:attrName>
                                        </p:attrNameLst>
                                      </p:cBhvr>
                                      <p:to>
                                        <p:strVal val="visible"/>
                                      </p:to>
                                    </p:set>
                                    <p:anim calcmode="lin" valueType="num">
                                      <p:cBhvr additive="base">
                                        <p:cTn id="17" dur="500" fill="hold"/>
                                        <p:tgtEl>
                                          <p:spTgt spid="34714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47141">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47141">
                                            <p:txEl>
                                              <p:pRg st="3" end="3"/>
                                            </p:txEl>
                                          </p:spTgt>
                                        </p:tgtEl>
                                        <p:attrNameLst>
                                          <p:attrName>style.visibility</p:attrName>
                                        </p:attrNameLst>
                                      </p:cBhvr>
                                      <p:to>
                                        <p:strVal val="visible"/>
                                      </p:to>
                                    </p:set>
                                    <p:anim calcmode="lin" valueType="num">
                                      <p:cBhvr additive="base">
                                        <p:cTn id="22" dur="500" fill="hold"/>
                                        <p:tgtEl>
                                          <p:spTgt spid="347141">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4714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1"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灯片编号占位符 3">
            <a:extLst>
              <a:ext uri="{FF2B5EF4-FFF2-40B4-BE49-F238E27FC236}">
                <a16:creationId xmlns:a16="http://schemas.microsoft.com/office/drawing/2014/main" id="{B715FF9F-8BBD-4773-8454-39548807227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91C43D10-055E-41C2-8B45-5BDD2EFACD33}" type="slidenum">
              <a:rPr lang="ja-JP" altLang="en-US" sz="1800">
                <a:solidFill>
                  <a:srgbClr val="A50021"/>
                </a:solidFill>
                <a:ea typeface="ＭＳ Ｐゴシック" panose="020B0600070205080204" pitchFamily="34" charset="-128"/>
              </a:rPr>
              <a:pPr eaLnBrk="1" hangingPunct="1"/>
              <a:t>66</a:t>
            </a:fld>
            <a:endParaRPr lang="en-US" altLang="ja-JP" sz="1800">
              <a:solidFill>
                <a:srgbClr val="A50021"/>
              </a:solidFill>
              <a:ea typeface="ＭＳ Ｐゴシック" panose="020B0600070205080204" pitchFamily="34" charset="-128"/>
            </a:endParaRPr>
          </a:p>
        </p:txBody>
      </p:sp>
      <p:sp>
        <p:nvSpPr>
          <p:cNvPr id="349189" name="Rectangle 5">
            <a:extLst>
              <a:ext uri="{FF2B5EF4-FFF2-40B4-BE49-F238E27FC236}">
                <a16:creationId xmlns:a16="http://schemas.microsoft.com/office/drawing/2014/main" id="{CC8B1D90-8954-461A-A2D2-7B3D59E947F7}"/>
              </a:ext>
            </a:extLst>
          </p:cNvPr>
          <p:cNvSpPr>
            <a:spLocks noGrp="1" noChangeArrowheads="1"/>
          </p:cNvSpPr>
          <p:nvPr>
            <p:ph type="body" idx="1"/>
          </p:nvPr>
        </p:nvSpPr>
        <p:spPr>
          <a:xfrm>
            <a:off x="1774826" y="908050"/>
            <a:ext cx="8512175" cy="2292350"/>
          </a:xfrm>
          <a:noFill/>
        </p:spPr>
        <p:txBody>
          <a:bodyPr>
            <a:normAutofit/>
          </a:bodyPr>
          <a:lstStyle/>
          <a:p>
            <a:pPr eaLnBrk="1" hangingPunct="1">
              <a:buFont typeface="Wingdings" panose="05000000000000000000" pitchFamily="2" charset="2"/>
              <a:buNone/>
            </a:pPr>
            <a:r>
              <a:rPr lang="en-US" altLang="zh-CN" sz="2400" b="1" dirty="0">
                <a:latin typeface="Times New Roman" panose="02020603050405020304" pitchFamily="18" charset="0"/>
              </a:rPr>
              <a:t>  3.  </a:t>
            </a:r>
            <a:r>
              <a:rPr lang="zh-CN" altLang="en-US" sz="2400" b="1" dirty="0">
                <a:latin typeface="Times New Roman" panose="02020603050405020304" pitchFamily="18" charset="0"/>
              </a:rPr>
              <a:t>混沌神经网络</a:t>
            </a:r>
          </a:p>
          <a:p>
            <a:pPr eaLnBrk="1" hangingPunct="1">
              <a:buFont typeface="Wingdings" panose="05000000000000000000" pitchFamily="2" charset="2"/>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）基于模拟退火策略的自抑制混沌神经网络 </a:t>
            </a:r>
          </a:p>
          <a:p>
            <a:pPr eaLnBrk="1" hangingPunct="1">
              <a:buFont typeface="Wingdings" panose="05000000000000000000" pitchFamily="2" charset="2"/>
              <a:buNone/>
            </a:pPr>
            <a:r>
              <a:rPr lang="zh-CN" altLang="en-US" sz="2400" b="1" dirty="0">
                <a:latin typeface="Times New Roman" panose="02020603050405020304" pitchFamily="18" charset="0"/>
              </a:rPr>
              <a:t>        </a:t>
            </a:r>
            <a:r>
              <a:rPr lang="en-US" altLang="zh-CN" sz="2400" b="1" dirty="0">
                <a:latin typeface="Times New Roman" panose="02020603050405020304" pitchFamily="18" charset="0"/>
              </a:rPr>
              <a:t>1995</a:t>
            </a:r>
            <a:r>
              <a:rPr lang="zh-CN" altLang="en-US" sz="2400" b="1" dirty="0">
                <a:latin typeface="Times New Roman" panose="02020603050405020304" pitchFamily="18" charset="0"/>
              </a:rPr>
              <a:t>年，</a:t>
            </a:r>
            <a:r>
              <a:rPr lang="en-US" altLang="zh-CN" sz="2400" b="1" dirty="0">
                <a:latin typeface="Times New Roman" panose="02020603050405020304" pitchFamily="18" charset="0"/>
              </a:rPr>
              <a:t>Chen</a:t>
            </a:r>
            <a:r>
              <a:rPr lang="zh-CN" altLang="en-US" sz="2400" b="1" dirty="0">
                <a:latin typeface="Times New Roman" panose="02020603050405020304" pitchFamily="18" charset="0"/>
              </a:rPr>
              <a:t>等提出的暂态混沌神经网络</a:t>
            </a:r>
            <a:r>
              <a:rPr lang="en-US" altLang="zh-CN" sz="2400" b="1" dirty="0">
                <a:latin typeface="Times New Roman" panose="02020603050405020304" pitchFamily="18" charset="0"/>
              </a:rPr>
              <a:t>(transient chaotic neural network</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TCNN) </a:t>
            </a:r>
            <a:r>
              <a:rPr lang="zh-CN" altLang="en-US" sz="2400" b="1" dirty="0">
                <a:latin typeface="Times New Roman" panose="02020603050405020304" pitchFamily="18" charset="0"/>
              </a:rPr>
              <a:t>：</a:t>
            </a:r>
          </a:p>
          <a:p>
            <a:pPr eaLnBrk="1" hangingPunct="1">
              <a:lnSpc>
                <a:spcPct val="110000"/>
              </a:lnSpc>
              <a:buFont typeface="Wingdings" panose="05000000000000000000" pitchFamily="2" charset="2"/>
              <a:buNone/>
            </a:pPr>
            <a:endParaRPr lang="en-US" altLang="zh-CN" sz="2400" b="1" dirty="0">
              <a:latin typeface="Times New Roman" panose="02020603050405020304" pitchFamily="18" charset="0"/>
            </a:endParaRPr>
          </a:p>
        </p:txBody>
      </p:sp>
      <p:sp>
        <p:nvSpPr>
          <p:cNvPr id="34824" name="Rectangle 6">
            <a:extLst>
              <a:ext uri="{FF2B5EF4-FFF2-40B4-BE49-F238E27FC236}">
                <a16:creationId xmlns:a16="http://schemas.microsoft.com/office/drawing/2014/main" id="{E6F34DE6-CACB-4E56-BE2E-08D12DFF15D0}"/>
              </a:ext>
            </a:extLst>
          </p:cNvPr>
          <p:cNvSpPr>
            <a:spLocks noChangeArrowheads="1"/>
          </p:cNvSpPr>
          <p:nvPr/>
        </p:nvSpPr>
        <p:spPr bwMode="auto">
          <a:xfrm>
            <a:off x="1372860" y="224722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49191" name="Object 7">
            <a:extLst>
              <a:ext uri="{FF2B5EF4-FFF2-40B4-BE49-F238E27FC236}">
                <a16:creationId xmlns:a16="http://schemas.microsoft.com/office/drawing/2014/main" id="{6A2D2BB6-A0C9-454D-B81E-3CA6CD8CF1CD}"/>
              </a:ext>
            </a:extLst>
          </p:cNvPr>
          <p:cNvGraphicFramePr>
            <a:graphicFrameLocks noChangeAspect="1"/>
          </p:cNvGraphicFramePr>
          <p:nvPr>
            <p:extLst>
              <p:ext uri="{D42A27DB-BD31-4B8C-83A1-F6EECF244321}">
                <p14:modId xmlns:p14="http://schemas.microsoft.com/office/powerpoint/2010/main" val="3803181594"/>
              </p:ext>
            </p:extLst>
          </p:nvPr>
        </p:nvGraphicFramePr>
        <p:xfrm>
          <a:off x="2895273" y="2751749"/>
          <a:ext cx="4041775" cy="1066800"/>
        </p:xfrm>
        <a:graphic>
          <a:graphicData uri="http://schemas.openxmlformats.org/presentationml/2006/ole">
            <mc:AlternateContent xmlns:mc="http://schemas.openxmlformats.org/markup-compatibility/2006">
              <mc:Choice xmlns:v="urn:schemas-microsoft-com:vml" Requires="v">
                <p:oleObj spid="_x0000_s25665" name="公式" r:id="rId3" imgW="1726920" imgH="393480" progId="Equation.3">
                  <p:embed/>
                </p:oleObj>
              </mc:Choice>
              <mc:Fallback>
                <p:oleObj name="公式" r:id="rId3" imgW="1726920" imgH="393480" progId="Equation.3">
                  <p:embed/>
                  <p:pic>
                    <p:nvPicPr>
                      <p:cNvPr id="349191" name="Object 7">
                        <a:extLst>
                          <a:ext uri="{FF2B5EF4-FFF2-40B4-BE49-F238E27FC236}">
                            <a16:creationId xmlns:a16="http://schemas.microsoft.com/office/drawing/2014/main" id="{6A2D2BB6-A0C9-454D-B81E-3CA6CD8CF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273" y="2751749"/>
                        <a:ext cx="4041775"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5" name="Rectangle 8">
            <a:extLst>
              <a:ext uri="{FF2B5EF4-FFF2-40B4-BE49-F238E27FC236}">
                <a16:creationId xmlns:a16="http://schemas.microsoft.com/office/drawing/2014/main" id="{97BF0284-6D9C-4D3A-841E-1ACB74D56E76}"/>
              </a:ext>
            </a:extLst>
          </p:cNvPr>
          <p:cNvSpPr>
            <a:spLocks noChangeArrowheads="1"/>
          </p:cNvSpPr>
          <p:nvPr/>
        </p:nvSpPr>
        <p:spPr bwMode="auto">
          <a:xfrm>
            <a:off x="1372860" y="2218647"/>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49193" name="Object 9">
            <a:extLst>
              <a:ext uri="{FF2B5EF4-FFF2-40B4-BE49-F238E27FC236}">
                <a16:creationId xmlns:a16="http://schemas.microsoft.com/office/drawing/2014/main" id="{34C1E03B-0CB5-43A7-9E5C-9B5C52018B5D}"/>
              </a:ext>
            </a:extLst>
          </p:cNvPr>
          <p:cNvGraphicFramePr>
            <a:graphicFrameLocks noChangeAspect="1"/>
          </p:cNvGraphicFramePr>
          <p:nvPr>
            <p:extLst>
              <p:ext uri="{D42A27DB-BD31-4B8C-83A1-F6EECF244321}">
                <p14:modId xmlns:p14="http://schemas.microsoft.com/office/powerpoint/2010/main" val="309746211"/>
              </p:ext>
            </p:extLst>
          </p:nvPr>
        </p:nvGraphicFramePr>
        <p:xfrm>
          <a:off x="2820659" y="3883637"/>
          <a:ext cx="6934200" cy="925512"/>
        </p:xfrm>
        <a:graphic>
          <a:graphicData uri="http://schemas.openxmlformats.org/presentationml/2006/ole">
            <mc:AlternateContent xmlns:mc="http://schemas.openxmlformats.org/markup-compatibility/2006">
              <mc:Choice xmlns:v="urn:schemas-microsoft-com:vml" Requires="v">
                <p:oleObj spid="_x0000_s25666" name="公式" r:id="rId5" imgW="3352800" imgH="444500" progId="Equation.3">
                  <p:embed/>
                </p:oleObj>
              </mc:Choice>
              <mc:Fallback>
                <p:oleObj name="公式" r:id="rId5" imgW="3352800" imgH="444500" progId="Equation.3">
                  <p:embed/>
                  <p:pic>
                    <p:nvPicPr>
                      <p:cNvPr id="349193" name="Object 9">
                        <a:extLst>
                          <a:ext uri="{FF2B5EF4-FFF2-40B4-BE49-F238E27FC236}">
                            <a16:creationId xmlns:a16="http://schemas.microsoft.com/office/drawing/2014/main" id="{34C1E03B-0CB5-43A7-9E5C-9B5C52018B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0659" y="3883637"/>
                        <a:ext cx="6934200" cy="925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6" name="Rectangle 10">
            <a:extLst>
              <a:ext uri="{FF2B5EF4-FFF2-40B4-BE49-F238E27FC236}">
                <a16:creationId xmlns:a16="http://schemas.microsoft.com/office/drawing/2014/main" id="{DA1CFF91-3C2E-440B-9905-1E306E599971}"/>
              </a:ext>
            </a:extLst>
          </p:cNvPr>
          <p:cNvSpPr>
            <a:spLocks noChangeArrowheads="1"/>
          </p:cNvSpPr>
          <p:nvPr/>
        </p:nvSpPr>
        <p:spPr bwMode="auto">
          <a:xfrm>
            <a:off x="1372860" y="232818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49195" name="Object 11">
            <a:extLst>
              <a:ext uri="{FF2B5EF4-FFF2-40B4-BE49-F238E27FC236}">
                <a16:creationId xmlns:a16="http://schemas.microsoft.com/office/drawing/2014/main" id="{D0D78DAA-29CC-492E-8C62-BC62D41D8848}"/>
              </a:ext>
            </a:extLst>
          </p:cNvPr>
          <p:cNvGraphicFramePr>
            <a:graphicFrameLocks noChangeAspect="1"/>
          </p:cNvGraphicFramePr>
          <p:nvPr>
            <p:extLst>
              <p:ext uri="{D42A27DB-BD31-4B8C-83A1-F6EECF244321}">
                <p14:modId xmlns:p14="http://schemas.microsoft.com/office/powerpoint/2010/main" val="1155070634"/>
              </p:ext>
            </p:extLst>
          </p:nvPr>
        </p:nvGraphicFramePr>
        <p:xfrm>
          <a:off x="2820659" y="4923449"/>
          <a:ext cx="2971800" cy="495300"/>
        </p:xfrm>
        <a:graphic>
          <a:graphicData uri="http://schemas.openxmlformats.org/presentationml/2006/ole">
            <mc:AlternateContent xmlns:mc="http://schemas.openxmlformats.org/markup-compatibility/2006">
              <mc:Choice xmlns:v="urn:schemas-microsoft-com:vml" Requires="v">
                <p:oleObj spid="_x0000_s25667" r:id="rId7" imgW="1371600" imgH="228600" progId="Equation.3">
                  <p:embed/>
                </p:oleObj>
              </mc:Choice>
              <mc:Fallback>
                <p:oleObj r:id="rId7" imgW="1371600" imgH="228600" progId="Equation.3">
                  <p:embed/>
                  <p:pic>
                    <p:nvPicPr>
                      <p:cNvPr id="349195" name="Object 11">
                        <a:extLst>
                          <a:ext uri="{FF2B5EF4-FFF2-40B4-BE49-F238E27FC236}">
                            <a16:creationId xmlns:a16="http://schemas.microsoft.com/office/drawing/2014/main" id="{D0D78DAA-29CC-492E-8C62-BC62D41D88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0659" y="4923449"/>
                        <a:ext cx="29718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7" name="Rectangle 12">
            <a:extLst>
              <a:ext uri="{FF2B5EF4-FFF2-40B4-BE49-F238E27FC236}">
                <a16:creationId xmlns:a16="http://schemas.microsoft.com/office/drawing/2014/main" id="{AE145E44-FD4E-4782-800A-B83A19D22531}"/>
              </a:ext>
            </a:extLst>
          </p:cNvPr>
          <p:cNvSpPr>
            <a:spLocks noChangeArrowheads="1"/>
          </p:cNvSpPr>
          <p:nvPr/>
        </p:nvSpPr>
        <p:spPr bwMode="auto">
          <a:xfrm>
            <a:off x="1372860" y="232818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8" name="Rectangle 13">
            <a:extLst>
              <a:ext uri="{FF2B5EF4-FFF2-40B4-BE49-F238E27FC236}">
                <a16:creationId xmlns:a16="http://schemas.microsoft.com/office/drawing/2014/main" id="{E11278BC-2C64-4D31-BCA9-845E8102A5B8}"/>
              </a:ext>
            </a:extLst>
          </p:cNvPr>
          <p:cNvSpPr>
            <a:spLocks noChangeArrowheads="1"/>
          </p:cNvSpPr>
          <p:nvPr/>
        </p:nvSpPr>
        <p:spPr bwMode="auto">
          <a:xfrm>
            <a:off x="1372860" y="236152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29" name="Rectangle 14">
            <a:extLst>
              <a:ext uri="{FF2B5EF4-FFF2-40B4-BE49-F238E27FC236}">
                <a16:creationId xmlns:a16="http://schemas.microsoft.com/office/drawing/2014/main" id="{063FA343-8A92-4706-88C3-8FC2300C1F63}"/>
              </a:ext>
            </a:extLst>
          </p:cNvPr>
          <p:cNvSpPr>
            <a:spLocks noChangeArrowheads="1"/>
          </p:cNvSpPr>
          <p:nvPr/>
        </p:nvSpPr>
        <p:spPr bwMode="auto">
          <a:xfrm>
            <a:off x="1372860" y="232818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0" name="Rectangle 15">
            <a:extLst>
              <a:ext uri="{FF2B5EF4-FFF2-40B4-BE49-F238E27FC236}">
                <a16:creationId xmlns:a16="http://schemas.microsoft.com/office/drawing/2014/main" id="{5198D886-FC9D-4678-B3B8-045012ECFED1}"/>
              </a:ext>
            </a:extLst>
          </p:cNvPr>
          <p:cNvSpPr>
            <a:spLocks noChangeArrowheads="1"/>
          </p:cNvSpPr>
          <p:nvPr/>
        </p:nvSpPr>
        <p:spPr bwMode="auto">
          <a:xfrm>
            <a:off x="1372860" y="236152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1" name="Rectangle 16">
            <a:extLst>
              <a:ext uri="{FF2B5EF4-FFF2-40B4-BE49-F238E27FC236}">
                <a16:creationId xmlns:a16="http://schemas.microsoft.com/office/drawing/2014/main" id="{FD956096-A672-412B-8EE2-1544995DB588}"/>
              </a:ext>
            </a:extLst>
          </p:cNvPr>
          <p:cNvSpPr>
            <a:spLocks noChangeArrowheads="1"/>
          </p:cNvSpPr>
          <p:nvPr/>
        </p:nvSpPr>
        <p:spPr bwMode="auto">
          <a:xfrm>
            <a:off x="1372860" y="232342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2" name="Rectangle 17">
            <a:extLst>
              <a:ext uri="{FF2B5EF4-FFF2-40B4-BE49-F238E27FC236}">
                <a16:creationId xmlns:a16="http://schemas.microsoft.com/office/drawing/2014/main" id="{396E01C4-8426-4A18-BBF3-5431147F8A39}"/>
              </a:ext>
            </a:extLst>
          </p:cNvPr>
          <p:cNvSpPr>
            <a:spLocks noChangeArrowheads="1"/>
          </p:cNvSpPr>
          <p:nvPr/>
        </p:nvSpPr>
        <p:spPr bwMode="auto">
          <a:xfrm>
            <a:off x="1372860" y="234723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3" name="Rectangle 18">
            <a:extLst>
              <a:ext uri="{FF2B5EF4-FFF2-40B4-BE49-F238E27FC236}">
                <a16:creationId xmlns:a16="http://schemas.microsoft.com/office/drawing/2014/main" id="{9FB50D6A-83D7-4CA1-870E-BE5013DA6077}"/>
              </a:ext>
            </a:extLst>
          </p:cNvPr>
          <p:cNvSpPr>
            <a:spLocks noChangeArrowheads="1"/>
          </p:cNvSpPr>
          <p:nvPr/>
        </p:nvSpPr>
        <p:spPr bwMode="auto">
          <a:xfrm>
            <a:off x="1372860" y="236152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4" name="Rectangle 19">
            <a:extLst>
              <a:ext uri="{FF2B5EF4-FFF2-40B4-BE49-F238E27FC236}">
                <a16:creationId xmlns:a16="http://schemas.microsoft.com/office/drawing/2014/main" id="{B67579B7-FB32-4616-AFAB-5BFE2A384BE4}"/>
              </a:ext>
            </a:extLst>
          </p:cNvPr>
          <p:cNvSpPr>
            <a:spLocks noChangeArrowheads="1"/>
          </p:cNvSpPr>
          <p:nvPr/>
        </p:nvSpPr>
        <p:spPr bwMode="auto">
          <a:xfrm>
            <a:off x="1372860" y="232342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5" name="Rectangle 20">
            <a:extLst>
              <a:ext uri="{FF2B5EF4-FFF2-40B4-BE49-F238E27FC236}">
                <a16:creationId xmlns:a16="http://schemas.microsoft.com/office/drawing/2014/main" id="{DEA4364C-9739-4FA1-A56E-867D3275E3F9}"/>
              </a:ext>
            </a:extLst>
          </p:cNvPr>
          <p:cNvSpPr>
            <a:spLocks noChangeArrowheads="1"/>
          </p:cNvSpPr>
          <p:nvPr/>
        </p:nvSpPr>
        <p:spPr bwMode="auto">
          <a:xfrm>
            <a:off x="1372860" y="232818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6" name="Rectangle 21">
            <a:extLst>
              <a:ext uri="{FF2B5EF4-FFF2-40B4-BE49-F238E27FC236}">
                <a16:creationId xmlns:a16="http://schemas.microsoft.com/office/drawing/2014/main" id="{098A541E-B641-4AD0-815D-4F4EC4131E9C}"/>
              </a:ext>
            </a:extLst>
          </p:cNvPr>
          <p:cNvSpPr>
            <a:spLocks noChangeArrowheads="1"/>
          </p:cNvSpPr>
          <p:nvPr/>
        </p:nvSpPr>
        <p:spPr bwMode="auto">
          <a:xfrm>
            <a:off x="1372860" y="236152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7" name="Rectangle 22">
            <a:extLst>
              <a:ext uri="{FF2B5EF4-FFF2-40B4-BE49-F238E27FC236}">
                <a16:creationId xmlns:a16="http://schemas.microsoft.com/office/drawing/2014/main" id="{4DA9EB1D-DE14-42AC-9BE5-4919859FBFD1}"/>
              </a:ext>
            </a:extLst>
          </p:cNvPr>
          <p:cNvSpPr>
            <a:spLocks noChangeArrowheads="1"/>
          </p:cNvSpPr>
          <p:nvPr/>
        </p:nvSpPr>
        <p:spPr bwMode="auto">
          <a:xfrm>
            <a:off x="1372860" y="2351997"/>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8" name="Rectangle 23">
            <a:extLst>
              <a:ext uri="{FF2B5EF4-FFF2-40B4-BE49-F238E27FC236}">
                <a16:creationId xmlns:a16="http://schemas.microsoft.com/office/drawing/2014/main" id="{F2C3955C-BE23-46D7-8EC8-598867CE9F7E}"/>
              </a:ext>
            </a:extLst>
          </p:cNvPr>
          <p:cNvSpPr>
            <a:spLocks noChangeArrowheads="1"/>
          </p:cNvSpPr>
          <p:nvPr/>
        </p:nvSpPr>
        <p:spPr bwMode="auto">
          <a:xfrm>
            <a:off x="1372860" y="234247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39" name="Rectangle 24">
            <a:extLst>
              <a:ext uri="{FF2B5EF4-FFF2-40B4-BE49-F238E27FC236}">
                <a16:creationId xmlns:a16="http://schemas.microsoft.com/office/drawing/2014/main" id="{3C9F93F8-3C74-4DD7-AAB4-A1A66111D868}"/>
              </a:ext>
            </a:extLst>
          </p:cNvPr>
          <p:cNvSpPr>
            <a:spLocks noChangeArrowheads="1"/>
          </p:cNvSpPr>
          <p:nvPr/>
        </p:nvSpPr>
        <p:spPr bwMode="auto">
          <a:xfrm>
            <a:off x="1372860" y="232818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0" name="Rectangle 25">
            <a:extLst>
              <a:ext uri="{FF2B5EF4-FFF2-40B4-BE49-F238E27FC236}">
                <a16:creationId xmlns:a16="http://schemas.microsoft.com/office/drawing/2014/main" id="{15E6FD57-12F3-4A00-92F6-8B541DDB398F}"/>
              </a:ext>
            </a:extLst>
          </p:cNvPr>
          <p:cNvSpPr>
            <a:spLocks noChangeArrowheads="1"/>
          </p:cNvSpPr>
          <p:nvPr/>
        </p:nvSpPr>
        <p:spPr bwMode="auto">
          <a:xfrm>
            <a:off x="1372860" y="2342472"/>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841" name="Rectangle 26">
            <a:extLst>
              <a:ext uri="{FF2B5EF4-FFF2-40B4-BE49-F238E27FC236}">
                <a16:creationId xmlns:a16="http://schemas.microsoft.com/office/drawing/2014/main" id="{ACCE68C6-BE7A-4292-BD01-9A96E5399C41}"/>
              </a:ext>
            </a:extLst>
          </p:cNvPr>
          <p:cNvSpPr>
            <a:spLocks noChangeArrowheads="1"/>
          </p:cNvSpPr>
          <p:nvPr/>
        </p:nvSpPr>
        <p:spPr bwMode="auto">
          <a:xfrm>
            <a:off x="1372860" y="2328184"/>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29" name="直接连接符 28">
            <a:extLst>
              <a:ext uri="{FF2B5EF4-FFF2-40B4-BE49-F238E27FC236}">
                <a16:creationId xmlns:a16="http://schemas.microsoft.com/office/drawing/2014/main" id="{190F1738-ADAA-4DDA-979B-AB7C8EB94389}"/>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C7B31873-1A40-42A8-8E5F-08439DC76FF7}"/>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混沌神经网络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49189">
                                            <p:txEl>
                                              <p:pRg st="0" end="0"/>
                                            </p:txEl>
                                          </p:spTgt>
                                        </p:tgtEl>
                                        <p:attrNameLst>
                                          <p:attrName>style.visibility</p:attrName>
                                        </p:attrNameLst>
                                      </p:cBhvr>
                                      <p:to>
                                        <p:strVal val="visible"/>
                                      </p:to>
                                    </p:set>
                                    <p:anim calcmode="lin" valueType="num">
                                      <p:cBhvr>
                                        <p:cTn id="7" dur="500" fill="hold"/>
                                        <p:tgtEl>
                                          <p:spTgt spid="34918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49189">
                                            <p:txEl>
                                              <p:pRg st="0" end="0"/>
                                            </p:txEl>
                                          </p:spTgt>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349189">
                                            <p:txEl>
                                              <p:pRg st="1" end="1"/>
                                            </p:txEl>
                                          </p:spTgt>
                                        </p:tgtEl>
                                        <p:attrNameLst>
                                          <p:attrName>style.visibility</p:attrName>
                                        </p:attrNameLst>
                                      </p:cBhvr>
                                      <p:to>
                                        <p:strVal val="visible"/>
                                      </p:to>
                                    </p:set>
                                    <p:anim calcmode="lin" valueType="num">
                                      <p:cBhvr>
                                        <p:cTn id="12" dur="500" fill="hold"/>
                                        <p:tgtEl>
                                          <p:spTgt spid="349189">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49189">
                                            <p:txEl>
                                              <p:pRg st="1" end="1"/>
                                            </p:txEl>
                                          </p:spTgt>
                                        </p:tgtEl>
                                        <p:attrNameLst>
                                          <p:attrName>ppt_h</p:attrName>
                                        </p:attrNameLst>
                                      </p:cBhvr>
                                      <p:tavLst>
                                        <p:tav tm="0">
                                          <p:val>
                                            <p:fltVal val="0"/>
                                          </p:val>
                                        </p:tav>
                                        <p:tav tm="100000">
                                          <p:val>
                                            <p:strVal val="#ppt_h"/>
                                          </p:val>
                                        </p:tav>
                                      </p:tavLst>
                                    </p:anim>
                                  </p:childTnLst>
                                </p:cTn>
                              </p:par>
                            </p:childTnLst>
                          </p:cTn>
                        </p:par>
                        <p:par>
                          <p:cTn id="14" fill="hold" nodeType="afterGroup">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349189">
                                            <p:txEl>
                                              <p:pRg st="2" end="2"/>
                                            </p:txEl>
                                          </p:spTgt>
                                        </p:tgtEl>
                                        <p:attrNameLst>
                                          <p:attrName>style.visibility</p:attrName>
                                        </p:attrNameLst>
                                      </p:cBhvr>
                                      <p:to>
                                        <p:strVal val="visible"/>
                                      </p:to>
                                    </p:set>
                                    <p:anim calcmode="lin" valueType="num">
                                      <p:cBhvr>
                                        <p:cTn id="17" dur="500" fill="hold"/>
                                        <p:tgtEl>
                                          <p:spTgt spid="349189">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49189">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349191"/>
                                        </p:tgtEl>
                                        <p:attrNameLst>
                                          <p:attrName>style.visibility</p:attrName>
                                        </p:attrNameLst>
                                      </p:cBhvr>
                                      <p:to>
                                        <p:strVal val="visible"/>
                                      </p:to>
                                    </p:set>
                                    <p:anim calcmode="lin" valueType="num">
                                      <p:cBhvr additive="base">
                                        <p:cTn id="23" dur="500" fill="hold"/>
                                        <p:tgtEl>
                                          <p:spTgt spid="349191"/>
                                        </p:tgtEl>
                                        <p:attrNameLst>
                                          <p:attrName>ppt_x</p:attrName>
                                        </p:attrNameLst>
                                      </p:cBhvr>
                                      <p:tavLst>
                                        <p:tav tm="0">
                                          <p:val>
                                            <p:strVal val="0-#ppt_w/2"/>
                                          </p:val>
                                        </p:tav>
                                        <p:tav tm="100000">
                                          <p:val>
                                            <p:strVal val="#ppt_x"/>
                                          </p:val>
                                        </p:tav>
                                      </p:tavLst>
                                    </p:anim>
                                    <p:anim calcmode="lin" valueType="num">
                                      <p:cBhvr additive="base">
                                        <p:cTn id="24" dur="500" fill="hold"/>
                                        <p:tgtEl>
                                          <p:spTgt spid="349191"/>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500"/>
                            </p:stCondLst>
                            <p:childTnLst>
                              <p:par>
                                <p:cTn id="26" presetID="2" presetClass="entr" presetSubtype="8" fill="hold" nodeType="afterEffect">
                                  <p:stCondLst>
                                    <p:cond delay="0"/>
                                  </p:stCondLst>
                                  <p:childTnLst>
                                    <p:set>
                                      <p:cBhvr>
                                        <p:cTn id="27" dur="1" fill="hold">
                                          <p:stCondLst>
                                            <p:cond delay="0"/>
                                          </p:stCondLst>
                                        </p:cTn>
                                        <p:tgtEl>
                                          <p:spTgt spid="349193"/>
                                        </p:tgtEl>
                                        <p:attrNameLst>
                                          <p:attrName>style.visibility</p:attrName>
                                        </p:attrNameLst>
                                      </p:cBhvr>
                                      <p:to>
                                        <p:strVal val="visible"/>
                                      </p:to>
                                    </p:set>
                                    <p:anim calcmode="lin" valueType="num">
                                      <p:cBhvr additive="base">
                                        <p:cTn id="28" dur="500" fill="hold"/>
                                        <p:tgtEl>
                                          <p:spTgt spid="349193"/>
                                        </p:tgtEl>
                                        <p:attrNameLst>
                                          <p:attrName>ppt_x</p:attrName>
                                        </p:attrNameLst>
                                      </p:cBhvr>
                                      <p:tavLst>
                                        <p:tav tm="0">
                                          <p:val>
                                            <p:strVal val="0-#ppt_w/2"/>
                                          </p:val>
                                        </p:tav>
                                        <p:tav tm="100000">
                                          <p:val>
                                            <p:strVal val="#ppt_x"/>
                                          </p:val>
                                        </p:tav>
                                      </p:tavLst>
                                    </p:anim>
                                    <p:anim calcmode="lin" valueType="num">
                                      <p:cBhvr additive="base">
                                        <p:cTn id="29" dur="500" fill="hold"/>
                                        <p:tgtEl>
                                          <p:spTgt spid="349193"/>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1000"/>
                            </p:stCondLst>
                            <p:childTnLst>
                              <p:par>
                                <p:cTn id="31" presetID="2" presetClass="entr" presetSubtype="8" fill="hold" nodeType="afterEffect">
                                  <p:stCondLst>
                                    <p:cond delay="0"/>
                                  </p:stCondLst>
                                  <p:childTnLst>
                                    <p:set>
                                      <p:cBhvr>
                                        <p:cTn id="32" dur="1" fill="hold">
                                          <p:stCondLst>
                                            <p:cond delay="0"/>
                                          </p:stCondLst>
                                        </p:cTn>
                                        <p:tgtEl>
                                          <p:spTgt spid="349195"/>
                                        </p:tgtEl>
                                        <p:attrNameLst>
                                          <p:attrName>style.visibility</p:attrName>
                                        </p:attrNameLst>
                                      </p:cBhvr>
                                      <p:to>
                                        <p:strVal val="visible"/>
                                      </p:to>
                                    </p:set>
                                    <p:anim calcmode="lin" valueType="num">
                                      <p:cBhvr additive="base">
                                        <p:cTn id="33" dur="500" fill="hold"/>
                                        <p:tgtEl>
                                          <p:spTgt spid="349195"/>
                                        </p:tgtEl>
                                        <p:attrNameLst>
                                          <p:attrName>ppt_x</p:attrName>
                                        </p:attrNameLst>
                                      </p:cBhvr>
                                      <p:tavLst>
                                        <p:tav tm="0">
                                          <p:val>
                                            <p:strVal val="0-#ppt_w/2"/>
                                          </p:val>
                                        </p:tav>
                                        <p:tav tm="100000">
                                          <p:val>
                                            <p:strVal val="#ppt_x"/>
                                          </p:val>
                                        </p:tav>
                                      </p:tavLst>
                                    </p:anim>
                                    <p:anim calcmode="lin" valueType="num">
                                      <p:cBhvr additive="base">
                                        <p:cTn id="34" dur="500" fill="hold"/>
                                        <p:tgtEl>
                                          <p:spTgt spid="3491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9"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灯片编号占位符 3">
            <a:extLst>
              <a:ext uri="{FF2B5EF4-FFF2-40B4-BE49-F238E27FC236}">
                <a16:creationId xmlns:a16="http://schemas.microsoft.com/office/drawing/2014/main" id="{F82F9B0F-0CD7-4DA3-8BE1-54B51E17A08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CA4E37E-7FF0-4A19-8BF5-C66E783B870A}" type="slidenum">
              <a:rPr lang="ja-JP" altLang="en-US" sz="1800">
                <a:solidFill>
                  <a:srgbClr val="A50021"/>
                </a:solidFill>
                <a:ea typeface="ＭＳ Ｐゴシック" panose="020B0600070205080204" pitchFamily="34" charset="-128"/>
              </a:rPr>
              <a:pPr eaLnBrk="1" hangingPunct="1"/>
              <a:t>67</a:t>
            </a:fld>
            <a:endParaRPr lang="en-US" altLang="ja-JP" sz="1800">
              <a:solidFill>
                <a:srgbClr val="A50021"/>
              </a:solidFill>
              <a:ea typeface="ＭＳ Ｐゴシック" panose="020B0600070205080204" pitchFamily="34" charset="-128"/>
            </a:endParaRPr>
          </a:p>
        </p:txBody>
      </p:sp>
      <p:sp>
        <p:nvSpPr>
          <p:cNvPr id="350213" name="Rectangle 5">
            <a:extLst>
              <a:ext uri="{FF2B5EF4-FFF2-40B4-BE49-F238E27FC236}">
                <a16:creationId xmlns:a16="http://schemas.microsoft.com/office/drawing/2014/main" id="{D3A6C7DC-2E37-46FE-B5BD-086D72ECD4A5}"/>
              </a:ext>
            </a:extLst>
          </p:cNvPr>
          <p:cNvSpPr>
            <a:spLocks noGrp="1" noChangeArrowheads="1"/>
          </p:cNvSpPr>
          <p:nvPr>
            <p:ph type="body" idx="1"/>
          </p:nvPr>
        </p:nvSpPr>
        <p:spPr>
          <a:xfrm>
            <a:off x="1774826" y="908050"/>
            <a:ext cx="8893175" cy="4959350"/>
          </a:xfrm>
          <a:noFill/>
        </p:spPr>
        <p:txBody>
          <a:bodyPr/>
          <a:lstStyle/>
          <a:p>
            <a:pPr marL="0" indent="0">
              <a:buNone/>
            </a:pPr>
            <a:r>
              <a:rPr lang="en-US" altLang="zh-CN" b="1" dirty="0">
                <a:latin typeface="Times New Roman" panose="02020603050405020304" pitchFamily="18" charset="0"/>
              </a:rPr>
              <a:t>  </a:t>
            </a:r>
            <a:r>
              <a:rPr lang="en-US" altLang="zh-CN" sz="2400" dirty="0">
                <a:latin typeface="Times New Roman" panose="02020603050405020304" pitchFamily="18" charset="0"/>
              </a:rPr>
              <a:t>3.  </a:t>
            </a:r>
            <a:r>
              <a:rPr lang="zh-CN" altLang="en-US" sz="2400" dirty="0">
                <a:latin typeface="Times New Roman" panose="02020603050405020304" pitchFamily="18" charset="0"/>
              </a:rPr>
              <a:t>混沌神经网络</a:t>
            </a:r>
          </a:p>
          <a:p>
            <a:pPr marL="0" indent="0">
              <a:buNone/>
            </a:pPr>
            <a:r>
              <a:rPr lang="zh-CN" altLang="en-US" sz="2400" dirty="0">
                <a:latin typeface="Times New Roman" panose="02020603050405020304" pitchFamily="18" charset="0"/>
              </a:rPr>
              <a:t>（</a:t>
            </a:r>
            <a:r>
              <a:rPr lang="en-US" altLang="zh-CN" sz="2400" dirty="0">
                <a:latin typeface="Times New Roman" panose="02020603050405020304" pitchFamily="18" charset="0"/>
              </a:rPr>
              <a:t>1</a:t>
            </a:r>
            <a:r>
              <a:rPr lang="zh-CN" altLang="en-US" sz="2400" dirty="0">
                <a:latin typeface="Times New Roman" panose="02020603050405020304" pitchFamily="18" charset="0"/>
              </a:rPr>
              <a:t>）基于模拟退火策略的自抑制混沌神经网络 </a:t>
            </a:r>
          </a:p>
          <a:p>
            <a:pPr marL="0" indent="0">
              <a:buNone/>
            </a:pPr>
            <a:r>
              <a:rPr lang="zh-CN" altLang="en-US" sz="2400" dirty="0">
                <a:latin typeface="Times New Roman" panose="02020603050405020304" pitchFamily="18" charset="0"/>
              </a:rPr>
              <a:t>   ① 具有</a:t>
            </a:r>
            <a:r>
              <a:rPr lang="zh-CN" altLang="en-US" sz="2400" dirty="0">
                <a:latin typeface="Times New Roman" panose="02020603050405020304" pitchFamily="18" charset="0"/>
                <a:hlinkClick r:id="rId2" action="ppaction://hlinksldjump"/>
              </a:rPr>
              <a:t>暂态混沌特性</a:t>
            </a:r>
            <a:r>
              <a:rPr lang="zh-CN" altLang="en-US" sz="2400" dirty="0">
                <a:latin typeface="Times New Roman" panose="02020603050405020304" pitchFamily="18" charset="0"/>
              </a:rPr>
              <a:t>。</a:t>
            </a:r>
          </a:p>
          <a:p>
            <a:pPr marL="0" indent="0">
              <a:buNone/>
            </a:pPr>
            <a:r>
              <a:rPr lang="zh-CN" altLang="en-US" sz="2400" dirty="0">
                <a:latin typeface="Times New Roman" panose="02020603050405020304" pitchFamily="18" charset="0"/>
              </a:rPr>
              <a:t>   ② 能演化到一个稳定状态。</a:t>
            </a:r>
          </a:p>
          <a:p>
            <a:pPr marL="0" indent="0">
              <a:buNone/>
            </a:pPr>
            <a:r>
              <a:rPr lang="zh-CN" altLang="en-US" sz="2400" dirty="0">
                <a:latin typeface="Times New Roman" panose="02020603050405020304" pitchFamily="18" charset="0"/>
              </a:rPr>
              <a:t>   ③ 搜索区域为一分形结构。</a:t>
            </a:r>
          </a:p>
          <a:p>
            <a:pPr marL="0" indent="0">
              <a:buNone/>
            </a:pPr>
            <a:r>
              <a:rPr lang="zh-CN" altLang="en-US" sz="2400" dirty="0">
                <a:latin typeface="Times New Roman" panose="02020603050405020304" pitchFamily="18" charset="0"/>
              </a:rPr>
              <a:t>   ④ 具有混沌退火机制。</a:t>
            </a:r>
          </a:p>
          <a:p>
            <a:pPr marL="0" indent="0">
              <a:buNone/>
            </a:pPr>
            <a:r>
              <a:rPr lang="zh-CN" altLang="en-US" sz="2400" dirty="0">
                <a:latin typeface="Times New Roman" panose="02020603050405020304" pitchFamily="18" charset="0"/>
              </a:rPr>
              <a:t>   ⑤ 一种广义的混沌神经网络。</a:t>
            </a:r>
          </a:p>
          <a:p>
            <a:pPr marL="0" indent="0">
              <a:buNone/>
            </a:pPr>
            <a:r>
              <a:rPr lang="zh-CN" altLang="en-US" sz="2400" dirty="0">
                <a:latin typeface="Times New Roman" panose="02020603050405020304" pitchFamily="18" charset="0"/>
              </a:rPr>
              <a:t>   ⑥ 可求解</a:t>
            </a:r>
            <a:r>
              <a:rPr lang="en-US" altLang="zh-CN" sz="2400" dirty="0">
                <a:latin typeface="Times New Roman" panose="02020603050405020304" pitchFamily="18" charset="0"/>
              </a:rPr>
              <a:t>0-1</a:t>
            </a:r>
            <a:r>
              <a:rPr lang="zh-CN" altLang="en-US" sz="2400" dirty="0">
                <a:latin typeface="Times New Roman" panose="02020603050405020304" pitchFamily="18" charset="0"/>
              </a:rPr>
              <a:t>问题，也可求解连续非线性优化问题。</a:t>
            </a:r>
          </a:p>
        </p:txBody>
      </p:sp>
      <p:cxnSp>
        <p:nvCxnSpPr>
          <p:cNvPr id="7" name="直接连接符 6">
            <a:extLst>
              <a:ext uri="{FF2B5EF4-FFF2-40B4-BE49-F238E27FC236}">
                <a16:creationId xmlns:a16="http://schemas.microsoft.com/office/drawing/2014/main" id="{46F45B5E-AC32-49A6-882A-CA073DCA145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299F5F8-7C2E-4D5B-846E-97FDE60B62BE}"/>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混沌神经网络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0213">
                                            <p:txEl>
                                              <p:pRg st="0" end="0"/>
                                            </p:txEl>
                                          </p:spTgt>
                                        </p:tgtEl>
                                        <p:attrNameLst>
                                          <p:attrName>style.visibility</p:attrName>
                                        </p:attrNameLst>
                                      </p:cBhvr>
                                      <p:to>
                                        <p:strVal val="visible"/>
                                      </p:to>
                                    </p:set>
                                    <p:anim calcmode="lin" valueType="num">
                                      <p:cBhvr additive="base">
                                        <p:cTn id="7" dur="500" fill="hold"/>
                                        <p:tgtEl>
                                          <p:spTgt spid="35021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0213">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0213">
                                            <p:txEl>
                                              <p:pRg st="1" end="1"/>
                                            </p:txEl>
                                          </p:spTgt>
                                        </p:tgtEl>
                                        <p:attrNameLst>
                                          <p:attrName>style.visibility</p:attrName>
                                        </p:attrNameLst>
                                      </p:cBhvr>
                                      <p:to>
                                        <p:strVal val="visible"/>
                                      </p:to>
                                    </p:set>
                                    <p:anim calcmode="lin" valueType="num">
                                      <p:cBhvr additive="base">
                                        <p:cTn id="12" dur="500" fill="hold"/>
                                        <p:tgtEl>
                                          <p:spTgt spid="350213">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50213">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50213">
                                            <p:txEl>
                                              <p:pRg st="2" end="2"/>
                                            </p:txEl>
                                          </p:spTgt>
                                        </p:tgtEl>
                                        <p:attrNameLst>
                                          <p:attrName>style.visibility</p:attrName>
                                        </p:attrNameLst>
                                      </p:cBhvr>
                                      <p:to>
                                        <p:strVal val="visible"/>
                                      </p:to>
                                    </p:set>
                                    <p:anim calcmode="lin" valueType="num">
                                      <p:cBhvr additive="base">
                                        <p:cTn id="17" dur="500" fill="hold"/>
                                        <p:tgtEl>
                                          <p:spTgt spid="35021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50213">
                                            <p:txEl>
                                              <p:pRg st="2" end="2"/>
                                            </p:txEl>
                                          </p:spTgt>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50213">
                                            <p:txEl>
                                              <p:pRg st="3" end="3"/>
                                            </p:txEl>
                                          </p:spTgt>
                                        </p:tgtEl>
                                        <p:attrNameLst>
                                          <p:attrName>style.visibility</p:attrName>
                                        </p:attrNameLst>
                                      </p:cBhvr>
                                      <p:to>
                                        <p:strVal val="visible"/>
                                      </p:to>
                                    </p:set>
                                    <p:anim calcmode="lin" valueType="num">
                                      <p:cBhvr additive="base">
                                        <p:cTn id="22" dur="500" fill="hold"/>
                                        <p:tgtEl>
                                          <p:spTgt spid="350213">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50213">
                                            <p:txEl>
                                              <p:pRg st="3" end="3"/>
                                            </p:txEl>
                                          </p:spTgt>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350213">
                                            <p:txEl>
                                              <p:pRg st="4" end="4"/>
                                            </p:txEl>
                                          </p:spTgt>
                                        </p:tgtEl>
                                        <p:attrNameLst>
                                          <p:attrName>style.visibility</p:attrName>
                                        </p:attrNameLst>
                                      </p:cBhvr>
                                      <p:to>
                                        <p:strVal val="visible"/>
                                      </p:to>
                                    </p:set>
                                    <p:anim calcmode="lin" valueType="num">
                                      <p:cBhvr additive="base">
                                        <p:cTn id="27" dur="500" fill="hold"/>
                                        <p:tgtEl>
                                          <p:spTgt spid="35021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50213">
                                            <p:txEl>
                                              <p:pRg st="4" end="4"/>
                                            </p:txEl>
                                          </p:spTgt>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350213">
                                            <p:txEl>
                                              <p:pRg st="5" end="5"/>
                                            </p:txEl>
                                          </p:spTgt>
                                        </p:tgtEl>
                                        <p:attrNameLst>
                                          <p:attrName>style.visibility</p:attrName>
                                        </p:attrNameLst>
                                      </p:cBhvr>
                                      <p:to>
                                        <p:strVal val="visible"/>
                                      </p:to>
                                    </p:set>
                                    <p:anim calcmode="lin" valueType="num">
                                      <p:cBhvr additive="base">
                                        <p:cTn id="32" dur="500" fill="hold"/>
                                        <p:tgtEl>
                                          <p:spTgt spid="350213">
                                            <p:txEl>
                                              <p:pRg st="5" end="5"/>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50213">
                                            <p:txEl>
                                              <p:pRg st="5" end="5"/>
                                            </p:txEl>
                                          </p:spTgt>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350213">
                                            <p:txEl>
                                              <p:pRg st="6" end="6"/>
                                            </p:txEl>
                                          </p:spTgt>
                                        </p:tgtEl>
                                        <p:attrNameLst>
                                          <p:attrName>style.visibility</p:attrName>
                                        </p:attrNameLst>
                                      </p:cBhvr>
                                      <p:to>
                                        <p:strVal val="visible"/>
                                      </p:to>
                                    </p:set>
                                    <p:anim calcmode="lin" valueType="num">
                                      <p:cBhvr additive="base">
                                        <p:cTn id="37" dur="500" fill="hold"/>
                                        <p:tgtEl>
                                          <p:spTgt spid="350213">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50213">
                                            <p:txEl>
                                              <p:pRg st="6" end="6"/>
                                            </p:txEl>
                                          </p:spTgt>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350213">
                                            <p:txEl>
                                              <p:pRg st="7" end="7"/>
                                            </p:txEl>
                                          </p:spTgt>
                                        </p:tgtEl>
                                        <p:attrNameLst>
                                          <p:attrName>style.visibility</p:attrName>
                                        </p:attrNameLst>
                                      </p:cBhvr>
                                      <p:to>
                                        <p:strVal val="visible"/>
                                      </p:to>
                                    </p:set>
                                    <p:anim calcmode="lin" valueType="num">
                                      <p:cBhvr additive="base">
                                        <p:cTn id="42" dur="500" fill="hold"/>
                                        <p:tgtEl>
                                          <p:spTgt spid="350213">
                                            <p:txEl>
                                              <p:pRg st="7" end="7"/>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5021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3"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灯片编号占位符 1">
            <a:extLst>
              <a:ext uri="{FF2B5EF4-FFF2-40B4-BE49-F238E27FC236}">
                <a16:creationId xmlns:a16="http://schemas.microsoft.com/office/drawing/2014/main" id="{E9912F14-E506-4F25-AEAB-DA07ED69BCB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937933E7-8024-45F4-AD4D-BA6A13760005}" type="slidenum">
              <a:rPr lang="ja-JP" altLang="en-US" sz="1800">
                <a:solidFill>
                  <a:srgbClr val="A50021"/>
                </a:solidFill>
                <a:ea typeface="ＭＳ Ｐゴシック" panose="020B0600070205080204" pitchFamily="34" charset="-128"/>
              </a:rPr>
              <a:pPr eaLnBrk="1" hangingPunct="1"/>
              <a:t>68</a:t>
            </a:fld>
            <a:endParaRPr lang="en-US" altLang="ja-JP" sz="1800">
              <a:solidFill>
                <a:srgbClr val="A50021"/>
              </a:solidFill>
              <a:ea typeface="ＭＳ Ｐゴシック" panose="020B0600070205080204" pitchFamily="34" charset="-128"/>
            </a:endParaRPr>
          </a:p>
        </p:txBody>
      </p:sp>
      <p:sp>
        <p:nvSpPr>
          <p:cNvPr id="351237" name="Rectangle 5">
            <a:extLst>
              <a:ext uri="{FF2B5EF4-FFF2-40B4-BE49-F238E27FC236}">
                <a16:creationId xmlns:a16="http://schemas.microsoft.com/office/drawing/2014/main" id="{91FA08AB-5BD1-489B-A745-2232A626058F}"/>
              </a:ext>
            </a:extLst>
          </p:cNvPr>
          <p:cNvSpPr>
            <a:spLocks noChangeArrowheads="1"/>
          </p:cNvSpPr>
          <p:nvPr/>
        </p:nvSpPr>
        <p:spPr bwMode="auto">
          <a:xfrm>
            <a:off x="1774825" y="838201"/>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lang="zh-CN" altLang="en-US" sz="2800" b="1">
                <a:latin typeface="宋体" panose="02010600030101010101" pitchFamily="2" charset="-122"/>
              </a:rPr>
              <a:t>非线性函数：</a:t>
            </a:r>
            <a:r>
              <a:rPr lang="zh-CN" altLang="en-US" sz="2200"/>
              <a:t> </a:t>
            </a:r>
          </a:p>
        </p:txBody>
      </p:sp>
      <p:graphicFrame>
        <p:nvGraphicFramePr>
          <p:cNvPr id="351239" name="Object 7">
            <a:extLst>
              <a:ext uri="{FF2B5EF4-FFF2-40B4-BE49-F238E27FC236}">
                <a16:creationId xmlns:a16="http://schemas.microsoft.com/office/drawing/2014/main" id="{BA1A4721-8517-449D-9245-56558097A0CF}"/>
              </a:ext>
            </a:extLst>
          </p:cNvPr>
          <p:cNvGraphicFramePr>
            <a:graphicFrameLocks noChangeAspect="1"/>
          </p:cNvGraphicFramePr>
          <p:nvPr/>
        </p:nvGraphicFramePr>
        <p:xfrm>
          <a:off x="2286000" y="1447801"/>
          <a:ext cx="8077200" cy="417513"/>
        </p:xfrm>
        <a:graphic>
          <a:graphicData uri="http://schemas.openxmlformats.org/presentationml/2006/ole">
            <mc:AlternateContent xmlns:mc="http://schemas.openxmlformats.org/markup-compatibility/2006">
              <mc:Choice xmlns:v="urn:schemas-microsoft-com:vml" Requires="v">
                <p:oleObj spid="_x0000_s26668" r:id="rId3" imgW="4419600" imgH="228600" progId="Equation.DSMT4">
                  <p:embed/>
                </p:oleObj>
              </mc:Choice>
              <mc:Fallback>
                <p:oleObj r:id="rId3" imgW="4419600" imgH="228600" progId="Equation.DSMT4">
                  <p:embed/>
                  <p:pic>
                    <p:nvPicPr>
                      <p:cNvPr id="351239" name="Object 7">
                        <a:extLst>
                          <a:ext uri="{FF2B5EF4-FFF2-40B4-BE49-F238E27FC236}">
                            <a16:creationId xmlns:a16="http://schemas.microsoft.com/office/drawing/2014/main" id="{BA1A4721-8517-449D-9245-56558097A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47801"/>
                        <a:ext cx="8077200" cy="417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1240" name="Object 8">
            <a:extLst>
              <a:ext uri="{FF2B5EF4-FFF2-40B4-BE49-F238E27FC236}">
                <a16:creationId xmlns:a16="http://schemas.microsoft.com/office/drawing/2014/main" id="{81F6A520-8022-49DA-8599-FEF730C0E253}"/>
              </a:ext>
            </a:extLst>
          </p:cNvPr>
          <p:cNvGraphicFramePr>
            <a:graphicFrameLocks noChangeAspect="1"/>
          </p:cNvGraphicFramePr>
          <p:nvPr/>
        </p:nvGraphicFramePr>
        <p:xfrm>
          <a:off x="2286000" y="2163764"/>
          <a:ext cx="7924800" cy="427037"/>
        </p:xfrm>
        <a:graphic>
          <a:graphicData uri="http://schemas.openxmlformats.org/presentationml/2006/ole">
            <mc:AlternateContent xmlns:mc="http://schemas.openxmlformats.org/markup-compatibility/2006">
              <mc:Choice xmlns:v="urn:schemas-microsoft-com:vml" Requires="v">
                <p:oleObj spid="_x0000_s26669" name="Equation" r:id="rId5" imgW="3314520" imgH="177480" progId="Equation.DSMT4">
                  <p:embed/>
                </p:oleObj>
              </mc:Choice>
              <mc:Fallback>
                <p:oleObj name="Equation" r:id="rId5" imgW="3314520" imgH="177480" progId="Equation.DSMT4">
                  <p:embed/>
                  <p:pic>
                    <p:nvPicPr>
                      <p:cNvPr id="351240" name="Object 8">
                        <a:extLst>
                          <a:ext uri="{FF2B5EF4-FFF2-40B4-BE49-F238E27FC236}">
                            <a16:creationId xmlns:a16="http://schemas.microsoft.com/office/drawing/2014/main" id="{81F6A520-8022-49DA-8599-FEF730C0E2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2163764"/>
                        <a:ext cx="7924800"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7" name="AutoShape 9">
            <a:hlinkClick r:id="" action="ppaction://hlinkshowjump?jump=previousslide" highlightClick="1"/>
            <a:extLst>
              <a:ext uri="{FF2B5EF4-FFF2-40B4-BE49-F238E27FC236}">
                <a16:creationId xmlns:a16="http://schemas.microsoft.com/office/drawing/2014/main" id="{A990C7D8-46A9-4D73-8EEB-E655F8C5C5F3}"/>
              </a:ext>
            </a:extLst>
          </p:cNvPr>
          <p:cNvSpPr>
            <a:spLocks noChangeArrowheads="1"/>
          </p:cNvSpPr>
          <p:nvPr/>
        </p:nvSpPr>
        <p:spPr bwMode="auto">
          <a:xfrm>
            <a:off x="9829800" y="5943600"/>
            <a:ext cx="533400" cy="457200"/>
          </a:xfrm>
          <a:prstGeom prst="actionButtonBackPrevious">
            <a:avLst/>
          </a:prstGeom>
          <a:solidFill>
            <a:schemeClr val="accent1"/>
          </a:solidFill>
          <a:ln w="9525">
            <a:solidFill>
              <a:schemeClr val="tx1"/>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35848" name="Picture 10">
            <a:extLst>
              <a:ext uri="{FF2B5EF4-FFF2-40B4-BE49-F238E27FC236}">
                <a16:creationId xmlns:a16="http://schemas.microsoft.com/office/drawing/2014/main" id="{1E437C89-D066-4523-898F-7981A6E9A1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2819401"/>
            <a:ext cx="68580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DD9B5C1D-BCD4-4AEC-AE28-9906073792E1}"/>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86D5DF41-78A6-410F-92E6-C4860C53E09E}"/>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混沌神经网络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1237">
                                            <p:txEl>
                                              <p:pRg st="0" end="0"/>
                                            </p:txEl>
                                          </p:spTgt>
                                        </p:tgtEl>
                                        <p:attrNameLst>
                                          <p:attrName>style.visibility</p:attrName>
                                        </p:attrNameLst>
                                      </p:cBhvr>
                                      <p:to>
                                        <p:strVal val="visible"/>
                                      </p:to>
                                    </p:set>
                                    <p:anim calcmode="lin" valueType="num">
                                      <p:cBhvr additive="base">
                                        <p:cTn id="7" dur="500" fill="hold"/>
                                        <p:tgtEl>
                                          <p:spTgt spid="35123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1237">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351239"/>
                                        </p:tgtEl>
                                        <p:attrNameLst>
                                          <p:attrName>style.visibility</p:attrName>
                                        </p:attrNameLst>
                                      </p:cBhvr>
                                      <p:to>
                                        <p:strVal val="visible"/>
                                      </p:to>
                                    </p:set>
                                    <p:anim calcmode="lin" valueType="num">
                                      <p:cBhvr additive="base">
                                        <p:cTn id="12" dur="500" fill="hold"/>
                                        <p:tgtEl>
                                          <p:spTgt spid="351239"/>
                                        </p:tgtEl>
                                        <p:attrNameLst>
                                          <p:attrName>ppt_x</p:attrName>
                                        </p:attrNameLst>
                                      </p:cBhvr>
                                      <p:tavLst>
                                        <p:tav tm="0">
                                          <p:val>
                                            <p:strVal val="0-#ppt_w/2"/>
                                          </p:val>
                                        </p:tav>
                                        <p:tav tm="100000">
                                          <p:val>
                                            <p:strVal val="#ppt_x"/>
                                          </p:val>
                                        </p:tav>
                                      </p:tavLst>
                                    </p:anim>
                                    <p:anim calcmode="lin" valueType="num">
                                      <p:cBhvr additive="base">
                                        <p:cTn id="13" dur="500" fill="hold"/>
                                        <p:tgtEl>
                                          <p:spTgt spid="351239"/>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351240"/>
                                        </p:tgtEl>
                                        <p:attrNameLst>
                                          <p:attrName>style.visibility</p:attrName>
                                        </p:attrNameLst>
                                      </p:cBhvr>
                                      <p:to>
                                        <p:strVal val="visible"/>
                                      </p:to>
                                    </p:set>
                                    <p:anim calcmode="lin" valueType="num">
                                      <p:cBhvr additive="base">
                                        <p:cTn id="17" dur="500" fill="hold"/>
                                        <p:tgtEl>
                                          <p:spTgt spid="351240"/>
                                        </p:tgtEl>
                                        <p:attrNameLst>
                                          <p:attrName>ppt_x</p:attrName>
                                        </p:attrNameLst>
                                      </p:cBhvr>
                                      <p:tavLst>
                                        <p:tav tm="0">
                                          <p:val>
                                            <p:strVal val="0-#ppt_w/2"/>
                                          </p:val>
                                        </p:tav>
                                        <p:tav tm="100000">
                                          <p:val>
                                            <p:strVal val="#ppt_x"/>
                                          </p:val>
                                        </p:tav>
                                      </p:tavLst>
                                    </p:anim>
                                    <p:anim calcmode="lin" valueType="num">
                                      <p:cBhvr additive="base">
                                        <p:cTn id="18" dur="500" fill="hold"/>
                                        <p:tgtEl>
                                          <p:spTgt spid="3512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7" grpId="0" build="p" autoUpdateAnimBg="0"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灯片编号占位符 3">
            <a:extLst>
              <a:ext uri="{FF2B5EF4-FFF2-40B4-BE49-F238E27FC236}">
                <a16:creationId xmlns:a16="http://schemas.microsoft.com/office/drawing/2014/main" id="{6B0A37A3-10F2-4EB1-AC19-5FDFA336407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DD0756B1-A47E-446D-8D03-54DCFBD98B7B}" type="slidenum">
              <a:rPr lang="ja-JP" altLang="en-US" sz="1800">
                <a:solidFill>
                  <a:srgbClr val="A50021"/>
                </a:solidFill>
                <a:ea typeface="ＭＳ Ｐゴシック" panose="020B0600070205080204" pitchFamily="34" charset="-128"/>
              </a:rPr>
              <a:pPr eaLnBrk="1" hangingPunct="1"/>
              <a:t>69</a:t>
            </a:fld>
            <a:endParaRPr lang="en-US" altLang="ja-JP" sz="1800">
              <a:solidFill>
                <a:srgbClr val="A50021"/>
              </a:solidFill>
              <a:ea typeface="ＭＳ Ｐゴシック" panose="020B0600070205080204" pitchFamily="34" charset="-128"/>
            </a:endParaRPr>
          </a:p>
        </p:txBody>
      </p:sp>
      <p:sp>
        <p:nvSpPr>
          <p:cNvPr id="352261" name="Rectangle 5">
            <a:extLst>
              <a:ext uri="{FF2B5EF4-FFF2-40B4-BE49-F238E27FC236}">
                <a16:creationId xmlns:a16="http://schemas.microsoft.com/office/drawing/2014/main" id="{DF9A4ED9-F169-498B-A296-4096E1FA4ED3}"/>
              </a:ext>
            </a:extLst>
          </p:cNvPr>
          <p:cNvSpPr>
            <a:spLocks noGrp="1" noChangeArrowheads="1"/>
          </p:cNvSpPr>
          <p:nvPr>
            <p:ph type="body" idx="1"/>
          </p:nvPr>
        </p:nvSpPr>
        <p:spPr>
          <a:xfrm>
            <a:off x="1774825" y="1060450"/>
            <a:ext cx="8642350" cy="3054350"/>
          </a:xfrm>
          <a:noFill/>
        </p:spPr>
        <p:txBody>
          <a:bodyPr/>
          <a:lstStyle/>
          <a:p>
            <a:pPr eaLnBrk="1" hangingPunct="1">
              <a:buFont typeface="Wingdings" panose="05000000000000000000" pitchFamily="2" charset="2"/>
              <a:buNone/>
            </a:pPr>
            <a:r>
              <a:rPr lang="en-US" altLang="zh-CN" b="1" dirty="0">
                <a:latin typeface="Times New Roman" panose="02020603050405020304" pitchFamily="18" charset="0"/>
              </a:rPr>
              <a:t>   3.  </a:t>
            </a:r>
            <a:r>
              <a:rPr lang="zh-CN" altLang="en-US" b="1" dirty="0">
                <a:latin typeface="Times New Roman" panose="02020603050405020304" pitchFamily="18" charset="0"/>
              </a:rPr>
              <a:t>混沌神经网络</a:t>
            </a:r>
          </a:p>
          <a:p>
            <a:pPr eaLnBrk="1" hangingPunct="1">
              <a:buFont typeface="Wingdings" panose="05000000000000000000" pitchFamily="2" charset="2"/>
              <a:buNone/>
            </a:pPr>
            <a:r>
              <a:rPr lang="zh-CN" altLang="en-US" b="1" dirty="0">
                <a:latin typeface="Times New Roman" panose="02020603050405020304" pitchFamily="18" charset="0"/>
              </a:rPr>
              <a:t>（</a:t>
            </a:r>
            <a:r>
              <a:rPr lang="en-US" altLang="zh-CN" b="1" dirty="0">
                <a:latin typeface="Times New Roman" panose="02020603050405020304" pitchFamily="18" charset="0"/>
              </a:rPr>
              <a:t>2</a:t>
            </a:r>
            <a:r>
              <a:rPr lang="zh-CN" altLang="en-US" b="1" dirty="0">
                <a:latin typeface="Times New Roman" panose="02020603050405020304" pitchFamily="18" charset="0"/>
              </a:rPr>
              <a:t>）基于加大时间步长的混沌神经网络 </a:t>
            </a:r>
          </a:p>
          <a:p>
            <a:pPr eaLnBrk="1" hangingPunct="1"/>
            <a:r>
              <a:rPr lang="en-US" altLang="zh-CN" b="1" dirty="0">
                <a:latin typeface="Times New Roman" panose="02020603050405020304" pitchFamily="18" charset="0"/>
              </a:rPr>
              <a:t>CHNN</a:t>
            </a:r>
            <a:r>
              <a:rPr lang="zh-CN" altLang="en-US" b="1" dirty="0">
                <a:latin typeface="Times New Roman" panose="02020603050405020304" pitchFamily="18" charset="0"/>
              </a:rPr>
              <a:t>的欧拉离散化：</a:t>
            </a:r>
          </a:p>
          <a:p>
            <a:pPr eaLnBrk="1" hangingPunct="1"/>
            <a:endParaRPr lang="zh-CN" altLang="en-US" b="1" dirty="0">
              <a:latin typeface="Times New Roman" panose="02020603050405020304" pitchFamily="18" charset="0"/>
            </a:endParaRPr>
          </a:p>
          <a:p>
            <a:pPr eaLnBrk="1" hangingPunct="1"/>
            <a:endParaRPr lang="zh-CN" altLang="en-US" b="1" dirty="0"/>
          </a:p>
          <a:p>
            <a:pPr eaLnBrk="1" hangingPunct="1"/>
            <a:endParaRPr lang="zh-CN" altLang="en-US" b="1" dirty="0"/>
          </a:p>
          <a:p>
            <a:pPr eaLnBrk="1" hangingPunct="1"/>
            <a:endParaRPr lang="zh-CN" altLang="en-US" b="1" dirty="0"/>
          </a:p>
          <a:p>
            <a:pPr eaLnBrk="1" hangingPunct="1">
              <a:lnSpc>
                <a:spcPct val="110000"/>
              </a:lnSpc>
              <a:buFont typeface="Wingdings" panose="05000000000000000000" pitchFamily="2" charset="2"/>
              <a:buNone/>
            </a:pPr>
            <a:endParaRPr lang="en-US" altLang="zh-CN" sz="2600" b="1" dirty="0">
              <a:latin typeface="Times New Roman" panose="02020603050405020304" pitchFamily="18" charset="0"/>
            </a:endParaRPr>
          </a:p>
        </p:txBody>
      </p:sp>
      <p:sp>
        <p:nvSpPr>
          <p:cNvPr id="36872" name="Rectangle 6">
            <a:extLst>
              <a:ext uri="{FF2B5EF4-FFF2-40B4-BE49-F238E27FC236}">
                <a16:creationId xmlns:a16="http://schemas.microsoft.com/office/drawing/2014/main" id="{46939FE4-F1FC-4980-8F60-CEFB00428C87}"/>
              </a:ext>
            </a:extLst>
          </p:cNvPr>
          <p:cNvSpPr>
            <a:spLocks noChangeArrowheads="1"/>
          </p:cNvSpPr>
          <p:nvPr/>
        </p:nvSpPr>
        <p:spPr bwMode="auto">
          <a:xfrm>
            <a:off x="1524001" y="27434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52263" name="Object 7">
            <a:extLst>
              <a:ext uri="{FF2B5EF4-FFF2-40B4-BE49-F238E27FC236}">
                <a16:creationId xmlns:a16="http://schemas.microsoft.com/office/drawing/2014/main" id="{80D79C98-3757-43A4-A09D-70E79EC05098}"/>
              </a:ext>
            </a:extLst>
          </p:cNvPr>
          <p:cNvGraphicFramePr>
            <a:graphicFrameLocks noChangeAspect="1"/>
          </p:cNvGraphicFramePr>
          <p:nvPr/>
        </p:nvGraphicFramePr>
        <p:xfrm>
          <a:off x="2819400" y="3048000"/>
          <a:ext cx="6553200" cy="914400"/>
        </p:xfrm>
        <a:graphic>
          <a:graphicData uri="http://schemas.openxmlformats.org/presentationml/2006/ole">
            <mc:AlternateContent xmlns:mc="http://schemas.openxmlformats.org/markup-compatibility/2006">
              <mc:Choice xmlns:v="urn:schemas-microsoft-com:vml" Requires="v">
                <p:oleObj spid="_x0000_s27713" r:id="rId3" imgW="2819400" imgH="444500" progId="Equation.3">
                  <p:embed/>
                </p:oleObj>
              </mc:Choice>
              <mc:Fallback>
                <p:oleObj r:id="rId3" imgW="2819400" imgH="444500" progId="Equation.3">
                  <p:embed/>
                  <p:pic>
                    <p:nvPicPr>
                      <p:cNvPr id="352263" name="Object 7">
                        <a:extLst>
                          <a:ext uri="{FF2B5EF4-FFF2-40B4-BE49-F238E27FC236}">
                            <a16:creationId xmlns:a16="http://schemas.microsoft.com/office/drawing/2014/main" id="{80D79C98-3757-43A4-A09D-70E79EC05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048000"/>
                        <a:ext cx="6553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3" name="Rectangle 8">
            <a:extLst>
              <a:ext uri="{FF2B5EF4-FFF2-40B4-BE49-F238E27FC236}">
                <a16:creationId xmlns:a16="http://schemas.microsoft.com/office/drawing/2014/main" id="{0197E9C9-5683-454A-B133-3E1B0D59D711}"/>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6874" name="Rectangle 9">
            <a:extLst>
              <a:ext uri="{FF2B5EF4-FFF2-40B4-BE49-F238E27FC236}">
                <a16:creationId xmlns:a16="http://schemas.microsoft.com/office/drawing/2014/main" id="{905C4018-7AC4-4A5F-A3F0-24A5C18B4BBF}"/>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52266" name="Object 10">
            <a:extLst>
              <a:ext uri="{FF2B5EF4-FFF2-40B4-BE49-F238E27FC236}">
                <a16:creationId xmlns:a16="http://schemas.microsoft.com/office/drawing/2014/main" id="{07EE3644-6427-4432-90F5-FFC5EC39566D}"/>
              </a:ext>
            </a:extLst>
          </p:cNvPr>
          <p:cNvGraphicFramePr>
            <a:graphicFrameLocks noChangeAspect="1"/>
          </p:cNvGraphicFramePr>
          <p:nvPr/>
        </p:nvGraphicFramePr>
        <p:xfrm>
          <a:off x="3246438" y="4800601"/>
          <a:ext cx="3414712" cy="492125"/>
        </p:xfrm>
        <a:graphic>
          <a:graphicData uri="http://schemas.openxmlformats.org/presentationml/2006/ole">
            <mc:AlternateContent xmlns:mc="http://schemas.openxmlformats.org/markup-compatibility/2006">
              <mc:Choice xmlns:v="urn:schemas-microsoft-com:vml" Requires="v">
                <p:oleObj spid="_x0000_s27714" name="Equation" r:id="rId5" imgW="1384200" imgH="203040" progId="Equation.3">
                  <p:embed/>
                </p:oleObj>
              </mc:Choice>
              <mc:Fallback>
                <p:oleObj name="Equation" r:id="rId5" imgW="1384200" imgH="203040" progId="Equation.3">
                  <p:embed/>
                  <p:pic>
                    <p:nvPicPr>
                      <p:cNvPr id="352266" name="Object 10">
                        <a:extLst>
                          <a:ext uri="{FF2B5EF4-FFF2-40B4-BE49-F238E27FC236}">
                            <a16:creationId xmlns:a16="http://schemas.microsoft.com/office/drawing/2014/main" id="{07EE3644-6427-4432-90F5-FFC5EC3956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6438" y="4800601"/>
                        <a:ext cx="3414712"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5" name="Rectangle 11">
            <a:extLst>
              <a:ext uri="{FF2B5EF4-FFF2-40B4-BE49-F238E27FC236}">
                <a16:creationId xmlns:a16="http://schemas.microsoft.com/office/drawing/2014/main" id="{B044B4E8-737C-482D-93B8-46363ADA777B}"/>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52268" name="Object 12">
            <a:extLst>
              <a:ext uri="{FF2B5EF4-FFF2-40B4-BE49-F238E27FC236}">
                <a16:creationId xmlns:a16="http://schemas.microsoft.com/office/drawing/2014/main" id="{22D43CD6-7D44-4951-9BC3-34CA0AD2927F}"/>
              </a:ext>
            </a:extLst>
          </p:cNvPr>
          <p:cNvGraphicFramePr>
            <a:graphicFrameLocks noChangeAspect="1"/>
          </p:cNvGraphicFramePr>
          <p:nvPr/>
        </p:nvGraphicFramePr>
        <p:xfrm>
          <a:off x="7467600" y="4876800"/>
          <a:ext cx="1371600" cy="457200"/>
        </p:xfrm>
        <a:graphic>
          <a:graphicData uri="http://schemas.openxmlformats.org/presentationml/2006/ole">
            <mc:AlternateContent xmlns:mc="http://schemas.openxmlformats.org/markup-compatibility/2006">
              <mc:Choice xmlns:v="urn:schemas-microsoft-com:vml" Requires="v">
                <p:oleObj spid="_x0000_s27715" r:id="rId7" imgW="596641" imgH="203112" progId="Equation.3">
                  <p:embed/>
                </p:oleObj>
              </mc:Choice>
              <mc:Fallback>
                <p:oleObj r:id="rId7" imgW="596641" imgH="203112" progId="Equation.3">
                  <p:embed/>
                  <p:pic>
                    <p:nvPicPr>
                      <p:cNvPr id="352268" name="Object 12">
                        <a:extLst>
                          <a:ext uri="{FF2B5EF4-FFF2-40B4-BE49-F238E27FC236}">
                            <a16:creationId xmlns:a16="http://schemas.microsoft.com/office/drawing/2014/main" id="{22D43CD6-7D44-4951-9BC3-34CA0AD292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7600" y="4876800"/>
                        <a:ext cx="13716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2269" name="Rectangle 13">
            <a:extLst>
              <a:ext uri="{FF2B5EF4-FFF2-40B4-BE49-F238E27FC236}">
                <a16:creationId xmlns:a16="http://schemas.microsoft.com/office/drawing/2014/main" id="{D10B0078-D11F-47DE-B575-2ED1ACBD0427}"/>
              </a:ext>
            </a:extLst>
          </p:cNvPr>
          <p:cNvSpPr>
            <a:spLocks noChangeArrowheads="1"/>
          </p:cNvSpPr>
          <p:nvPr/>
        </p:nvSpPr>
        <p:spPr bwMode="auto">
          <a:xfrm>
            <a:off x="1828801" y="4079875"/>
            <a:ext cx="8218147" cy="526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40000"/>
              </a:spcBef>
              <a:buClr>
                <a:schemeClr val="accent2"/>
              </a:buClr>
              <a:buFont typeface="Wingdings" panose="05000000000000000000" pitchFamily="2" charset="2"/>
              <a:buChar char="§"/>
            </a:pPr>
            <a:r>
              <a:rPr lang="en-US" altLang="zh-CN" sz="2600" b="1">
                <a:latin typeface="Times New Roman" panose="02020603050405020304" pitchFamily="18" charset="0"/>
              </a:rPr>
              <a:t>  1998</a:t>
            </a:r>
            <a:r>
              <a:rPr lang="zh-CN" altLang="en-US" sz="2600" b="1">
                <a:latin typeface="Times New Roman" panose="02020603050405020304" pitchFamily="18" charset="0"/>
              </a:rPr>
              <a:t>年，</a:t>
            </a:r>
            <a:r>
              <a:rPr lang="en-US" altLang="zh-CN" sz="2600" b="1">
                <a:latin typeface="Times New Roman" panose="02020603050405020304" pitchFamily="18" charset="0"/>
              </a:rPr>
              <a:t>Wang</a:t>
            </a:r>
            <a:r>
              <a:rPr lang="zh-CN" altLang="en-US" sz="2600" b="1">
                <a:latin typeface="Times New Roman" panose="02020603050405020304" pitchFamily="18" charset="0"/>
              </a:rPr>
              <a:t>和</a:t>
            </a:r>
            <a:r>
              <a:rPr lang="en-US" altLang="zh-CN" sz="2600" b="1">
                <a:latin typeface="Times New Roman" panose="02020603050405020304" pitchFamily="18" charset="0"/>
              </a:rPr>
              <a:t>Smith</a:t>
            </a:r>
            <a:r>
              <a:rPr lang="zh-CN" altLang="en-US" sz="2600" b="1">
                <a:latin typeface="Times New Roman" panose="02020603050405020304" pitchFamily="18" charset="0"/>
              </a:rPr>
              <a:t>采用加大时间步长产生混沌：</a:t>
            </a:r>
          </a:p>
        </p:txBody>
      </p:sp>
      <p:cxnSp>
        <p:nvCxnSpPr>
          <p:cNvPr id="15" name="直接连接符 14">
            <a:extLst>
              <a:ext uri="{FF2B5EF4-FFF2-40B4-BE49-F238E27FC236}">
                <a16:creationId xmlns:a16="http://schemas.microsoft.com/office/drawing/2014/main" id="{62CC4958-5044-4448-BD52-FB9D757A37A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4C2ACE74-49A7-40BC-B771-B1F65A138A60}"/>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混沌神经网络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2261">
                                            <p:txEl>
                                              <p:pRg st="0" end="0"/>
                                            </p:txEl>
                                          </p:spTgt>
                                        </p:tgtEl>
                                        <p:attrNameLst>
                                          <p:attrName>style.visibility</p:attrName>
                                        </p:attrNameLst>
                                      </p:cBhvr>
                                      <p:to>
                                        <p:strVal val="visible"/>
                                      </p:to>
                                    </p:set>
                                    <p:anim calcmode="lin" valueType="num">
                                      <p:cBhvr additive="base">
                                        <p:cTn id="7" dur="500" fill="hold"/>
                                        <p:tgtEl>
                                          <p:spTgt spid="35226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226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2261">
                                            <p:txEl>
                                              <p:pRg st="1" end="1"/>
                                            </p:txEl>
                                          </p:spTgt>
                                        </p:tgtEl>
                                        <p:attrNameLst>
                                          <p:attrName>style.visibility</p:attrName>
                                        </p:attrNameLst>
                                      </p:cBhvr>
                                      <p:to>
                                        <p:strVal val="visible"/>
                                      </p:to>
                                    </p:set>
                                    <p:anim calcmode="lin" valueType="num">
                                      <p:cBhvr additive="base">
                                        <p:cTn id="12" dur="500" fill="hold"/>
                                        <p:tgtEl>
                                          <p:spTgt spid="35226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52261">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52261">
                                            <p:txEl>
                                              <p:pRg st="2" end="2"/>
                                            </p:txEl>
                                          </p:spTgt>
                                        </p:tgtEl>
                                        <p:attrNameLst>
                                          <p:attrName>style.visibility</p:attrName>
                                        </p:attrNameLst>
                                      </p:cBhvr>
                                      <p:to>
                                        <p:strVal val="visible"/>
                                      </p:to>
                                    </p:set>
                                    <p:anim calcmode="lin" valueType="num">
                                      <p:cBhvr additive="base">
                                        <p:cTn id="17" dur="500" fill="hold"/>
                                        <p:tgtEl>
                                          <p:spTgt spid="352261">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5226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352263"/>
                                        </p:tgtEl>
                                        <p:attrNameLst>
                                          <p:attrName>style.visibility</p:attrName>
                                        </p:attrNameLst>
                                      </p:cBhvr>
                                      <p:to>
                                        <p:strVal val="visible"/>
                                      </p:to>
                                    </p:set>
                                    <p:anim calcmode="lin" valueType="num">
                                      <p:cBhvr additive="base">
                                        <p:cTn id="23" dur="500" fill="hold"/>
                                        <p:tgtEl>
                                          <p:spTgt spid="352263"/>
                                        </p:tgtEl>
                                        <p:attrNameLst>
                                          <p:attrName>ppt_x</p:attrName>
                                        </p:attrNameLst>
                                      </p:cBhvr>
                                      <p:tavLst>
                                        <p:tav tm="0">
                                          <p:val>
                                            <p:strVal val="1+#ppt_w/2"/>
                                          </p:val>
                                        </p:tav>
                                        <p:tav tm="100000">
                                          <p:val>
                                            <p:strVal val="#ppt_x"/>
                                          </p:val>
                                        </p:tav>
                                      </p:tavLst>
                                    </p:anim>
                                    <p:anim calcmode="lin" valueType="num">
                                      <p:cBhvr additive="base">
                                        <p:cTn id="24" dur="500" fill="hold"/>
                                        <p:tgtEl>
                                          <p:spTgt spid="352263"/>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52269"/>
                                        </p:tgtEl>
                                        <p:attrNameLst>
                                          <p:attrName>style.visibility</p:attrName>
                                        </p:attrNameLst>
                                      </p:cBhvr>
                                      <p:to>
                                        <p:strVal val="visible"/>
                                      </p:to>
                                    </p:set>
                                    <p:anim calcmode="lin" valueType="num">
                                      <p:cBhvr additive="base">
                                        <p:cTn id="29" dur="500" fill="hold"/>
                                        <p:tgtEl>
                                          <p:spTgt spid="352269"/>
                                        </p:tgtEl>
                                        <p:attrNameLst>
                                          <p:attrName>ppt_x</p:attrName>
                                        </p:attrNameLst>
                                      </p:cBhvr>
                                      <p:tavLst>
                                        <p:tav tm="0">
                                          <p:val>
                                            <p:strVal val="0-#ppt_w/2"/>
                                          </p:val>
                                        </p:tav>
                                        <p:tav tm="100000">
                                          <p:val>
                                            <p:strVal val="#ppt_x"/>
                                          </p:val>
                                        </p:tav>
                                      </p:tavLst>
                                    </p:anim>
                                    <p:anim calcmode="lin" valueType="num">
                                      <p:cBhvr additive="base">
                                        <p:cTn id="30" dur="500" fill="hold"/>
                                        <p:tgtEl>
                                          <p:spTgt spid="352269"/>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500"/>
                            </p:stCondLst>
                            <p:childTnLst>
                              <p:par>
                                <p:cTn id="32" presetID="2" presetClass="entr" presetSubtype="8" fill="hold" nodeType="afterEffect">
                                  <p:stCondLst>
                                    <p:cond delay="0"/>
                                  </p:stCondLst>
                                  <p:childTnLst>
                                    <p:set>
                                      <p:cBhvr>
                                        <p:cTn id="33" dur="1" fill="hold">
                                          <p:stCondLst>
                                            <p:cond delay="0"/>
                                          </p:stCondLst>
                                        </p:cTn>
                                        <p:tgtEl>
                                          <p:spTgt spid="352266"/>
                                        </p:tgtEl>
                                        <p:attrNameLst>
                                          <p:attrName>style.visibility</p:attrName>
                                        </p:attrNameLst>
                                      </p:cBhvr>
                                      <p:to>
                                        <p:strVal val="visible"/>
                                      </p:to>
                                    </p:set>
                                    <p:anim calcmode="lin" valueType="num">
                                      <p:cBhvr additive="base">
                                        <p:cTn id="34" dur="500" fill="hold"/>
                                        <p:tgtEl>
                                          <p:spTgt spid="352266"/>
                                        </p:tgtEl>
                                        <p:attrNameLst>
                                          <p:attrName>ppt_x</p:attrName>
                                        </p:attrNameLst>
                                      </p:cBhvr>
                                      <p:tavLst>
                                        <p:tav tm="0">
                                          <p:val>
                                            <p:strVal val="0-#ppt_w/2"/>
                                          </p:val>
                                        </p:tav>
                                        <p:tav tm="100000">
                                          <p:val>
                                            <p:strVal val="#ppt_x"/>
                                          </p:val>
                                        </p:tav>
                                      </p:tavLst>
                                    </p:anim>
                                    <p:anim calcmode="lin" valueType="num">
                                      <p:cBhvr additive="base">
                                        <p:cTn id="35" dur="500" fill="hold"/>
                                        <p:tgtEl>
                                          <p:spTgt spid="352266"/>
                                        </p:tgtEl>
                                        <p:attrNameLst>
                                          <p:attrName>ppt_y</p:attrName>
                                        </p:attrNameLst>
                                      </p:cBhvr>
                                      <p:tavLst>
                                        <p:tav tm="0">
                                          <p:val>
                                            <p:strVal val="#ppt_y"/>
                                          </p:val>
                                        </p:tav>
                                        <p:tav tm="100000">
                                          <p:val>
                                            <p:strVal val="#ppt_y"/>
                                          </p:val>
                                        </p:tav>
                                      </p:tavLst>
                                    </p:anim>
                                  </p:childTnLst>
                                </p:cTn>
                              </p:par>
                            </p:childTnLst>
                          </p:cTn>
                        </p:par>
                        <p:par>
                          <p:cTn id="36" fill="hold" nodeType="afterGroup">
                            <p:stCondLst>
                              <p:cond delay="1000"/>
                            </p:stCondLst>
                            <p:childTnLst>
                              <p:par>
                                <p:cTn id="37" presetID="2" presetClass="entr" presetSubtype="2" fill="hold" nodeType="afterEffect">
                                  <p:stCondLst>
                                    <p:cond delay="0"/>
                                  </p:stCondLst>
                                  <p:childTnLst>
                                    <p:set>
                                      <p:cBhvr>
                                        <p:cTn id="38" dur="1" fill="hold">
                                          <p:stCondLst>
                                            <p:cond delay="0"/>
                                          </p:stCondLst>
                                        </p:cTn>
                                        <p:tgtEl>
                                          <p:spTgt spid="352268"/>
                                        </p:tgtEl>
                                        <p:attrNameLst>
                                          <p:attrName>style.visibility</p:attrName>
                                        </p:attrNameLst>
                                      </p:cBhvr>
                                      <p:to>
                                        <p:strVal val="visible"/>
                                      </p:to>
                                    </p:set>
                                    <p:anim calcmode="lin" valueType="num">
                                      <p:cBhvr additive="base">
                                        <p:cTn id="39" dur="500" fill="hold"/>
                                        <p:tgtEl>
                                          <p:spTgt spid="352268"/>
                                        </p:tgtEl>
                                        <p:attrNameLst>
                                          <p:attrName>ppt_x</p:attrName>
                                        </p:attrNameLst>
                                      </p:cBhvr>
                                      <p:tavLst>
                                        <p:tav tm="0">
                                          <p:val>
                                            <p:strVal val="1+#ppt_w/2"/>
                                          </p:val>
                                        </p:tav>
                                        <p:tav tm="100000">
                                          <p:val>
                                            <p:strVal val="#ppt_x"/>
                                          </p:val>
                                        </p:tav>
                                      </p:tavLst>
                                    </p:anim>
                                    <p:anim calcmode="lin" valueType="num">
                                      <p:cBhvr additive="base">
                                        <p:cTn id="40" dur="500" fill="hold"/>
                                        <p:tgtEl>
                                          <p:spTgt spid="3522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1" grpId="0" build="p" autoUpdateAnimBg="0"/>
      <p:bldP spid="352269"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7</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概述</a:t>
            </a: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9" name="Rectangle 4"/>
          <p:cNvSpPr txBox="1">
            <a:spLocks noChangeArrowheads="1"/>
          </p:cNvSpPr>
          <p:nvPr/>
        </p:nvSpPr>
        <p:spPr>
          <a:xfrm>
            <a:off x="1657775" y="1363515"/>
            <a:ext cx="8382000" cy="5111450"/>
          </a:xfrm>
          <a:prstGeom prst="rect">
            <a:avLst/>
          </a:prstGeom>
        </p:spPr>
        <p:txBody>
          <a:bodyPr vert="horz" lIns="0" tIns="0" rIns="0" bIns="0" rtlCol="0">
            <a:noAutofit/>
          </a:bodyPr>
          <a:lstStyle>
            <a:lvl1pPr marL="342900" marR="0" indent="-342900" algn="l" defTabSz="914400" rtl="0" eaLnBrk="1" fontAlgn="auto" latinLnBrk="0" hangingPunct="1">
              <a:lnSpc>
                <a:spcPct val="125000"/>
              </a:lnSpc>
              <a:spcBef>
                <a:spcPts val="0"/>
              </a:spcBef>
              <a:spcAft>
                <a:spcPts val="600"/>
              </a:spcAft>
              <a:buClrTx/>
              <a:buSzTx/>
              <a:buFont typeface="Wingdings" panose="05000000000000000000" pitchFamily="2" charset="2"/>
              <a:buChar char="Ø"/>
              <a:tabLst/>
              <a:defRPr lang="en-US" sz="2000" b="0" kern="1200" baseline="0">
                <a:solidFill>
                  <a:srgbClr val="711351"/>
                </a:solidFill>
                <a:effectLst/>
                <a:latin typeface="Segoe UI" panose="020B0502040204020203" pitchFamily="34" charset="0"/>
                <a:ea typeface="宋体" panose="02010600030101010101" pitchFamily="2" charset="-122"/>
                <a:cs typeface="Segoe UI" panose="020B0502040204020203" pitchFamily="34" charset="0"/>
              </a:defRPr>
            </a:lvl1pPr>
            <a:lvl2pPr marL="742950" marR="0" indent="-285750" algn="l" defTabSz="914400" rtl="0" eaLnBrk="1" fontAlgn="auto" latinLnBrk="0" hangingPunct="1">
              <a:lnSpc>
                <a:spcPct val="125000"/>
              </a:lnSpc>
              <a:spcBef>
                <a:spcPts val="0"/>
              </a:spcBef>
              <a:spcAft>
                <a:spcPts val="600"/>
              </a:spcAft>
              <a:buClrTx/>
              <a:buSzTx/>
              <a:buFont typeface="Wingdings" panose="05000000000000000000" pitchFamily="2" charset="2"/>
              <a:buChar char="Ø"/>
              <a:tabLst/>
              <a:defRPr lang="en-US" sz="1800" b="0" kern="1200" baseline="0">
                <a:solidFill>
                  <a:srgbClr val="711351"/>
                </a:solidFill>
                <a:effectLst/>
                <a:latin typeface="Segoe UI" panose="020B0502040204020203" pitchFamily="34" charset="0"/>
                <a:ea typeface="宋体" panose="02010600030101010101" pitchFamily="2" charset="-122"/>
                <a:cs typeface="Segoe UI" panose="020B0502040204020203" pitchFamily="34" charset="0"/>
              </a:defRPr>
            </a:lvl2pPr>
            <a:lvl3pPr marL="1143000" indent="-228600" algn="l" defTabSz="914400" rtl="0" eaLnBrk="1" latinLnBrk="0" hangingPunct="1">
              <a:lnSpc>
                <a:spcPct val="100000"/>
              </a:lnSpc>
              <a:spcBef>
                <a:spcPts val="600"/>
              </a:spcBef>
              <a:buFont typeface="Wingdings" panose="05000000000000000000" pitchFamily="2" charset="2"/>
              <a:buChar char="Ø"/>
              <a:defRPr lang="en-US" sz="1600" b="0" kern="1200" baseline="0" dirty="0" smtClean="0">
                <a:solidFill>
                  <a:srgbClr val="800080"/>
                </a:solidFill>
                <a:effectLst>
                  <a:outerShdw blurRad="38100" dist="38100" dir="2700000" algn="tl">
                    <a:srgbClr val="C0C0C0"/>
                  </a:outerShdw>
                </a:effectLst>
                <a:latin typeface="Segoe UI" panose="020B0502040204020203" pitchFamily="34" charset="0"/>
                <a:ea typeface="宋体" panose="02010600030101010101" pitchFamily="2" charset="-122"/>
                <a:cs typeface="Segoe UI" panose="020B0502040204020203" pitchFamily="34" charset="0"/>
              </a:defRPr>
            </a:lvl3pPr>
            <a:lvl4pPr marL="1600200" indent="-228600" algn="l" defTabSz="914400" rtl="0" eaLnBrk="1" latinLnBrk="0" hangingPunct="1">
              <a:lnSpc>
                <a:spcPct val="100000"/>
              </a:lnSpc>
              <a:spcBef>
                <a:spcPts val="600"/>
              </a:spcBef>
              <a:buFont typeface="Wingdings" panose="05000000000000000000" pitchFamily="2" charset="2"/>
              <a:buChar char="Ø"/>
              <a:defRPr lang="en-US" sz="1400" b="0" kern="1200" baseline="0" dirty="0" smtClean="0">
                <a:solidFill>
                  <a:srgbClr val="800080"/>
                </a:solidFill>
                <a:effectLst>
                  <a:outerShdw blurRad="38100" dist="38100" dir="2700000" algn="tl">
                    <a:srgbClr val="C0C0C0"/>
                  </a:outerShdw>
                </a:effectLst>
                <a:latin typeface="Segoe UI" panose="020B0502040204020203" pitchFamily="34" charset="0"/>
                <a:ea typeface="宋体" panose="02010600030101010101" pitchFamily="2" charset="-122"/>
                <a:cs typeface="Segoe UI" panose="020B0502040204020203" pitchFamily="34" charset="0"/>
              </a:defRPr>
            </a:lvl4pPr>
            <a:lvl5pPr marL="2057400" indent="-228600" algn="l" defTabSz="914400" rtl="0" eaLnBrk="1" latinLnBrk="0" hangingPunct="1">
              <a:spcBef>
                <a:spcPct val="20000"/>
              </a:spcBef>
              <a:buFont typeface="Wingdings" panose="05000000000000000000" pitchFamily="2" charset="2"/>
              <a:buChar char="Ø"/>
              <a:defRPr lang="en-US" sz="2000" b="0" kern="1200" baseline="0" dirty="0">
                <a:solidFill>
                  <a:srgbClr val="800080"/>
                </a:solidFill>
                <a:effectLst>
                  <a:outerShdw blurRad="38100" dist="38100" dir="2700000" algn="tl">
                    <a:srgbClr val="C0C0C0"/>
                  </a:outerShdw>
                </a:effectLst>
                <a:latin typeface="Segoe UI" panose="020B0502040204020203" pitchFamily="34" charset="0"/>
                <a:ea typeface="黑体" panose="02010609060101010101" pitchFamily="49" charset="-122"/>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altLang="zh-CN" dirty="0">
                <a:latin typeface="Times New Roman" panose="02020603050405020304" pitchFamily="18" charset="0"/>
                <a:cs typeface="Times New Roman" panose="02020603050405020304" pitchFamily="18" charset="0"/>
              </a:rPr>
              <a:t>Some other opinions:</a:t>
            </a:r>
          </a:p>
          <a:p>
            <a:pPr lvl="1"/>
            <a:r>
              <a:rPr altLang="zh-CN" dirty="0">
                <a:latin typeface="Times New Roman" panose="02020603050405020304" pitchFamily="18" charset="0"/>
                <a:cs typeface="Times New Roman" panose="02020603050405020304" pitchFamily="18" charset="0"/>
              </a:rPr>
              <a:t>Conference: Computational Intelligence - Methods &amp; Applications- CIMA2005</a:t>
            </a:r>
          </a:p>
          <a:p>
            <a:pPr lvl="2"/>
            <a:r>
              <a:rPr altLang="zh-CN" dirty="0">
                <a:effectLst/>
                <a:latin typeface="Times New Roman" panose="02020603050405020304" pitchFamily="18" charset="0"/>
                <a:cs typeface="Times New Roman" panose="02020603050405020304" pitchFamily="18" charset="0"/>
              </a:rPr>
              <a:t>Defining "Computational Intelligence" is not straightforward. It is difficult, if not impossible, to accommodate in a formal definition disparate areas with their own established individualities such as fuzzy sets, neural networks, evolutionary computation, machine learning, Bayesian reasoning, etc.</a:t>
            </a:r>
          </a:p>
          <a:p>
            <a:pPr lvl="1"/>
            <a:r>
              <a:rPr altLang="zh-CN" dirty="0">
                <a:latin typeface="Times New Roman" panose="02020603050405020304" pitchFamily="18" charset="0"/>
                <a:cs typeface="Times New Roman" panose="02020603050405020304" pitchFamily="18" charset="0"/>
              </a:rPr>
              <a:t>Book: “Computational Intelligence: An Introduction”, </a:t>
            </a:r>
            <a:r>
              <a:rPr altLang="zh-CN" dirty="0" err="1">
                <a:latin typeface="Times New Roman" panose="02020603050405020304" pitchFamily="18" charset="0"/>
                <a:cs typeface="Times New Roman" panose="02020603050405020304" pitchFamily="18" charset="0"/>
              </a:rPr>
              <a:t>Andries</a:t>
            </a:r>
            <a:r>
              <a:rPr altLang="zh-CN" dirty="0">
                <a:latin typeface="Times New Roman" panose="02020603050405020304" pitchFamily="18" charset="0"/>
                <a:cs typeface="Times New Roman" panose="02020603050405020304" pitchFamily="18" charset="0"/>
              </a:rPr>
              <a:t> P. </a:t>
            </a:r>
            <a:r>
              <a:rPr altLang="zh-CN" dirty="0" err="1">
                <a:latin typeface="Times New Roman" panose="02020603050405020304" pitchFamily="18" charset="0"/>
                <a:cs typeface="Times New Roman" panose="02020603050405020304" pitchFamily="18" charset="0"/>
              </a:rPr>
              <a:t>Engelbrecht</a:t>
            </a:r>
            <a:r>
              <a:rPr altLang="zh-CN" dirty="0">
                <a:latin typeface="Times New Roman" panose="02020603050405020304" pitchFamily="18" charset="0"/>
                <a:cs typeface="Times New Roman" panose="02020603050405020304" pitchFamily="18" charset="0"/>
              </a:rPr>
              <a:t>, Wiley 2002</a:t>
            </a:r>
          </a:p>
          <a:p>
            <a:pPr lvl="2"/>
            <a:r>
              <a:rPr altLang="zh-CN" dirty="0">
                <a:effectLst/>
                <a:latin typeface="Times New Roman" panose="02020603050405020304" pitchFamily="18" charset="0"/>
                <a:cs typeface="Times New Roman" panose="02020603050405020304" pitchFamily="18" charset="0"/>
              </a:rPr>
              <a:t>Computational intelligence is the study of adaptive mechanisms to enable or facilitate intelligent behavior in complex and changing environments. As such, computational intelligence combines artificial neural networks, evolutionary computing, swarm intelligence and fuzzy systems.</a:t>
            </a:r>
          </a:p>
        </p:txBody>
      </p:sp>
      <p:sp>
        <p:nvSpPr>
          <p:cNvPr id="13" name="圆角矩形标注 12"/>
          <p:cNvSpPr/>
          <p:nvPr/>
        </p:nvSpPr>
        <p:spPr>
          <a:xfrm>
            <a:off x="5569588" y="989620"/>
            <a:ext cx="4648200" cy="1981200"/>
          </a:xfrm>
          <a:prstGeom prst="wedgeRoundRectCallout">
            <a:avLst>
              <a:gd name="adj1" fmla="val -57836"/>
              <a:gd name="adj2" fmla="val 62500"/>
              <a:gd name="adj3" fmla="val 16667"/>
            </a:avLst>
          </a:prstGeom>
          <a:solidFill>
            <a:srgbClr val="FFFFFF"/>
          </a:solidFill>
          <a:ln w="25400" cap="flat" cmpd="sng" algn="ctr">
            <a:solidFill>
              <a:srgbClr val="FFFFCC">
                <a:shade val="50000"/>
              </a:srgbClr>
            </a:solidFill>
            <a:prstDash val="solid"/>
          </a:ln>
          <a:effectLst/>
        </p:spPr>
        <p:txBody>
          <a:bodyPr anchor="ctr"/>
          <a:lstStyle/>
          <a:p>
            <a:pPr>
              <a:defRPr/>
            </a:pPr>
            <a:r>
              <a:rPr lang="zh-CN" altLang="en-US" kern="0" dirty="0">
                <a:solidFill>
                  <a:srgbClr val="000000"/>
                </a:solidFill>
                <a:latin typeface="Berlin Sans FB"/>
                <a:ea typeface="幼圆"/>
              </a:rPr>
              <a:t>要定义“计算智能”并不简单。要在一个正式的定义中容纳诸如模糊集合、神经网络、进化计算、机器学习、贝叶斯推理等各自具有其既定特性的不同领域，即便不是不可能，也是非常困难的。</a:t>
            </a:r>
          </a:p>
        </p:txBody>
      </p:sp>
      <p:sp>
        <p:nvSpPr>
          <p:cNvPr id="14" name="圆角矩形标注 13"/>
          <p:cNvSpPr/>
          <p:nvPr/>
        </p:nvSpPr>
        <p:spPr>
          <a:xfrm>
            <a:off x="1759588" y="4493765"/>
            <a:ext cx="4648200" cy="1981200"/>
          </a:xfrm>
          <a:prstGeom prst="wedgeRoundRectCallout">
            <a:avLst>
              <a:gd name="adj1" fmla="val 71389"/>
              <a:gd name="adj2" fmla="val -40948"/>
              <a:gd name="adj3" fmla="val 16667"/>
            </a:avLst>
          </a:prstGeom>
          <a:solidFill>
            <a:srgbClr val="FFFFFF"/>
          </a:solidFill>
          <a:ln w="25400" cap="flat" cmpd="sng" algn="ctr">
            <a:solidFill>
              <a:srgbClr val="FFFFCC">
                <a:shade val="50000"/>
              </a:srgbClr>
            </a:solidFill>
            <a:prstDash val="solid"/>
          </a:ln>
          <a:effectLst/>
        </p:spPr>
        <p:txBody>
          <a:bodyPr anchor="ctr"/>
          <a:lstStyle/>
          <a:p>
            <a:pPr>
              <a:defRPr/>
            </a:pPr>
            <a:r>
              <a:rPr lang="zh-CN" altLang="en-US" kern="0" dirty="0">
                <a:solidFill>
                  <a:srgbClr val="000000"/>
                </a:solidFill>
                <a:latin typeface="Berlin Sans FB"/>
                <a:ea typeface="幼圆"/>
              </a:rPr>
              <a:t>计算智能是关于在复杂和变化的环境中如何实现智能行为的自适应机制研究。因此，计算智能综合了人工神经网络、进化计算、群智能和模糊系统。</a:t>
            </a:r>
          </a:p>
        </p:txBody>
      </p:sp>
    </p:spTree>
    <p:extLst>
      <p:ext uri="{BB962C8B-B14F-4D97-AF65-F5344CB8AC3E}">
        <p14:creationId xmlns:p14="http://schemas.microsoft.com/office/powerpoint/2010/main" val="134488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灯片编号占位符 3">
            <a:extLst>
              <a:ext uri="{FF2B5EF4-FFF2-40B4-BE49-F238E27FC236}">
                <a16:creationId xmlns:a16="http://schemas.microsoft.com/office/drawing/2014/main" id="{BB37E34D-A97C-4315-B461-8B0D73614B23}"/>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3BF3883-392F-4B78-B219-6531725D49A2}" type="slidenum">
              <a:rPr lang="ja-JP" altLang="en-US" sz="1800">
                <a:solidFill>
                  <a:srgbClr val="A50021"/>
                </a:solidFill>
                <a:ea typeface="ＭＳ Ｐゴシック" panose="020B0600070205080204" pitchFamily="34" charset="-128"/>
              </a:rPr>
              <a:pPr eaLnBrk="1" hangingPunct="1"/>
              <a:t>70</a:t>
            </a:fld>
            <a:endParaRPr lang="en-US" altLang="ja-JP" sz="1800">
              <a:solidFill>
                <a:srgbClr val="A50021"/>
              </a:solidFill>
              <a:ea typeface="ＭＳ Ｐゴシック" panose="020B0600070205080204" pitchFamily="34" charset="-128"/>
            </a:endParaRPr>
          </a:p>
        </p:txBody>
      </p:sp>
      <p:sp>
        <p:nvSpPr>
          <p:cNvPr id="353285" name="Rectangle 5">
            <a:extLst>
              <a:ext uri="{FF2B5EF4-FFF2-40B4-BE49-F238E27FC236}">
                <a16:creationId xmlns:a16="http://schemas.microsoft.com/office/drawing/2014/main" id="{D6525C56-2B01-4E8F-9776-864268AB163F}"/>
              </a:ext>
            </a:extLst>
          </p:cNvPr>
          <p:cNvSpPr>
            <a:spLocks noGrp="1" noChangeArrowheads="1"/>
          </p:cNvSpPr>
          <p:nvPr>
            <p:ph type="body" idx="1"/>
          </p:nvPr>
        </p:nvSpPr>
        <p:spPr>
          <a:xfrm>
            <a:off x="1905000" y="1136650"/>
            <a:ext cx="8642350" cy="1911350"/>
          </a:xfrm>
          <a:noFill/>
        </p:spPr>
        <p:txBody>
          <a:bodyPr/>
          <a:lstStyle/>
          <a:p>
            <a:pPr eaLnBrk="1" hangingPunct="1">
              <a:buFont typeface="Wingdings" panose="05000000000000000000" pitchFamily="2" charset="2"/>
              <a:buNone/>
            </a:pPr>
            <a:r>
              <a:rPr lang="en-US" altLang="zh-CN" b="1">
                <a:latin typeface="Times New Roman" panose="02020603050405020304" pitchFamily="18" charset="0"/>
              </a:rPr>
              <a:t>   3.  </a:t>
            </a:r>
            <a:r>
              <a:rPr lang="zh-CN" altLang="en-US" b="1">
                <a:latin typeface="Times New Roman" panose="02020603050405020304" pitchFamily="18" charset="0"/>
              </a:rPr>
              <a:t>混沌神经网络</a:t>
            </a:r>
          </a:p>
          <a:p>
            <a:pPr eaLnBrk="1" hangingPunct="1">
              <a:buFont typeface="Wingdings" panose="05000000000000000000" pitchFamily="2" charset="2"/>
              <a:buNone/>
            </a:pPr>
            <a:r>
              <a:rPr lang="zh-CN" altLang="en-US" b="1">
                <a:latin typeface="Times New Roman" panose="02020603050405020304" pitchFamily="18" charset="0"/>
              </a:rPr>
              <a:t>（</a:t>
            </a:r>
            <a:r>
              <a:rPr lang="en-US" altLang="zh-CN" b="1">
                <a:latin typeface="Times New Roman" panose="02020603050405020304" pitchFamily="18" charset="0"/>
              </a:rPr>
              <a:t>3</a:t>
            </a:r>
            <a:r>
              <a:rPr lang="zh-CN" altLang="en-US" b="1">
                <a:latin typeface="Times New Roman" panose="02020603050405020304" pitchFamily="18" charset="0"/>
              </a:rPr>
              <a:t>）引入噪声的混沌神经网络 </a:t>
            </a:r>
          </a:p>
          <a:p>
            <a:pPr eaLnBrk="1" hangingPunct="1"/>
            <a:r>
              <a:rPr lang="en-US" altLang="zh-CN" b="1">
                <a:latin typeface="Times New Roman" panose="02020603050405020304" pitchFamily="18" charset="0"/>
              </a:rPr>
              <a:t>1995</a:t>
            </a:r>
            <a:r>
              <a:rPr lang="zh-CN" altLang="en-US" b="1">
                <a:latin typeface="Times New Roman" panose="02020603050405020304" pitchFamily="18" charset="0"/>
              </a:rPr>
              <a:t>年，</a:t>
            </a:r>
            <a:r>
              <a:rPr lang="en-US" altLang="zh-CN" b="1">
                <a:latin typeface="Times New Roman" panose="02020603050405020304" pitchFamily="18" charset="0"/>
              </a:rPr>
              <a:t>Hayakawa</a:t>
            </a:r>
            <a:r>
              <a:rPr lang="zh-CN" altLang="en-US" b="1">
                <a:latin typeface="Times New Roman" panose="02020603050405020304" pitchFamily="18" charset="0"/>
              </a:rPr>
              <a:t>等的混沌神经网络：</a:t>
            </a:r>
          </a:p>
          <a:p>
            <a:pPr eaLnBrk="1" hangingPunct="1">
              <a:lnSpc>
                <a:spcPct val="110000"/>
              </a:lnSpc>
              <a:buFont typeface="Wingdings" panose="05000000000000000000" pitchFamily="2" charset="2"/>
              <a:buNone/>
            </a:pPr>
            <a:endParaRPr lang="en-US" altLang="zh-CN" sz="2400" b="1">
              <a:latin typeface="Times New Roman" panose="02020603050405020304" pitchFamily="18" charset="0"/>
            </a:endParaRPr>
          </a:p>
        </p:txBody>
      </p:sp>
      <p:sp>
        <p:nvSpPr>
          <p:cNvPr id="37895" name="Rectangle 6">
            <a:extLst>
              <a:ext uri="{FF2B5EF4-FFF2-40B4-BE49-F238E27FC236}">
                <a16:creationId xmlns:a16="http://schemas.microsoft.com/office/drawing/2014/main" id="{AA82AD1E-7A68-419C-BC0A-51756D1D1162}"/>
              </a:ext>
            </a:extLst>
          </p:cNvPr>
          <p:cNvSpPr>
            <a:spLocks noChangeArrowheads="1"/>
          </p:cNvSpPr>
          <p:nvPr/>
        </p:nvSpPr>
        <p:spPr bwMode="auto">
          <a:xfrm>
            <a:off x="1524001" y="274349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53287" name="Object 7">
            <a:extLst>
              <a:ext uri="{FF2B5EF4-FFF2-40B4-BE49-F238E27FC236}">
                <a16:creationId xmlns:a16="http://schemas.microsoft.com/office/drawing/2014/main" id="{496DCC21-BA22-4521-867E-24923FA91CC9}"/>
              </a:ext>
            </a:extLst>
          </p:cNvPr>
          <p:cNvGraphicFramePr>
            <a:graphicFrameLocks noChangeAspect="1"/>
          </p:cNvGraphicFramePr>
          <p:nvPr/>
        </p:nvGraphicFramePr>
        <p:xfrm>
          <a:off x="3200400" y="3309938"/>
          <a:ext cx="5562600" cy="881062"/>
        </p:xfrm>
        <a:graphic>
          <a:graphicData uri="http://schemas.openxmlformats.org/presentationml/2006/ole">
            <mc:AlternateContent xmlns:mc="http://schemas.openxmlformats.org/markup-compatibility/2006">
              <mc:Choice xmlns:v="urn:schemas-microsoft-com:vml" Requires="v">
                <p:oleObj spid="_x0000_s28716" r:id="rId3" imgW="2819400" imgH="444500" progId="Equation.3">
                  <p:embed/>
                </p:oleObj>
              </mc:Choice>
              <mc:Fallback>
                <p:oleObj r:id="rId3" imgW="2819400" imgH="444500" progId="Equation.3">
                  <p:embed/>
                  <p:pic>
                    <p:nvPicPr>
                      <p:cNvPr id="353287" name="Object 7">
                        <a:extLst>
                          <a:ext uri="{FF2B5EF4-FFF2-40B4-BE49-F238E27FC236}">
                            <a16:creationId xmlns:a16="http://schemas.microsoft.com/office/drawing/2014/main" id="{496DCC21-BA22-4521-867E-24923FA91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309938"/>
                        <a:ext cx="5562600" cy="881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6" name="Rectangle 8">
            <a:extLst>
              <a:ext uri="{FF2B5EF4-FFF2-40B4-BE49-F238E27FC236}">
                <a16:creationId xmlns:a16="http://schemas.microsoft.com/office/drawing/2014/main" id="{A7218CC0-E189-49E9-9BD8-BA23236EBF04}"/>
              </a:ext>
            </a:extLst>
          </p:cNvPr>
          <p:cNvSpPr>
            <a:spLocks noChangeArrowheads="1"/>
          </p:cNvSpPr>
          <p:nvPr/>
        </p:nvSpPr>
        <p:spPr bwMode="auto">
          <a:xfrm>
            <a:off x="1524001" y="28530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53289" name="Object 9">
            <a:extLst>
              <a:ext uri="{FF2B5EF4-FFF2-40B4-BE49-F238E27FC236}">
                <a16:creationId xmlns:a16="http://schemas.microsoft.com/office/drawing/2014/main" id="{A2BB4F82-5FBF-4472-8ACD-9BAF3BC1A08A}"/>
              </a:ext>
            </a:extLst>
          </p:cNvPr>
          <p:cNvGraphicFramePr>
            <a:graphicFrameLocks noChangeAspect="1"/>
          </p:cNvGraphicFramePr>
          <p:nvPr/>
        </p:nvGraphicFramePr>
        <p:xfrm>
          <a:off x="3276600" y="4427538"/>
          <a:ext cx="3505200" cy="525462"/>
        </p:xfrm>
        <a:graphic>
          <a:graphicData uri="http://schemas.openxmlformats.org/presentationml/2006/ole">
            <mc:AlternateContent xmlns:mc="http://schemas.openxmlformats.org/markup-compatibility/2006">
              <mc:Choice xmlns:v="urn:schemas-microsoft-com:vml" Requires="v">
                <p:oleObj spid="_x0000_s28717" r:id="rId5" imgW="1524000" imgH="228600" progId="Equation.3">
                  <p:embed/>
                </p:oleObj>
              </mc:Choice>
              <mc:Fallback>
                <p:oleObj r:id="rId5" imgW="1524000" imgH="228600" progId="Equation.3">
                  <p:embed/>
                  <p:pic>
                    <p:nvPicPr>
                      <p:cNvPr id="353289" name="Object 9">
                        <a:extLst>
                          <a:ext uri="{FF2B5EF4-FFF2-40B4-BE49-F238E27FC236}">
                            <a16:creationId xmlns:a16="http://schemas.microsoft.com/office/drawing/2014/main" id="{A2BB4F82-5FBF-4472-8ACD-9BAF3BC1A0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4427538"/>
                        <a:ext cx="3505200"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897" name="Rectangle 10">
            <a:extLst>
              <a:ext uri="{FF2B5EF4-FFF2-40B4-BE49-F238E27FC236}">
                <a16:creationId xmlns:a16="http://schemas.microsoft.com/office/drawing/2014/main" id="{BEE5666C-E7C9-411F-A9DA-01FFFADDADA4}"/>
              </a:ext>
            </a:extLst>
          </p:cNvPr>
          <p:cNvSpPr>
            <a:spLocks noChangeArrowheads="1"/>
          </p:cNvSpPr>
          <p:nvPr/>
        </p:nvSpPr>
        <p:spPr bwMode="auto">
          <a:xfrm>
            <a:off x="1524001" y="28863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8" name="Rectangle 11">
            <a:extLst>
              <a:ext uri="{FF2B5EF4-FFF2-40B4-BE49-F238E27FC236}">
                <a16:creationId xmlns:a16="http://schemas.microsoft.com/office/drawing/2014/main" id="{02186E3F-C185-40DE-B788-3C2829AB709B}"/>
              </a:ext>
            </a:extLst>
          </p:cNvPr>
          <p:cNvSpPr>
            <a:spLocks noChangeArrowheads="1"/>
          </p:cNvSpPr>
          <p:nvPr/>
        </p:nvSpPr>
        <p:spPr bwMode="auto">
          <a:xfrm>
            <a:off x="1524001" y="28530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899" name="Rectangle 12">
            <a:extLst>
              <a:ext uri="{FF2B5EF4-FFF2-40B4-BE49-F238E27FC236}">
                <a16:creationId xmlns:a16="http://schemas.microsoft.com/office/drawing/2014/main" id="{57312E91-6C00-4F9E-9B52-3A4968E51519}"/>
              </a:ext>
            </a:extLst>
          </p:cNvPr>
          <p:cNvSpPr>
            <a:spLocks noChangeArrowheads="1"/>
          </p:cNvSpPr>
          <p:nvPr/>
        </p:nvSpPr>
        <p:spPr bwMode="auto">
          <a:xfrm>
            <a:off x="1524001" y="28673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7900" name="Rectangle 13">
            <a:extLst>
              <a:ext uri="{FF2B5EF4-FFF2-40B4-BE49-F238E27FC236}">
                <a16:creationId xmlns:a16="http://schemas.microsoft.com/office/drawing/2014/main" id="{D6295F2C-31D3-4A6F-ACE9-D456A162C3AC}"/>
              </a:ext>
            </a:extLst>
          </p:cNvPr>
          <p:cNvSpPr>
            <a:spLocks noChangeArrowheads="1"/>
          </p:cNvSpPr>
          <p:nvPr/>
        </p:nvSpPr>
        <p:spPr bwMode="auto">
          <a:xfrm>
            <a:off x="1524001" y="28768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5" name="直接连接符 14">
            <a:extLst>
              <a:ext uri="{FF2B5EF4-FFF2-40B4-BE49-F238E27FC236}">
                <a16:creationId xmlns:a16="http://schemas.microsoft.com/office/drawing/2014/main" id="{EFA9C2FB-22C5-470B-A181-E347AE7559A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FC4C027-55B0-4B91-9F1B-D1489975B065}"/>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混沌神经网络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3285">
                                            <p:txEl>
                                              <p:pRg st="0" end="0"/>
                                            </p:txEl>
                                          </p:spTgt>
                                        </p:tgtEl>
                                        <p:attrNameLst>
                                          <p:attrName>style.visibility</p:attrName>
                                        </p:attrNameLst>
                                      </p:cBhvr>
                                      <p:to>
                                        <p:strVal val="visible"/>
                                      </p:to>
                                    </p:set>
                                    <p:anim calcmode="lin" valueType="num">
                                      <p:cBhvr additive="base">
                                        <p:cTn id="7" dur="500" fill="hold"/>
                                        <p:tgtEl>
                                          <p:spTgt spid="3532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3285">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3285">
                                            <p:txEl>
                                              <p:pRg st="1" end="1"/>
                                            </p:txEl>
                                          </p:spTgt>
                                        </p:tgtEl>
                                        <p:attrNameLst>
                                          <p:attrName>style.visibility</p:attrName>
                                        </p:attrNameLst>
                                      </p:cBhvr>
                                      <p:to>
                                        <p:strVal val="visible"/>
                                      </p:to>
                                    </p:set>
                                    <p:anim calcmode="lin" valueType="num">
                                      <p:cBhvr additive="base">
                                        <p:cTn id="12" dur="500" fill="hold"/>
                                        <p:tgtEl>
                                          <p:spTgt spid="353285">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53285">
                                            <p:txEl>
                                              <p:pRg st="1" end="1"/>
                                            </p:txEl>
                                          </p:spTgt>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353285">
                                            <p:txEl>
                                              <p:pRg st="2" end="2"/>
                                            </p:txEl>
                                          </p:spTgt>
                                        </p:tgtEl>
                                        <p:attrNameLst>
                                          <p:attrName>style.visibility</p:attrName>
                                        </p:attrNameLst>
                                      </p:cBhvr>
                                      <p:to>
                                        <p:strVal val="visible"/>
                                      </p:to>
                                    </p:set>
                                    <p:anim calcmode="lin" valueType="num">
                                      <p:cBhvr additive="base">
                                        <p:cTn id="17" dur="500" fill="hold"/>
                                        <p:tgtEl>
                                          <p:spTgt spid="35328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5328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353287"/>
                                        </p:tgtEl>
                                        <p:attrNameLst>
                                          <p:attrName>style.visibility</p:attrName>
                                        </p:attrNameLst>
                                      </p:cBhvr>
                                      <p:to>
                                        <p:strVal val="visible"/>
                                      </p:to>
                                    </p:set>
                                    <p:anim calcmode="lin" valueType="num">
                                      <p:cBhvr additive="base">
                                        <p:cTn id="23" dur="500" fill="hold"/>
                                        <p:tgtEl>
                                          <p:spTgt spid="353287"/>
                                        </p:tgtEl>
                                        <p:attrNameLst>
                                          <p:attrName>ppt_x</p:attrName>
                                        </p:attrNameLst>
                                      </p:cBhvr>
                                      <p:tavLst>
                                        <p:tav tm="0">
                                          <p:val>
                                            <p:strVal val="0-#ppt_w/2"/>
                                          </p:val>
                                        </p:tav>
                                        <p:tav tm="100000">
                                          <p:val>
                                            <p:strVal val="#ppt_x"/>
                                          </p:val>
                                        </p:tav>
                                      </p:tavLst>
                                    </p:anim>
                                    <p:anim calcmode="lin" valueType="num">
                                      <p:cBhvr additive="base">
                                        <p:cTn id="24" dur="500" fill="hold"/>
                                        <p:tgtEl>
                                          <p:spTgt spid="353287"/>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500"/>
                            </p:stCondLst>
                            <p:childTnLst>
                              <p:par>
                                <p:cTn id="26" presetID="2" presetClass="entr" presetSubtype="8" fill="hold" nodeType="afterEffect">
                                  <p:stCondLst>
                                    <p:cond delay="0"/>
                                  </p:stCondLst>
                                  <p:childTnLst>
                                    <p:set>
                                      <p:cBhvr>
                                        <p:cTn id="27" dur="1" fill="hold">
                                          <p:stCondLst>
                                            <p:cond delay="0"/>
                                          </p:stCondLst>
                                        </p:cTn>
                                        <p:tgtEl>
                                          <p:spTgt spid="353289"/>
                                        </p:tgtEl>
                                        <p:attrNameLst>
                                          <p:attrName>style.visibility</p:attrName>
                                        </p:attrNameLst>
                                      </p:cBhvr>
                                      <p:to>
                                        <p:strVal val="visible"/>
                                      </p:to>
                                    </p:set>
                                    <p:anim calcmode="lin" valueType="num">
                                      <p:cBhvr additive="base">
                                        <p:cTn id="28" dur="500" fill="hold"/>
                                        <p:tgtEl>
                                          <p:spTgt spid="353289"/>
                                        </p:tgtEl>
                                        <p:attrNameLst>
                                          <p:attrName>ppt_x</p:attrName>
                                        </p:attrNameLst>
                                      </p:cBhvr>
                                      <p:tavLst>
                                        <p:tav tm="0">
                                          <p:val>
                                            <p:strVal val="0-#ppt_w/2"/>
                                          </p:val>
                                        </p:tav>
                                        <p:tav tm="100000">
                                          <p:val>
                                            <p:strVal val="#ppt_x"/>
                                          </p:val>
                                        </p:tav>
                                      </p:tavLst>
                                    </p:anim>
                                    <p:anim calcmode="lin" valueType="num">
                                      <p:cBhvr additive="base">
                                        <p:cTn id="29" dur="500" fill="hold"/>
                                        <p:tgtEl>
                                          <p:spTgt spid="3532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5"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灯片编号占位符 3">
            <a:extLst>
              <a:ext uri="{FF2B5EF4-FFF2-40B4-BE49-F238E27FC236}">
                <a16:creationId xmlns:a16="http://schemas.microsoft.com/office/drawing/2014/main" id="{ABD83EB3-89D0-4BFD-9C24-0DE86A2648E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3E8E4216-18D7-4E1D-9024-25E191A5E120}" type="slidenum">
              <a:rPr lang="ja-JP" altLang="en-US" sz="1800">
                <a:solidFill>
                  <a:srgbClr val="A50021"/>
                </a:solidFill>
                <a:ea typeface="ＭＳ Ｐゴシック" panose="020B0600070205080204" pitchFamily="34" charset="-128"/>
              </a:rPr>
              <a:pPr eaLnBrk="1" hangingPunct="1"/>
              <a:t>71</a:t>
            </a:fld>
            <a:endParaRPr lang="en-US" altLang="ja-JP" sz="1800">
              <a:solidFill>
                <a:srgbClr val="A50021"/>
              </a:solidFill>
              <a:ea typeface="ＭＳ Ｐゴシック" panose="020B0600070205080204" pitchFamily="34" charset="-128"/>
            </a:endParaRPr>
          </a:p>
        </p:txBody>
      </p:sp>
      <p:grpSp>
        <p:nvGrpSpPr>
          <p:cNvPr id="2" name="Group 4">
            <a:extLst>
              <a:ext uri="{FF2B5EF4-FFF2-40B4-BE49-F238E27FC236}">
                <a16:creationId xmlns:a16="http://schemas.microsoft.com/office/drawing/2014/main" id="{8300338A-B465-4C86-AE67-ADFFF582F07E}"/>
              </a:ext>
            </a:extLst>
          </p:cNvPr>
          <p:cNvGrpSpPr>
            <a:grpSpLocks/>
          </p:cNvGrpSpPr>
          <p:nvPr/>
        </p:nvGrpSpPr>
        <p:grpSpPr bwMode="auto">
          <a:xfrm>
            <a:off x="1981200" y="1676400"/>
            <a:ext cx="7696200" cy="4038600"/>
            <a:chOff x="720" y="1440"/>
            <a:chExt cx="4848" cy="2544"/>
          </a:xfrm>
        </p:grpSpPr>
        <p:pic>
          <p:nvPicPr>
            <p:cNvPr id="123912" name="Picture 5" descr="AMIDEA">
              <a:extLst>
                <a:ext uri="{FF2B5EF4-FFF2-40B4-BE49-F238E27FC236}">
                  <a16:creationId xmlns:a16="http://schemas.microsoft.com/office/drawing/2014/main" id="{96DCF112-7297-4813-8E88-014E65C89A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 y="2400"/>
              <a:ext cx="581"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3" name="AutoShape 6">
              <a:extLst>
                <a:ext uri="{FF2B5EF4-FFF2-40B4-BE49-F238E27FC236}">
                  <a16:creationId xmlns:a16="http://schemas.microsoft.com/office/drawing/2014/main" id="{3F89C8F2-EF46-42E8-A8D7-647B57EEBE4E}"/>
                </a:ext>
              </a:extLst>
            </p:cNvPr>
            <p:cNvSpPr>
              <a:spLocks noChangeArrowheads="1"/>
            </p:cNvSpPr>
            <p:nvPr/>
          </p:nvSpPr>
          <p:spPr bwMode="auto">
            <a:xfrm>
              <a:off x="1296" y="1440"/>
              <a:ext cx="4272" cy="864"/>
            </a:xfrm>
            <a:prstGeom prst="cloudCallout">
              <a:avLst>
                <a:gd name="adj1" fmla="val -49440"/>
                <a:gd name="adj2" fmla="val 95023"/>
              </a:avLst>
            </a:prstGeom>
            <a:gradFill rotWithShape="0">
              <a:gsLst>
                <a:gs pos="0">
                  <a:srgbClr val="CCFFFF"/>
                </a:gs>
                <a:gs pos="50000">
                  <a:srgbClr val="FFFFFF"/>
                </a:gs>
                <a:gs pos="100000">
                  <a:srgbClr val="CCFFFF"/>
                </a:gs>
              </a:gsLst>
              <a:lin ang="18900000" scaled="1"/>
            </a:gradFill>
            <a:ln w="9525">
              <a:solidFill>
                <a:srgbClr val="33CCCC"/>
              </a:solidFill>
              <a:round/>
              <a:headEnd/>
              <a:tailEnd/>
            </a:ln>
          </p:spPr>
          <p:txBody>
            <a:bodyPr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zh-CN" sz="2800" b="1">
                <a:latin typeface="Times New Roman" panose="02020603050405020304" pitchFamily="18" charset="0"/>
              </a:endParaRPr>
            </a:p>
          </p:txBody>
        </p:sp>
        <p:sp>
          <p:nvSpPr>
            <p:cNvPr id="123914" name="Rectangle 7">
              <a:extLst>
                <a:ext uri="{FF2B5EF4-FFF2-40B4-BE49-F238E27FC236}">
                  <a16:creationId xmlns:a16="http://schemas.microsoft.com/office/drawing/2014/main" id="{EB8AE994-644C-4DFE-A7E7-E7E8FF6E3FE9}"/>
                </a:ext>
              </a:extLst>
            </p:cNvPr>
            <p:cNvSpPr>
              <a:spLocks noChangeArrowheads="1"/>
            </p:cNvSpPr>
            <p:nvPr/>
          </p:nvSpPr>
          <p:spPr bwMode="auto">
            <a:xfrm>
              <a:off x="1971" y="1710"/>
              <a:ext cx="323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solidFill>
                    <a:schemeClr val="tx2"/>
                  </a:solidFill>
                  <a:latin typeface="Times New Roman" panose="02020603050405020304" pitchFamily="18" charset="0"/>
                </a:rPr>
                <a:t>如何实现</a:t>
              </a:r>
              <a:r>
                <a:rPr kumimoji="1" lang="en-US" altLang="zh-CN" sz="2800" b="1" u="sng">
                  <a:solidFill>
                    <a:srgbClr val="0000FF"/>
                  </a:solidFill>
                  <a:latin typeface="Times New Roman" panose="02020603050405020304" pitchFamily="18" charset="0"/>
                </a:rPr>
                <a:t>HNN</a:t>
              </a:r>
              <a:r>
                <a:rPr kumimoji="1" lang="zh-CN" altLang="en-US" sz="2800" b="1" u="sng">
                  <a:solidFill>
                    <a:srgbClr val="0000FF"/>
                  </a:solidFill>
                  <a:latin typeface="Times New Roman" panose="02020603050405020304" pitchFamily="18" charset="0"/>
                </a:rPr>
                <a:t>的联想记忆</a:t>
              </a:r>
              <a:r>
                <a:rPr kumimoji="1" lang="zh-CN" altLang="en-US" sz="2800" b="1">
                  <a:solidFill>
                    <a:schemeClr val="tx2"/>
                  </a:solidFill>
                  <a:latin typeface="Times New Roman" panose="02020603050405020304" pitchFamily="18" charset="0"/>
                </a:rPr>
                <a:t>功能</a:t>
              </a:r>
              <a:r>
                <a:rPr kumimoji="1" lang="en-US" altLang="zh-CN" sz="2800" b="1">
                  <a:solidFill>
                    <a:schemeClr val="tx2"/>
                  </a:solidFill>
                  <a:latin typeface="Times New Roman" panose="02020603050405020304" pitchFamily="18" charset="0"/>
                </a:rPr>
                <a:t>?</a:t>
              </a:r>
            </a:p>
          </p:txBody>
        </p:sp>
      </p:grpSp>
      <p:grpSp>
        <p:nvGrpSpPr>
          <p:cNvPr id="3" name="Group 8">
            <a:extLst>
              <a:ext uri="{FF2B5EF4-FFF2-40B4-BE49-F238E27FC236}">
                <a16:creationId xmlns:a16="http://schemas.microsoft.com/office/drawing/2014/main" id="{3F031E03-097E-4FBF-95E6-FE7892D45669}"/>
              </a:ext>
            </a:extLst>
          </p:cNvPr>
          <p:cNvGrpSpPr>
            <a:grpSpLocks/>
          </p:cNvGrpSpPr>
          <p:nvPr/>
        </p:nvGrpSpPr>
        <p:grpSpPr bwMode="auto">
          <a:xfrm>
            <a:off x="4398964" y="3495676"/>
            <a:ext cx="5888037" cy="1457325"/>
            <a:chOff x="2160" y="2544"/>
            <a:chExt cx="3504" cy="1152"/>
          </a:xfrm>
        </p:grpSpPr>
        <p:sp>
          <p:nvSpPr>
            <p:cNvPr id="123910" name="AutoShape 9">
              <a:extLst>
                <a:ext uri="{FF2B5EF4-FFF2-40B4-BE49-F238E27FC236}">
                  <a16:creationId xmlns:a16="http://schemas.microsoft.com/office/drawing/2014/main" id="{14C4CFD2-F206-4EB4-B8F1-2CC98FC61358}"/>
                </a:ext>
              </a:extLst>
            </p:cNvPr>
            <p:cNvSpPr>
              <a:spLocks noChangeArrowheads="1"/>
            </p:cNvSpPr>
            <p:nvPr/>
          </p:nvSpPr>
          <p:spPr bwMode="auto">
            <a:xfrm rot="10800000">
              <a:off x="2160" y="2544"/>
              <a:ext cx="3504" cy="1152"/>
            </a:xfrm>
            <a:prstGeom prst="wedgeRectCallout">
              <a:avLst>
                <a:gd name="adj1" fmla="val 1597"/>
                <a:gd name="adj2" fmla="val 95051"/>
              </a:avLst>
            </a:prstGeom>
            <a:gradFill rotWithShape="1">
              <a:gsLst>
                <a:gs pos="0">
                  <a:srgbClr val="FFFF00"/>
                </a:gs>
                <a:gs pos="100000">
                  <a:srgbClr val="FFFFFF"/>
                </a:gs>
              </a:gsLst>
              <a:path path="rect">
                <a:fillToRect l="100000" t="100000"/>
              </a:path>
            </a:gradFill>
            <a:ln w="9525">
              <a:solidFill>
                <a:srgbClr val="808080"/>
              </a:solidFill>
              <a:miter lim="800000"/>
              <a:headEnd/>
              <a:tailEnd/>
            </a:ln>
          </p:spPr>
          <p:txBody>
            <a:bodyPr rot="10800000"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kumimoji="1" lang="zh-CN" altLang="zh-CN" sz="2800" b="1">
                <a:latin typeface="Times New Roman" panose="02020603050405020304" pitchFamily="18" charset="0"/>
              </a:endParaRPr>
            </a:p>
          </p:txBody>
        </p:sp>
        <p:sp>
          <p:nvSpPr>
            <p:cNvPr id="123911" name="Text Box 10">
              <a:extLst>
                <a:ext uri="{FF2B5EF4-FFF2-40B4-BE49-F238E27FC236}">
                  <a16:creationId xmlns:a16="http://schemas.microsoft.com/office/drawing/2014/main" id="{D56FD668-BCA8-4594-81B7-EAA4182075FB}"/>
                </a:ext>
              </a:extLst>
            </p:cNvPr>
            <p:cNvSpPr txBox="1">
              <a:spLocks noChangeArrowheads="1"/>
            </p:cNvSpPr>
            <p:nvPr/>
          </p:nvSpPr>
          <p:spPr bwMode="auto">
            <a:xfrm>
              <a:off x="2171" y="2661"/>
              <a:ext cx="3428"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buClr>
                  <a:schemeClr val="accent2"/>
                </a:buClr>
                <a:buSzPct val="60000"/>
                <a:buFont typeface="Wingdings" panose="05000000000000000000" pitchFamily="2" charset="2"/>
                <a:buChar char="n"/>
              </a:pPr>
              <a:r>
                <a:rPr kumimoji="1" lang="en-US" altLang="zh-CN" sz="2400" b="1">
                  <a:latin typeface="Times New Roman" panose="02020603050405020304" pitchFamily="18" charset="0"/>
                </a:rPr>
                <a:t> </a:t>
              </a:r>
              <a:r>
                <a:rPr kumimoji="1" lang="zh-CN" altLang="en-US" sz="2600" b="1">
                  <a:latin typeface="Times New Roman" panose="02020603050405020304" pitchFamily="18" charset="0"/>
                </a:rPr>
                <a:t>网络能够通过联想来输出和输入模式</a:t>
              </a:r>
            </a:p>
            <a:p>
              <a:pPr eaLnBrk="1" hangingPunct="1">
                <a:lnSpc>
                  <a:spcPct val="120000"/>
                </a:lnSpc>
                <a:buClr>
                  <a:schemeClr val="accent2"/>
                </a:buClr>
                <a:buSzPct val="60000"/>
                <a:buFont typeface="Wingdings" panose="05000000000000000000" pitchFamily="2" charset="2"/>
                <a:buNone/>
              </a:pPr>
              <a:r>
                <a:rPr kumimoji="1" lang="zh-CN" altLang="en-US" sz="2600" b="1">
                  <a:latin typeface="Times New Roman" panose="02020603050405020304" pitchFamily="18" charset="0"/>
                </a:rPr>
                <a:t>最为相似的样本模式。</a:t>
              </a:r>
            </a:p>
          </p:txBody>
        </p:sp>
      </p:grpSp>
      <p:cxnSp>
        <p:nvCxnSpPr>
          <p:cNvPr id="11" name="直接连接符 10">
            <a:extLst>
              <a:ext uri="{FF2B5EF4-FFF2-40B4-BE49-F238E27FC236}">
                <a16:creationId xmlns:a16="http://schemas.microsoft.com/office/drawing/2014/main" id="{06DE2338-8FC0-48E6-B33B-79A76AE3A30F}"/>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2B158B1-4503-4E83-A50F-0E7A5E2BF1B4}"/>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cSld>
  <p:clrMapOvr>
    <a:masterClrMapping/>
  </p:clrMapOvr>
  <mc:AlternateContent xmlns:mc="http://schemas.openxmlformats.org/markup-compatibility/2006" xmlns:p14="http://schemas.microsoft.com/office/powerpoint/2010/main">
    <mc:Choice Requires="p14">
      <p:transition spd="slow" p14:dur="2000" advTm="65856"/>
    </mc:Choice>
    <mc:Fallback xmlns="">
      <p:transition spd="slow" advTm="65856"/>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ppt_h/2"/>
                                          </p:val>
                                        </p:tav>
                                        <p:tav tm="100000">
                                          <p:val>
                                            <p:strVal val="#ppt_y"/>
                                          </p:val>
                                        </p:tav>
                                      </p:tavLst>
                                    </p:anim>
                                    <p:anim calcmode="lin" valueType="num">
                                      <p:cBhvr>
                                        <p:cTn id="17" dur="500" fill="hold"/>
                                        <p:tgtEl>
                                          <p:spTgt spid="3"/>
                                        </p:tgtEl>
                                        <p:attrNameLst>
                                          <p:attrName>ppt_w</p:attrName>
                                        </p:attrNameLst>
                                      </p:cBhvr>
                                      <p:tavLst>
                                        <p:tav tm="0">
                                          <p:val>
                                            <p:strVal val="#ppt_w"/>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灯片编号占位符 5">
            <a:extLst>
              <a:ext uri="{FF2B5EF4-FFF2-40B4-BE49-F238E27FC236}">
                <a16:creationId xmlns:a16="http://schemas.microsoft.com/office/drawing/2014/main" id="{E873AF85-067D-4AB8-A371-E62B358B040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0368DCB-5F25-45B8-B187-F8973F014CFB}" type="slidenum">
              <a:rPr lang="ja-JP" altLang="en-US" sz="1800">
                <a:solidFill>
                  <a:srgbClr val="A50021"/>
                </a:solidFill>
                <a:ea typeface="ＭＳ Ｐゴシック" panose="020B0600070205080204" pitchFamily="34" charset="-128"/>
              </a:rPr>
              <a:pPr eaLnBrk="1" hangingPunct="1"/>
              <a:t>72</a:t>
            </a:fld>
            <a:endParaRPr lang="en-US" altLang="ja-JP" sz="1800">
              <a:solidFill>
                <a:srgbClr val="A50021"/>
              </a:solidFill>
              <a:ea typeface="ＭＳ Ｐゴシック" panose="020B0600070205080204" pitchFamily="34" charset="-128"/>
            </a:endParaRPr>
          </a:p>
        </p:txBody>
      </p:sp>
      <p:graphicFrame>
        <p:nvGraphicFramePr>
          <p:cNvPr id="308228" name="Object 4">
            <a:extLst>
              <a:ext uri="{FF2B5EF4-FFF2-40B4-BE49-F238E27FC236}">
                <a16:creationId xmlns:a16="http://schemas.microsoft.com/office/drawing/2014/main" id="{51019A91-B579-461B-80CA-9705E95334A2}"/>
              </a:ext>
            </a:extLst>
          </p:cNvPr>
          <p:cNvGraphicFramePr>
            <a:graphicFrameLocks noGrp="1" noChangeAspect="1"/>
          </p:cNvGraphicFramePr>
          <p:nvPr>
            <p:ph sz="half" idx="1"/>
          </p:nvPr>
        </p:nvGraphicFramePr>
        <p:xfrm>
          <a:off x="2133600" y="838200"/>
          <a:ext cx="8458200" cy="4343400"/>
        </p:xfrm>
        <a:graphic>
          <a:graphicData uri="http://schemas.openxmlformats.org/presentationml/2006/ole">
            <mc:AlternateContent xmlns:mc="http://schemas.openxmlformats.org/markup-compatibility/2006">
              <mc:Choice xmlns:v="urn:schemas-microsoft-com:vml" Requires="v">
                <p:oleObj spid="_x0000_s29761" name="SmartDraw" r:id="rId3" imgW="5568480" imgH="3094920" progId="SmartDraw.2">
                  <p:embed/>
                </p:oleObj>
              </mc:Choice>
              <mc:Fallback>
                <p:oleObj name="SmartDraw" r:id="rId3" imgW="5568480" imgH="3094920" progId="SmartDraw.2">
                  <p:embed/>
                  <p:pic>
                    <p:nvPicPr>
                      <p:cNvPr id="308228" name="Object 4">
                        <a:extLst>
                          <a:ext uri="{FF2B5EF4-FFF2-40B4-BE49-F238E27FC236}">
                            <a16:creationId xmlns:a16="http://schemas.microsoft.com/office/drawing/2014/main" id="{51019A91-B579-461B-80CA-9705E9533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838200"/>
                        <a:ext cx="8458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8" name="Rectangle 7">
            <a:extLst>
              <a:ext uri="{FF2B5EF4-FFF2-40B4-BE49-F238E27FC236}">
                <a16:creationId xmlns:a16="http://schemas.microsoft.com/office/drawing/2014/main" id="{4A7B24B7-62F9-4AF0-992A-A32238552241}"/>
              </a:ext>
            </a:extLst>
          </p:cNvPr>
          <p:cNvSpPr>
            <a:spLocks noChangeArrowheads="1"/>
          </p:cNvSpPr>
          <p:nvPr/>
        </p:nvSpPr>
        <p:spPr bwMode="auto">
          <a:xfrm>
            <a:off x="1774825" y="908050"/>
            <a:ext cx="8642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kumimoji="1" lang="zh-CN" altLang="en-US" sz="2700" b="1"/>
              <a:t>例</a:t>
            </a:r>
            <a:endParaRPr kumimoji="1" lang="zh-CN" altLang="en-US" sz="2600" b="1"/>
          </a:p>
        </p:txBody>
      </p:sp>
      <p:sp>
        <p:nvSpPr>
          <p:cNvPr id="308236" name="Text Box 12">
            <a:extLst>
              <a:ext uri="{FF2B5EF4-FFF2-40B4-BE49-F238E27FC236}">
                <a16:creationId xmlns:a16="http://schemas.microsoft.com/office/drawing/2014/main" id="{D8BD2119-ADF2-4E5A-9322-2E2657F81F53}"/>
              </a:ext>
            </a:extLst>
          </p:cNvPr>
          <p:cNvSpPr txBox="1">
            <a:spLocks noChangeArrowheads="1"/>
          </p:cNvSpPr>
          <p:nvPr/>
        </p:nvSpPr>
        <p:spPr bwMode="auto">
          <a:xfrm>
            <a:off x="1828800" y="38100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60000"/>
              <a:buFont typeface="Wingdings" panose="05000000000000000000" pitchFamily="2" charset="2"/>
              <a:buChar char="n"/>
            </a:pPr>
            <a:r>
              <a:rPr lang="en-US" altLang="zh-CN" sz="2200" b="1">
                <a:latin typeface="Times New Roman" panose="02020603050405020304" pitchFamily="18" charset="0"/>
              </a:rPr>
              <a:t> </a:t>
            </a:r>
            <a:r>
              <a:rPr lang="zh-CN" altLang="en-US" sz="2200" b="1">
                <a:latin typeface="Times New Roman" panose="02020603050405020304" pitchFamily="18" charset="0"/>
              </a:rPr>
              <a:t>传感器输出：</a:t>
            </a:r>
            <a:r>
              <a:rPr lang="en-US" altLang="zh-CN" sz="2200" b="1">
                <a:latin typeface="Times New Roman" panose="02020603050405020304" pitchFamily="18" charset="0"/>
              </a:rPr>
              <a:t>[</a:t>
            </a:r>
            <a:r>
              <a:rPr lang="zh-CN" altLang="en-US" sz="2200" b="1">
                <a:latin typeface="Times New Roman" panose="02020603050405020304" pitchFamily="18" charset="0"/>
              </a:rPr>
              <a:t>外形，质地，重量</a:t>
            </a:r>
            <a:r>
              <a:rPr lang="en-US" altLang="zh-CN" sz="2200" b="1">
                <a:latin typeface="Times New Roman" panose="02020603050405020304" pitchFamily="18" charset="0"/>
              </a:rPr>
              <a:t>]</a:t>
            </a:r>
            <a:r>
              <a:rPr lang="en-US" altLang="zh-CN" sz="2200" b="1" baseline="30000">
                <a:latin typeface="Times New Roman" panose="02020603050405020304" pitchFamily="18" charset="0"/>
              </a:rPr>
              <a:t>T</a:t>
            </a:r>
            <a:r>
              <a:rPr lang="en-US" altLang="zh-CN" sz="2400"/>
              <a:t>          </a:t>
            </a:r>
          </a:p>
        </p:txBody>
      </p:sp>
      <p:graphicFrame>
        <p:nvGraphicFramePr>
          <p:cNvPr id="308240" name="Object 16">
            <a:extLst>
              <a:ext uri="{FF2B5EF4-FFF2-40B4-BE49-F238E27FC236}">
                <a16:creationId xmlns:a16="http://schemas.microsoft.com/office/drawing/2014/main" id="{D0774EBF-DE6E-4972-B090-316256588D11}"/>
              </a:ext>
            </a:extLst>
          </p:cNvPr>
          <p:cNvGraphicFramePr>
            <a:graphicFrameLocks noGrp="1" noChangeAspect="1"/>
          </p:cNvGraphicFramePr>
          <p:nvPr>
            <p:ph sz="quarter" idx="2"/>
          </p:nvPr>
        </p:nvGraphicFramePr>
        <p:xfrm>
          <a:off x="7099301" y="5502276"/>
          <a:ext cx="3249613" cy="423863"/>
        </p:xfrm>
        <a:graphic>
          <a:graphicData uri="http://schemas.openxmlformats.org/presentationml/2006/ole">
            <mc:AlternateContent xmlns:mc="http://schemas.openxmlformats.org/markup-compatibility/2006">
              <mc:Choice xmlns:v="urn:schemas-microsoft-com:vml" Requires="v">
                <p:oleObj spid="_x0000_s29762" name="公式" r:id="rId5" imgW="1752480" imgH="228600" progId="Equation.3">
                  <p:embed/>
                </p:oleObj>
              </mc:Choice>
              <mc:Fallback>
                <p:oleObj name="公式" r:id="rId5" imgW="1752480" imgH="228600" progId="Equation.3">
                  <p:embed/>
                  <p:pic>
                    <p:nvPicPr>
                      <p:cNvPr id="308240" name="Object 16">
                        <a:extLst>
                          <a:ext uri="{FF2B5EF4-FFF2-40B4-BE49-F238E27FC236}">
                            <a16:creationId xmlns:a16="http://schemas.microsoft.com/office/drawing/2014/main" id="{D0774EBF-DE6E-4972-B090-316256588D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9301" y="5502276"/>
                        <a:ext cx="3249613" cy="42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8241" name="Object 17">
            <a:extLst>
              <a:ext uri="{FF2B5EF4-FFF2-40B4-BE49-F238E27FC236}">
                <a16:creationId xmlns:a16="http://schemas.microsoft.com/office/drawing/2014/main" id="{53B68A2E-19E4-458A-A566-0447BFAB8F5D}"/>
              </a:ext>
            </a:extLst>
          </p:cNvPr>
          <p:cNvGraphicFramePr>
            <a:graphicFrameLocks noGrp="1" noChangeAspect="1"/>
          </p:cNvGraphicFramePr>
          <p:nvPr>
            <p:ph sz="quarter" idx="3"/>
          </p:nvPr>
        </p:nvGraphicFramePr>
        <p:xfrm>
          <a:off x="7108826" y="6030913"/>
          <a:ext cx="3254375" cy="412750"/>
        </p:xfrm>
        <a:graphic>
          <a:graphicData uri="http://schemas.openxmlformats.org/presentationml/2006/ole">
            <mc:AlternateContent xmlns:mc="http://schemas.openxmlformats.org/markup-compatibility/2006">
              <mc:Choice xmlns:v="urn:schemas-microsoft-com:vml" Requires="v">
                <p:oleObj spid="_x0000_s29763" name="公式" r:id="rId7" imgW="1803240" imgH="228600" progId="Equation.3">
                  <p:embed/>
                </p:oleObj>
              </mc:Choice>
              <mc:Fallback>
                <p:oleObj name="公式" r:id="rId7" imgW="1803240" imgH="228600" progId="Equation.3">
                  <p:embed/>
                  <p:pic>
                    <p:nvPicPr>
                      <p:cNvPr id="308241" name="Object 17">
                        <a:extLst>
                          <a:ext uri="{FF2B5EF4-FFF2-40B4-BE49-F238E27FC236}">
                            <a16:creationId xmlns:a16="http://schemas.microsoft.com/office/drawing/2014/main" id="{53B68A2E-19E4-458A-A566-0447BFAB8F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08826" y="6030913"/>
                        <a:ext cx="3254375"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8243" name="Picture 19">
            <a:extLst>
              <a:ext uri="{FF2B5EF4-FFF2-40B4-BE49-F238E27FC236}">
                <a16:creationId xmlns:a16="http://schemas.microsoft.com/office/drawing/2014/main" id="{9EEC2656-2654-4657-AAD2-FCBE106083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4419601"/>
            <a:ext cx="38862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C2352469-5AA9-48A0-BE0F-A423DF3A5D4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2C5CDA8-4D27-4199-8CAF-6452A559FB5B}"/>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afterEffect">
                                  <p:stCondLst>
                                    <p:cond delay="0"/>
                                  </p:stCondLst>
                                  <p:childTnLst>
                                    <p:set>
                                      <p:cBhvr>
                                        <p:cTn id="6" dur="1" fill="hold">
                                          <p:stCondLst>
                                            <p:cond delay="0"/>
                                          </p:stCondLst>
                                        </p:cTn>
                                        <p:tgtEl>
                                          <p:spTgt spid="308228"/>
                                        </p:tgtEl>
                                        <p:attrNameLst>
                                          <p:attrName>style.visibility</p:attrName>
                                        </p:attrNameLst>
                                      </p:cBhvr>
                                      <p:to>
                                        <p:strVal val="visible"/>
                                      </p:to>
                                    </p:set>
                                    <p:animEffect transition="in" filter="fade">
                                      <p:cBhvr>
                                        <p:cTn id="7" dur="800" decel="100000"/>
                                        <p:tgtEl>
                                          <p:spTgt spid="308228"/>
                                        </p:tgtEl>
                                      </p:cBhvr>
                                    </p:animEffect>
                                    <p:anim calcmode="lin" valueType="num">
                                      <p:cBhvr>
                                        <p:cTn id="8" dur="800" decel="100000" fill="hold"/>
                                        <p:tgtEl>
                                          <p:spTgt spid="308228"/>
                                        </p:tgtEl>
                                        <p:attrNameLst>
                                          <p:attrName>style.rotation</p:attrName>
                                        </p:attrNameLst>
                                      </p:cBhvr>
                                      <p:tavLst>
                                        <p:tav tm="0">
                                          <p:val>
                                            <p:fltVal val="-90"/>
                                          </p:val>
                                        </p:tav>
                                        <p:tav tm="100000">
                                          <p:val>
                                            <p:fltVal val="0"/>
                                          </p:val>
                                        </p:tav>
                                      </p:tavLst>
                                    </p:anim>
                                    <p:anim calcmode="lin" valueType="num">
                                      <p:cBhvr>
                                        <p:cTn id="9" dur="800" decel="100000" fill="hold"/>
                                        <p:tgtEl>
                                          <p:spTgt spid="308228"/>
                                        </p:tgtEl>
                                        <p:attrNameLst>
                                          <p:attrName>ppt_x</p:attrName>
                                        </p:attrNameLst>
                                      </p:cBhvr>
                                      <p:tavLst>
                                        <p:tav tm="0">
                                          <p:val>
                                            <p:strVal val="#ppt_x+0.4"/>
                                          </p:val>
                                        </p:tav>
                                        <p:tav tm="100000">
                                          <p:val>
                                            <p:strVal val="#ppt_x-0.05"/>
                                          </p:val>
                                        </p:tav>
                                      </p:tavLst>
                                    </p:anim>
                                    <p:anim calcmode="lin" valueType="num">
                                      <p:cBhvr>
                                        <p:cTn id="10" dur="800" decel="100000" fill="hold"/>
                                        <p:tgtEl>
                                          <p:spTgt spid="308228"/>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08228"/>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08228"/>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08236"/>
                                        </p:tgtEl>
                                        <p:attrNameLst>
                                          <p:attrName>style.visibility</p:attrName>
                                        </p:attrNameLst>
                                      </p:cBhvr>
                                      <p:to>
                                        <p:strVal val="visible"/>
                                      </p:to>
                                    </p:set>
                                    <p:animEffect transition="in" filter="wipe(down)">
                                      <p:cBhvr>
                                        <p:cTn id="17" dur="500"/>
                                        <p:tgtEl>
                                          <p:spTgt spid="3082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08243"/>
                                        </p:tgtEl>
                                        <p:attrNameLst>
                                          <p:attrName>style.visibility</p:attrName>
                                        </p:attrNameLst>
                                      </p:cBhvr>
                                      <p:to>
                                        <p:strVal val="visible"/>
                                      </p:to>
                                    </p:set>
                                    <p:animEffect transition="in" filter="dissolve">
                                      <p:cBhvr>
                                        <p:cTn id="22" dur="500"/>
                                        <p:tgtEl>
                                          <p:spTgt spid="3082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9" presetClass="entr" presetSubtype="0" accel="100000" fill="hold" nodeType="clickEffect">
                                  <p:stCondLst>
                                    <p:cond delay="0"/>
                                  </p:stCondLst>
                                  <p:childTnLst>
                                    <p:set>
                                      <p:cBhvr>
                                        <p:cTn id="26" dur="1" fill="hold">
                                          <p:stCondLst>
                                            <p:cond delay="0"/>
                                          </p:stCondLst>
                                        </p:cTn>
                                        <p:tgtEl>
                                          <p:spTgt spid="308240"/>
                                        </p:tgtEl>
                                        <p:attrNameLst>
                                          <p:attrName>style.visibility</p:attrName>
                                        </p:attrNameLst>
                                      </p:cBhvr>
                                      <p:to>
                                        <p:strVal val="visible"/>
                                      </p:to>
                                    </p:set>
                                    <p:anim calcmode="lin" valueType="num">
                                      <p:cBhvr>
                                        <p:cTn id="27" dur="500" fill="hold"/>
                                        <p:tgtEl>
                                          <p:spTgt spid="308240"/>
                                        </p:tgtEl>
                                        <p:attrNameLst>
                                          <p:attrName>ppt_h</p:attrName>
                                        </p:attrNameLst>
                                      </p:cBhvr>
                                      <p:tavLst>
                                        <p:tav tm="0">
                                          <p:val>
                                            <p:strVal val="#ppt_h/20"/>
                                          </p:val>
                                        </p:tav>
                                        <p:tav tm="50000">
                                          <p:val>
                                            <p:strVal val="#ppt_h/20"/>
                                          </p:val>
                                        </p:tav>
                                        <p:tav tm="100000">
                                          <p:val>
                                            <p:strVal val="#ppt_h"/>
                                          </p:val>
                                        </p:tav>
                                      </p:tavLst>
                                    </p:anim>
                                    <p:anim calcmode="lin" valueType="num">
                                      <p:cBhvr>
                                        <p:cTn id="28" dur="500" fill="hold"/>
                                        <p:tgtEl>
                                          <p:spTgt spid="308240"/>
                                        </p:tgtEl>
                                        <p:attrNameLst>
                                          <p:attrName>ppt_w</p:attrName>
                                        </p:attrNameLst>
                                      </p:cBhvr>
                                      <p:tavLst>
                                        <p:tav tm="0">
                                          <p:val>
                                            <p:strVal val="#ppt_w+.3"/>
                                          </p:val>
                                        </p:tav>
                                        <p:tav tm="50000">
                                          <p:val>
                                            <p:strVal val="#ppt_w+.3"/>
                                          </p:val>
                                        </p:tav>
                                        <p:tav tm="100000">
                                          <p:val>
                                            <p:strVal val="#ppt_w"/>
                                          </p:val>
                                        </p:tav>
                                      </p:tavLst>
                                    </p:anim>
                                    <p:anim calcmode="lin" valueType="num">
                                      <p:cBhvr>
                                        <p:cTn id="29" dur="500" fill="hold"/>
                                        <p:tgtEl>
                                          <p:spTgt spid="308240"/>
                                        </p:tgtEl>
                                        <p:attrNameLst>
                                          <p:attrName>ppt_x</p:attrName>
                                        </p:attrNameLst>
                                      </p:cBhvr>
                                      <p:tavLst>
                                        <p:tav tm="0">
                                          <p:val>
                                            <p:strVal val="#ppt_x-.3"/>
                                          </p:val>
                                        </p:tav>
                                        <p:tav tm="50000">
                                          <p:val>
                                            <p:strVal val="#ppt_x"/>
                                          </p:val>
                                        </p:tav>
                                        <p:tav tm="100000">
                                          <p:val>
                                            <p:strVal val="#ppt_x"/>
                                          </p:val>
                                        </p:tav>
                                      </p:tavLst>
                                    </p:anim>
                                    <p:anim calcmode="lin" valueType="num">
                                      <p:cBhvr>
                                        <p:cTn id="30" dur="500" fill="hold"/>
                                        <p:tgtEl>
                                          <p:spTgt spid="308240"/>
                                        </p:tgtEl>
                                        <p:attrNameLst>
                                          <p:attrName>ppt_y</p:attrName>
                                        </p:attrNameLst>
                                      </p:cBhvr>
                                      <p:tavLst>
                                        <p:tav tm="0">
                                          <p:val>
                                            <p:strVal val="#ppt_y"/>
                                          </p:val>
                                        </p:tav>
                                        <p:tav tm="100000">
                                          <p:val>
                                            <p:strVal val="#ppt_y"/>
                                          </p:val>
                                        </p:tav>
                                      </p:tavLst>
                                    </p:anim>
                                  </p:childTnLst>
                                </p:cTn>
                              </p:par>
                              <p:par>
                                <p:cTn id="31" presetID="39" presetClass="entr" presetSubtype="0" accel="100000" fill="hold" nodeType="withEffect">
                                  <p:stCondLst>
                                    <p:cond delay="0"/>
                                  </p:stCondLst>
                                  <p:childTnLst>
                                    <p:set>
                                      <p:cBhvr>
                                        <p:cTn id="32" dur="1" fill="hold">
                                          <p:stCondLst>
                                            <p:cond delay="0"/>
                                          </p:stCondLst>
                                        </p:cTn>
                                        <p:tgtEl>
                                          <p:spTgt spid="308241"/>
                                        </p:tgtEl>
                                        <p:attrNameLst>
                                          <p:attrName>style.visibility</p:attrName>
                                        </p:attrNameLst>
                                      </p:cBhvr>
                                      <p:to>
                                        <p:strVal val="visible"/>
                                      </p:to>
                                    </p:set>
                                    <p:anim calcmode="lin" valueType="num">
                                      <p:cBhvr>
                                        <p:cTn id="33" dur="500" fill="hold"/>
                                        <p:tgtEl>
                                          <p:spTgt spid="308241"/>
                                        </p:tgtEl>
                                        <p:attrNameLst>
                                          <p:attrName>ppt_h</p:attrName>
                                        </p:attrNameLst>
                                      </p:cBhvr>
                                      <p:tavLst>
                                        <p:tav tm="0">
                                          <p:val>
                                            <p:strVal val="#ppt_h/20"/>
                                          </p:val>
                                        </p:tav>
                                        <p:tav tm="50000">
                                          <p:val>
                                            <p:strVal val="#ppt_h/20"/>
                                          </p:val>
                                        </p:tav>
                                        <p:tav tm="100000">
                                          <p:val>
                                            <p:strVal val="#ppt_h"/>
                                          </p:val>
                                        </p:tav>
                                      </p:tavLst>
                                    </p:anim>
                                    <p:anim calcmode="lin" valueType="num">
                                      <p:cBhvr>
                                        <p:cTn id="34" dur="500" fill="hold"/>
                                        <p:tgtEl>
                                          <p:spTgt spid="308241"/>
                                        </p:tgtEl>
                                        <p:attrNameLst>
                                          <p:attrName>ppt_w</p:attrName>
                                        </p:attrNameLst>
                                      </p:cBhvr>
                                      <p:tavLst>
                                        <p:tav tm="0">
                                          <p:val>
                                            <p:strVal val="#ppt_w+.3"/>
                                          </p:val>
                                        </p:tav>
                                        <p:tav tm="50000">
                                          <p:val>
                                            <p:strVal val="#ppt_w+.3"/>
                                          </p:val>
                                        </p:tav>
                                        <p:tav tm="100000">
                                          <p:val>
                                            <p:strVal val="#ppt_w"/>
                                          </p:val>
                                        </p:tav>
                                      </p:tavLst>
                                    </p:anim>
                                    <p:anim calcmode="lin" valueType="num">
                                      <p:cBhvr>
                                        <p:cTn id="35" dur="500" fill="hold"/>
                                        <p:tgtEl>
                                          <p:spTgt spid="308241"/>
                                        </p:tgtEl>
                                        <p:attrNameLst>
                                          <p:attrName>ppt_x</p:attrName>
                                        </p:attrNameLst>
                                      </p:cBhvr>
                                      <p:tavLst>
                                        <p:tav tm="0">
                                          <p:val>
                                            <p:strVal val="#ppt_x-.3"/>
                                          </p:val>
                                        </p:tav>
                                        <p:tav tm="50000">
                                          <p:val>
                                            <p:strVal val="#ppt_x"/>
                                          </p:val>
                                        </p:tav>
                                        <p:tav tm="100000">
                                          <p:val>
                                            <p:strVal val="#ppt_x"/>
                                          </p:val>
                                        </p:tav>
                                      </p:tavLst>
                                    </p:anim>
                                    <p:anim calcmode="lin" valueType="num">
                                      <p:cBhvr>
                                        <p:cTn id="36" dur="500" fill="hold"/>
                                        <p:tgtEl>
                                          <p:spTgt spid="3082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灯片编号占位符 3">
            <a:extLst>
              <a:ext uri="{FF2B5EF4-FFF2-40B4-BE49-F238E27FC236}">
                <a16:creationId xmlns:a16="http://schemas.microsoft.com/office/drawing/2014/main" id="{8073D130-227E-4061-B895-2A0EDD6A645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9A63C5A4-0EB0-4E33-AC58-37EBB6703077}" type="slidenum">
              <a:rPr lang="ja-JP" altLang="en-US" sz="1800">
                <a:solidFill>
                  <a:srgbClr val="A50021"/>
                </a:solidFill>
                <a:ea typeface="ＭＳ Ｐゴシック" panose="020B0600070205080204" pitchFamily="34" charset="-128"/>
              </a:rPr>
              <a:pPr eaLnBrk="1" hangingPunct="1"/>
              <a:t>73</a:t>
            </a:fld>
            <a:endParaRPr lang="en-US" altLang="ja-JP" sz="1800">
              <a:solidFill>
                <a:srgbClr val="A50021"/>
              </a:solidFill>
              <a:ea typeface="ＭＳ Ｐゴシック" panose="020B0600070205080204" pitchFamily="34" charset="-128"/>
            </a:endParaRPr>
          </a:p>
        </p:txBody>
      </p:sp>
      <p:sp>
        <p:nvSpPr>
          <p:cNvPr id="39941" name="Rectangle 5">
            <a:extLst>
              <a:ext uri="{FF2B5EF4-FFF2-40B4-BE49-F238E27FC236}">
                <a16:creationId xmlns:a16="http://schemas.microsoft.com/office/drawing/2014/main" id="{9CFC45E1-D830-4B6B-975A-00BE8960F8DE}"/>
              </a:ext>
            </a:extLst>
          </p:cNvPr>
          <p:cNvSpPr>
            <a:spLocks noChangeArrowheads="1"/>
          </p:cNvSpPr>
          <p:nvPr/>
        </p:nvSpPr>
        <p:spPr bwMode="auto">
          <a:xfrm>
            <a:off x="1774825" y="908050"/>
            <a:ext cx="8642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kumimoji="1" lang="zh-CN" altLang="en-US" sz="2700" b="1"/>
              <a:t>例</a:t>
            </a:r>
            <a:endParaRPr kumimoji="1" lang="zh-CN" altLang="en-US" sz="2600" b="1"/>
          </a:p>
        </p:txBody>
      </p:sp>
      <p:sp>
        <p:nvSpPr>
          <p:cNvPr id="39942" name="Rectangle 6">
            <a:extLst>
              <a:ext uri="{FF2B5EF4-FFF2-40B4-BE49-F238E27FC236}">
                <a16:creationId xmlns:a16="http://schemas.microsoft.com/office/drawing/2014/main" id="{96822725-B16A-4802-B63D-BA635409783B}"/>
              </a:ext>
            </a:extLst>
          </p:cNvPr>
          <p:cNvSpPr>
            <a:spLocks noGrp="1" noChangeArrowheads="1"/>
          </p:cNvSpPr>
          <p:nvPr>
            <p:ph type="body" idx="1"/>
          </p:nvPr>
        </p:nvSpPr>
        <p:spPr>
          <a:xfrm>
            <a:off x="1828800" y="1524000"/>
            <a:ext cx="3124200" cy="914400"/>
          </a:xfrm>
          <a:noFill/>
        </p:spPr>
        <p:txBody>
          <a:bodyPr/>
          <a:lstStyle/>
          <a:p>
            <a:pPr marL="173038" indent="-173038">
              <a:lnSpc>
                <a:spcPct val="150000"/>
              </a:lnSpc>
              <a:buSzPct val="60000"/>
              <a:buFont typeface="Wingdings" panose="05000000000000000000" pitchFamily="2" charset="2"/>
              <a:buChar char="n"/>
            </a:pPr>
            <a:r>
              <a:rPr lang="en-US" altLang="zh-CN" sz="2600" b="1"/>
              <a:t>  </a:t>
            </a:r>
            <a:r>
              <a:rPr lang="zh-CN" altLang="en-US" sz="2600" b="1"/>
              <a:t>样本</a:t>
            </a:r>
            <a:r>
              <a:rPr lang="en-US" altLang="zh-CN" sz="2600" b="1"/>
              <a:t>:</a:t>
            </a:r>
          </a:p>
        </p:txBody>
      </p:sp>
      <p:graphicFrame>
        <p:nvGraphicFramePr>
          <p:cNvPr id="39938" name="Object 18">
            <a:extLst>
              <a:ext uri="{FF2B5EF4-FFF2-40B4-BE49-F238E27FC236}">
                <a16:creationId xmlns:a16="http://schemas.microsoft.com/office/drawing/2014/main" id="{0661D0C0-3F97-4770-8DCF-DB29B96F1414}"/>
              </a:ext>
            </a:extLst>
          </p:cNvPr>
          <p:cNvGraphicFramePr>
            <a:graphicFrameLocks noChangeAspect="1"/>
          </p:cNvGraphicFramePr>
          <p:nvPr/>
        </p:nvGraphicFramePr>
        <p:xfrm>
          <a:off x="3403600" y="1676400"/>
          <a:ext cx="2590800" cy="457200"/>
        </p:xfrm>
        <a:graphic>
          <a:graphicData uri="http://schemas.openxmlformats.org/presentationml/2006/ole">
            <mc:AlternateContent xmlns:mc="http://schemas.openxmlformats.org/markup-compatibility/2006">
              <mc:Choice xmlns:v="urn:schemas-microsoft-com:vml" Requires="v">
                <p:oleObj spid="_x0000_s30764" name="公式" r:id="rId3" imgW="1295280" imgH="228600" progId="Equation.3">
                  <p:embed/>
                </p:oleObj>
              </mc:Choice>
              <mc:Fallback>
                <p:oleObj name="公式" r:id="rId3" imgW="1295280" imgH="228600" progId="Equation.3">
                  <p:embed/>
                  <p:pic>
                    <p:nvPicPr>
                      <p:cNvPr id="39938" name="Object 18">
                        <a:extLst>
                          <a:ext uri="{FF2B5EF4-FFF2-40B4-BE49-F238E27FC236}">
                            <a16:creationId xmlns:a16="http://schemas.microsoft.com/office/drawing/2014/main" id="{0661D0C0-3F97-4770-8DCF-DB29B96F1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600" y="1676400"/>
                        <a:ext cx="2590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 name="Object 19">
            <a:extLst>
              <a:ext uri="{FF2B5EF4-FFF2-40B4-BE49-F238E27FC236}">
                <a16:creationId xmlns:a16="http://schemas.microsoft.com/office/drawing/2014/main" id="{46E5F2DF-4A36-407A-9069-79F80C2DDA5B}"/>
              </a:ext>
            </a:extLst>
          </p:cNvPr>
          <p:cNvGraphicFramePr>
            <a:graphicFrameLocks noChangeAspect="1"/>
          </p:cNvGraphicFramePr>
          <p:nvPr/>
        </p:nvGraphicFramePr>
        <p:xfrm>
          <a:off x="6438900" y="1676400"/>
          <a:ext cx="2743200" cy="457200"/>
        </p:xfrm>
        <a:graphic>
          <a:graphicData uri="http://schemas.openxmlformats.org/presentationml/2006/ole">
            <mc:AlternateContent xmlns:mc="http://schemas.openxmlformats.org/markup-compatibility/2006">
              <mc:Choice xmlns:v="urn:schemas-microsoft-com:vml" Requires="v">
                <p:oleObj spid="_x0000_s30765" name="公式" r:id="rId5" imgW="1371600" imgH="228600" progId="Equation.3">
                  <p:embed/>
                </p:oleObj>
              </mc:Choice>
              <mc:Fallback>
                <p:oleObj name="公式" r:id="rId5" imgW="1371600" imgH="228600" progId="Equation.3">
                  <p:embed/>
                  <p:pic>
                    <p:nvPicPr>
                      <p:cNvPr id="39939" name="Object 19">
                        <a:extLst>
                          <a:ext uri="{FF2B5EF4-FFF2-40B4-BE49-F238E27FC236}">
                            <a16:creationId xmlns:a16="http://schemas.microsoft.com/office/drawing/2014/main" id="{46E5F2DF-4A36-407A-9069-79F80C2DDA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8900" y="16764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28">
            <a:extLst>
              <a:ext uri="{FF2B5EF4-FFF2-40B4-BE49-F238E27FC236}">
                <a16:creationId xmlns:a16="http://schemas.microsoft.com/office/drawing/2014/main" id="{08CDE6D8-878B-42CA-B6B4-3B6ECF6DE5C6}"/>
              </a:ext>
            </a:extLst>
          </p:cNvPr>
          <p:cNvGrpSpPr>
            <a:grpSpLocks/>
          </p:cNvGrpSpPr>
          <p:nvPr/>
        </p:nvGrpSpPr>
        <p:grpSpPr bwMode="auto">
          <a:xfrm>
            <a:off x="5867400" y="3886200"/>
            <a:ext cx="4419600" cy="2598738"/>
            <a:chOff x="2736" y="2448"/>
            <a:chExt cx="2784" cy="1637"/>
          </a:xfrm>
        </p:grpSpPr>
        <p:sp>
          <p:nvSpPr>
            <p:cNvPr id="39949" name="Text Box 21">
              <a:extLst>
                <a:ext uri="{FF2B5EF4-FFF2-40B4-BE49-F238E27FC236}">
                  <a16:creationId xmlns:a16="http://schemas.microsoft.com/office/drawing/2014/main" id="{695807D6-9D63-448A-902C-C2354F0D7AFA}"/>
                </a:ext>
              </a:extLst>
            </p:cNvPr>
            <p:cNvSpPr txBox="1">
              <a:spLocks noChangeArrowheads="1"/>
            </p:cNvSpPr>
            <p:nvPr/>
          </p:nvSpPr>
          <p:spPr bwMode="auto">
            <a:xfrm>
              <a:off x="2976" y="2448"/>
              <a:ext cx="2544" cy="1637"/>
            </a:xfrm>
            <a:prstGeom prst="rect">
              <a:avLst/>
            </a:prstGeom>
            <a:gradFill rotWithShape="1">
              <a:gsLst>
                <a:gs pos="0">
                  <a:srgbClr val="FFFF00"/>
                </a:gs>
                <a:gs pos="100000">
                  <a:schemeClr val="bg1"/>
                </a:gs>
              </a:gsLst>
              <a:path path="shape">
                <a:fillToRect l="50000" t="50000" r="50000" b="50000"/>
              </a:path>
            </a:gradFill>
            <a:ln w="9525">
              <a:solidFill>
                <a:srgbClr val="808080"/>
              </a:solid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kumimoji="1" lang="en-US" altLang="zh-CN" sz="2600" b="1">
                  <a:latin typeface="Times New Roman" panose="02020603050405020304" pitchFamily="18" charset="0"/>
                </a:rPr>
                <a:t>  </a:t>
              </a:r>
              <a:r>
                <a:rPr kumimoji="1" lang="zh-CN" altLang="en-US" sz="2600" b="1">
                  <a:latin typeface="Times New Roman" panose="02020603050405020304" pitchFamily="18" charset="0"/>
                </a:rPr>
                <a:t>步骤：</a:t>
              </a:r>
            </a:p>
            <a:p>
              <a:pPr eaLnBrk="1" hangingPunct="1">
                <a:spcBef>
                  <a:spcPct val="50000"/>
                </a:spcBef>
              </a:pPr>
              <a:endParaRPr kumimoji="1" lang="zh-CN" altLang="en-US" sz="2600" b="1">
                <a:latin typeface="Times New Roman" panose="02020603050405020304" pitchFamily="18" charset="0"/>
              </a:endParaRPr>
            </a:p>
            <a:p>
              <a:pPr eaLnBrk="1" hangingPunct="1">
                <a:spcBef>
                  <a:spcPct val="50000"/>
                </a:spcBef>
              </a:pPr>
              <a:endParaRPr kumimoji="1" lang="zh-CN" altLang="en-US" sz="2800" b="1">
                <a:latin typeface="Times New Roman" panose="02020603050405020304" pitchFamily="18" charset="0"/>
              </a:endParaRPr>
            </a:p>
            <a:p>
              <a:pPr eaLnBrk="1" hangingPunct="1">
                <a:spcBef>
                  <a:spcPct val="50000"/>
                </a:spcBef>
              </a:pPr>
              <a:endParaRPr kumimoji="1" lang="zh-CN" altLang="en-US" sz="2800" b="1">
                <a:latin typeface="Times New Roman" panose="02020603050405020304" pitchFamily="18" charset="0"/>
              </a:endParaRPr>
            </a:p>
            <a:p>
              <a:pPr eaLnBrk="1" hangingPunct="1">
                <a:lnSpc>
                  <a:spcPct val="40000"/>
                </a:lnSpc>
              </a:pPr>
              <a:endParaRPr kumimoji="1" lang="en-US" altLang="zh-CN" sz="2800" b="1">
                <a:latin typeface="Times New Roman" panose="02020603050405020304" pitchFamily="18" charset="0"/>
              </a:endParaRPr>
            </a:p>
          </p:txBody>
        </p:sp>
        <p:sp>
          <p:nvSpPr>
            <p:cNvPr id="39950" name="Rectangle 22">
              <a:extLst>
                <a:ext uri="{FF2B5EF4-FFF2-40B4-BE49-F238E27FC236}">
                  <a16:creationId xmlns:a16="http://schemas.microsoft.com/office/drawing/2014/main" id="{3E2A5F6D-457F-430A-AF34-9CA815E7BDD9}"/>
                </a:ext>
              </a:extLst>
            </p:cNvPr>
            <p:cNvSpPr>
              <a:spLocks noChangeArrowheads="1"/>
            </p:cNvSpPr>
            <p:nvPr/>
          </p:nvSpPr>
          <p:spPr bwMode="auto">
            <a:xfrm>
              <a:off x="2736" y="2793"/>
              <a:ext cx="249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600" b="1">
                  <a:latin typeface="Times New Roman" panose="02020603050405020304" pitchFamily="18" charset="0"/>
                </a:rPr>
                <a:t>       </a:t>
              </a:r>
              <a:r>
                <a:rPr kumimoji="1" lang="zh-CN" altLang="en-US" sz="2600" b="1">
                  <a:latin typeface="Times New Roman" panose="02020603050405020304" pitchFamily="18" charset="0"/>
                </a:rPr>
                <a:t>（</a:t>
              </a:r>
              <a:r>
                <a:rPr kumimoji="1" lang="en-US" altLang="zh-CN" sz="2600" b="1">
                  <a:latin typeface="Times New Roman" panose="02020603050405020304" pitchFamily="18" charset="0"/>
                </a:rPr>
                <a:t>1</a:t>
              </a:r>
              <a:r>
                <a:rPr kumimoji="1" lang="zh-CN" altLang="en-US" sz="2600" b="1">
                  <a:latin typeface="Times New Roman" panose="02020603050405020304" pitchFamily="18" charset="0"/>
                </a:rPr>
                <a:t>）设计</a:t>
              </a:r>
              <a:r>
                <a:rPr kumimoji="1" lang="en-US" altLang="zh-CN" sz="2600" b="1">
                  <a:latin typeface="Times New Roman" panose="02020603050405020304" pitchFamily="18" charset="0"/>
                </a:rPr>
                <a:t>DHNN</a:t>
              </a:r>
              <a:r>
                <a:rPr kumimoji="1" lang="zh-CN" altLang="en-US" sz="2600" b="1">
                  <a:latin typeface="Times New Roman" panose="02020603050405020304" pitchFamily="18" charset="0"/>
                </a:rPr>
                <a:t>结构</a:t>
              </a:r>
            </a:p>
          </p:txBody>
        </p:sp>
        <p:sp>
          <p:nvSpPr>
            <p:cNvPr id="39951" name="Rectangle 23">
              <a:extLst>
                <a:ext uri="{FF2B5EF4-FFF2-40B4-BE49-F238E27FC236}">
                  <a16:creationId xmlns:a16="http://schemas.microsoft.com/office/drawing/2014/main" id="{510DF2B7-E6D4-4387-BD69-91B5B4289674}"/>
                </a:ext>
              </a:extLst>
            </p:cNvPr>
            <p:cNvSpPr>
              <a:spLocks noChangeArrowheads="1"/>
            </p:cNvSpPr>
            <p:nvPr/>
          </p:nvSpPr>
          <p:spPr bwMode="auto">
            <a:xfrm>
              <a:off x="3120" y="3225"/>
              <a:ext cx="2160"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accent1"/>
                </a:buClr>
                <a:buSzPct val="80000"/>
                <a:buFont typeface="Wingdings" panose="05000000000000000000" pitchFamily="2" charset="2"/>
                <a:buNone/>
              </a:pPr>
              <a:r>
                <a:rPr kumimoji="1" lang="zh-CN" altLang="en-US" sz="2600" b="1">
                  <a:latin typeface="Times New Roman" panose="02020603050405020304" pitchFamily="18" charset="0"/>
                </a:rPr>
                <a:t>（</a:t>
              </a:r>
              <a:r>
                <a:rPr kumimoji="1" lang="en-US" altLang="zh-CN" sz="2600" b="1">
                  <a:latin typeface="Times New Roman" panose="02020603050405020304" pitchFamily="18" charset="0"/>
                </a:rPr>
                <a:t>2</a:t>
              </a:r>
              <a:r>
                <a:rPr kumimoji="1" lang="zh-CN" altLang="en-US" sz="2600" b="1">
                  <a:latin typeface="Times New Roman" panose="02020603050405020304" pitchFamily="18" charset="0"/>
                </a:rPr>
                <a:t>）设计连接权矩阵</a:t>
              </a:r>
            </a:p>
          </p:txBody>
        </p:sp>
        <p:sp>
          <p:nvSpPr>
            <p:cNvPr id="39952" name="Rectangle 24">
              <a:extLst>
                <a:ext uri="{FF2B5EF4-FFF2-40B4-BE49-F238E27FC236}">
                  <a16:creationId xmlns:a16="http://schemas.microsoft.com/office/drawing/2014/main" id="{AE24A417-6748-4093-808C-478EF2D88DF9}"/>
                </a:ext>
              </a:extLst>
            </p:cNvPr>
            <p:cNvSpPr>
              <a:spLocks noChangeArrowheads="1"/>
            </p:cNvSpPr>
            <p:nvPr/>
          </p:nvSpPr>
          <p:spPr bwMode="auto">
            <a:xfrm>
              <a:off x="3120" y="3696"/>
              <a:ext cx="110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accent1"/>
                </a:buClr>
                <a:buSzPct val="80000"/>
                <a:buFont typeface="Wingdings" panose="05000000000000000000" pitchFamily="2" charset="2"/>
                <a:buNone/>
              </a:pPr>
              <a:r>
                <a:rPr kumimoji="1" lang="zh-CN" altLang="en-US" sz="2600" b="1">
                  <a:latin typeface="Times New Roman" panose="02020603050405020304" pitchFamily="18" charset="0"/>
                </a:rPr>
                <a:t>（</a:t>
              </a:r>
              <a:r>
                <a:rPr kumimoji="1" lang="en-US" altLang="zh-CN" sz="2600" b="1">
                  <a:latin typeface="Times New Roman" panose="02020603050405020304" pitchFamily="18" charset="0"/>
                </a:rPr>
                <a:t>3</a:t>
              </a:r>
              <a:r>
                <a:rPr kumimoji="1" lang="zh-CN" altLang="en-US" sz="2600" b="1">
                  <a:latin typeface="Times New Roman" panose="02020603050405020304" pitchFamily="18" charset="0"/>
                </a:rPr>
                <a:t>）测试</a:t>
              </a:r>
            </a:p>
          </p:txBody>
        </p:sp>
      </p:grpSp>
      <p:grpSp>
        <p:nvGrpSpPr>
          <p:cNvPr id="3" name="Group 25">
            <a:extLst>
              <a:ext uri="{FF2B5EF4-FFF2-40B4-BE49-F238E27FC236}">
                <a16:creationId xmlns:a16="http://schemas.microsoft.com/office/drawing/2014/main" id="{1DAAF9C6-7BEE-4B51-88FB-9974CC0DE42C}"/>
              </a:ext>
            </a:extLst>
          </p:cNvPr>
          <p:cNvGrpSpPr>
            <a:grpSpLocks/>
          </p:cNvGrpSpPr>
          <p:nvPr/>
        </p:nvGrpSpPr>
        <p:grpSpPr bwMode="auto">
          <a:xfrm>
            <a:off x="1905001" y="2362200"/>
            <a:ext cx="6056313" cy="3429000"/>
            <a:chOff x="649" y="1152"/>
            <a:chExt cx="3815" cy="2160"/>
          </a:xfrm>
        </p:grpSpPr>
        <p:pic>
          <p:nvPicPr>
            <p:cNvPr id="39947" name="Picture 26" descr="AMCONFUS">
              <a:extLst>
                <a:ext uri="{FF2B5EF4-FFF2-40B4-BE49-F238E27FC236}">
                  <a16:creationId xmlns:a16="http://schemas.microsoft.com/office/drawing/2014/main" id="{20668BAF-702B-4835-BF91-5729B67E58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9" y="2208"/>
              <a:ext cx="647"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8" name="AutoShape 27">
              <a:extLst>
                <a:ext uri="{FF2B5EF4-FFF2-40B4-BE49-F238E27FC236}">
                  <a16:creationId xmlns:a16="http://schemas.microsoft.com/office/drawing/2014/main" id="{9E27144F-D256-4DAA-8E61-22023898DAE3}"/>
                </a:ext>
              </a:extLst>
            </p:cNvPr>
            <p:cNvSpPr>
              <a:spLocks noChangeArrowheads="1"/>
            </p:cNvSpPr>
            <p:nvPr/>
          </p:nvSpPr>
          <p:spPr bwMode="auto">
            <a:xfrm>
              <a:off x="1296" y="1152"/>
              <a:ext cx="3168" cy="864"/>
            </a:xfrm>
            <a:prstGeom prst="cloudCallout">
              <a:avLst>
                <a:gd name="adj1" fmla="val -44509"/>
                <a:gd name="adj2" fmla="val 70023"/>
              </a:avLst>
            </a:prstGeom>
            <a:gradFill rotWithShape="0">
              <a:gsLst>
                <a:gs pos="0">
                  <a:srgbClr val="CCFFCC"/>
                </a:gs>
                <a:gs pos="50000">
                  <a:srgbClr val="FFFFFF"/>
                </a:gs>
                <a:gs pos="100000">
                  <a:srgbClr val="CCFFCC"/>
                </a:gs>
              </a:gsLst>
              <a:lin ang="18900000" scaled="1"/>
            </a:gradFill>
            <a:ln w="9525">
              <a:solidFill>
                <a:srgbClr val="339966"/>
              </a:solidFill>
              <a:round/>
              <a:headEnd/>
              <a:tailEnd/>
            </a:ln>
          </p:spPr>
          <p:txBody>
            <a:bodyPr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zh-CN" altLang="en-US" sz="2800" b="1">
                  <a:latin typeface="Times New Roman" panose="02020603050405020304" pitchFamily="18" charset="0"/>
                </a:rPr>
                <a:t>具体怎样实现联想记忆？</a:t>
              </a:r>
            </a:p>
          </p:txBody>
        </p:sp>
      </p:grpSp>
      <p:sp>
        <p:nvSpPr>
          <p:cNvPr id="16" name="Text Box 12">
            <a:extLst>
              <a:ext uri="{FF2B5EF4-FFF2-40B4-BE49-F238E27FC236}">
                <a16:creationId xmlns:a16="http://schemas.microsoft.com/office/drawing/2014/main" id="{40960BDF-F2D3-4D51-9CEE-50A730180F44}"/>
              </a:ext>
            </a:extLst>
          </p:cNvPr>
          <p:cNvSpPr txBox="1">
            <a:spLocks noChangeArrowheads="1"/>
          </p:cNvSpPr>
          <p:nvPr/>
        </p:nvSpPr>
        <p:spPr bwMode="auto">
          <a:xfrm>
            <a:off x="3352800" y="9906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60000"/>
              <a:buFont typeface="Wingdings" panose="05000000000000000000" pitchFamily="2" charset="2"/>
              <a:buChar char="n"/>
            </a:pPr>
            <a:r>
              <a:rPr lang="en-US" altLang="zh-CN" sz="2200" b="1">
                <a:latin typeface="Times New Roman" panose="02020603050405020304" pitchFamily="18" charset="0"/>
              </a:rPr>
              <a:t> </a:t>
            </a:r>
            <a:r>
              <a:rPr lang="zh-CN" altLang="en-US" sz="2200" b="1">
                <a:latin typeface="Times New Roman" panose="02020603050405020304" pitchFamily="18" charset="0"/>
              </a:rPr>
              <a:t>传感器输出：</a:t>
            </a:r>
            <a:r>
              <a:rPr lang="en-US" altLang="zh-CN" sz="2200" b="1">
                <a:latin typeface="Times New Roman" panose="02020603050405020304" pitchFamily="18" charset="0"/>
              </a:rPr>
              <a:t>[</a:t>
            </a:r>
            <a:r>
              <a:rPr lang="zh-CN" altLang="en-US" sz="2200" b="1">
                <a:latin typeface="Times New Roman" panose="02020603050405020304" pitchFamily="18" charset="0"/>
              </a:rPr>
              <a:t>外形，质地，重量</a:t>
            </a:r>
            <a:r>
              <a:rPr lang="en-US" altLang="zh-CN" sz="2200" b="1">
                <a:latin typeface="Times New Roman" panose="02020603050405020304" pitchFamily="18" charset="0"/>
              </a:rPr>
              <a:t>]</a:t>
            </a:r>
            <a:r>
              <a:rPr lang="en-US" altLang="zh-CN" sz="2200" b="1" baseline="30000">
                <a:latin typeface="Times New Roman" panose="02020603050405020304" pitchFamily="18" charset="0"/>
              </a:rPr>
              <a:t>T</a:t>
            </a:r>
            <a:r>
              <a:rPr lang="en-US" altLang="zh-CN" sz="2400"/>
              <a:t>          </a:t>
            </a:r>
          </a:p>
        </p:txBody>
      </p:sp>
      <p:cxnSp>
        <p:nvCxnSpPr>
          <p:cNvPr id="17" name="直接连接符 16">
            <a:extLst>
              <a:ext uri="{FF2B5EF4-FFF2-40B4-BE49-F238E27FC236}">
                <a16:creationId xmlns:a16="http://schemas.microsoft.com/office/drawing/2014/main" id="{06AD3688-78B0-4F35-A9FD-68A6BF34CAF9}"/>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BE9889C-E705-4255-B688-726378EE4B7E}"/>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灯片编号占位符 3">
            <a:extLst>
              <a:ext uri="{FF2B5EF4-FFF2-40B4-BE49-F238E27FC236}">
                <a16:creationId xmlns:a16="http://schemas.microsoft.com/office/drawing/2014/main" id="{AD615680-27E7-4339-A75E-195BA5F3FA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CB47AB6F-5B24-419D-830F-D5BD18CBD450}" type="slidenum">
              <a:rPr lang="ja-JP" altLang="en-US" sz="1800">
                <a:solidFill>
                  <a:srgbClr val="A50021"/>
                </a:solidFill>
                <a:ea typeface="ＭＳ Ｐゴシック" panose="020B0600070205080204" pitchFamily="34" charset="-128"/>
              </a:rPr>
              <a:pPr eaLnBrk="1" hangingPunct="1"/>
              <a:t>74</a:t>
            </a:fld>
            <a:endParaRPr lang="en-US" altLang="ja-JP" sz="1800">
              <a:solidFill>
                <a:srgbClr val="A50021"/>
              </a:solidFill>
              <a:ea typeface="ＭＳ Ｐゴシック" panose="020B0600070205080204" pitchFamily="34" charset="-128"/>
            </a:endParaRPr>
          </a:p>
        </p:txBody>
      </p:sp>
      <p:sp>
        <p:nvSpPr>
          <p:cNvPr id="40967" name="Rectangle 5">
            <a:extLst>
              <a:ext uri="{FF2B5EF4-FFF2-40B4-BE49-F238E27FC236}">
                <a16:creationId xmlns:a16="http://schemas.microsoft.com/office/drawing/2014/main" id="{5D377138-694E-4FAA-B657-B52FCC962FF2}"/>
              </a:ext>
            </a:extLst>
          </p:cNvPr>
          <p:cNvSpPr>
            <a:spLocks noGrp="1" noChangeArrowheads="1"/>
          </p:cNvSpPr>
          <p:nvPr>
            <p:ph type="body" idx="1"/>
          </p:nvPr>
        </p:nvSpPr>
        <p:spPr>
          <a:xfrm>
            <a:off x="6096000" y="1692275"/>
            <a:ext cx="3124200" cy="914400"/>
          </a:xfrm>
          <a:noFill/>
        </p:spPr>
        <p:txBody>
          <a:bodyPr/>
          <a:lstStyle/>
          <a:p>
            <a:pPr marL="173038" indent="-173038">
              <a:lnSpc>
                <a:spcPct val="150000"/>
              </a:lnSpc>
              <a:buSzPct val="60000"/>
              <a:buFont typeface="Wingdings" panose="05000000000000000000" pitchFamily="2" charset="2"/>
              <a:buChar char="n"/>
            </a:pPr>
            <a:r>
              <a:rPr lang="en-US" altLang="zh-CN" sz="2600" b="1"/>
              <a:t>  </a:t>
            </a:r>
            <a:r>
              <a:rPr lang="zh-CN" altLang="en-US" sz="2600" b="1"/>
              <a:t>样本</a:t>
            </a:r>
            <a:r>
              <a:rPr lang="en-US" altLang="zh-CN" sz="2600" b="1"/>
              <a:t>:</a:t>
            </a:r>
          </a:p>
        </p:txBody>
      </p:sp>
      <p:sp>
        <p:nvSpPr>
          <p:cNvPr id="40968" name="Text Box 8">
            <a:extLst>
              <a:ext uri="{FF2B5EF4-FFF2-40B4-BE49-F238E27FC236}">
                <a16:creationId xmlns:a16="http://schemas.microsoft.com/office/drawing/2014/main" id="{12C8CA22-90A5-48A2-B8B9-A86E349775D6}"/>
              </a:ext>
            </a:extLst>
          </p:cNvPr>
          <p:cNvSpPr txBox="1">
            <a:spLocks noChangeArrowheads="1"/>
          </p:cNvSpPr>
          <p:nvPr/>
        </p:nvSpPr>
        <p:spPr bwMode="auto">
          <a:xfrm>
            <a:off x="1752600" y="958850"/>
            <a:ext cx="41148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80000"/>
              <a:buFont typeface="Wingdings" panose="05000000000000000000" pitchFamily="2" charset="2"/>
              <a:buBlip>
                <a:blip r:embed="rId3"/>
              </a:buBlip>
            </a:pPr>
            <a:r>
              <a:rPr kumimoji="1" lang="en-US" altLang="zh-CN" sz="2600" b="1">
                <a:latin typeface="Times New Roman" panose="02020603050405020304" pitchFamily="18" charset="0"/>
              </a:rPr>
              <a:t>  </a:t>
            </a:r>
            <a:r>
              <a:rPr kumimoji="1" lang="zh-CN" altLang="en-US" sz="2600" b="1">
                <a:latin typeface="Times New Roman" panose="02020603050405020304" pitchFamily="18" charset="0"/>
              </a:rPr>
              <a:t>（</a:t>
            </a:r>
            <a:r>
              <a:rPr kumimoji="1" lang="en-US" altLang="zh-CN" sz="2600" b="1">
                <a:latin typeface="Times New Roman" panose="02020603050405020304" pitchFamily="18" charset="0"/>
              </a:rPr>
              <a:t>1</a:t>
            </a:r>
            <a:r>
              <a:rPr kumimoji="1" lang="zh-CN" altLang="en-US" sz="2600" b="1">
                <a:latin typeface="Times New Roman" panose="02020603050405020304" pitchFamily="18" charset="0"/>
              </a:rPr>
              <a:t>）设计</a:t>
            </a:r>
            <a:r>
              <a:rPr kumimoji="1" lang="en-US" altLang="zh-CN" sz="2600" b="1">
                <a:latin typeface="Times New Roman" panose="02020603050405020304" pitchFamily="18" charset="0"/>
              </a:rPr>
              <a:t>DHNN</a:t>
            </a:r>
            <a:r>
              <a:rPr kumimoji="1" lang="zh-CN" altLang="en-US" sz="2600" b="1">
                <a:latin typeface="Times New Roman" panose="02020603050405020304" pitchFamily="18" charset="0"/>
              </a:rPr>
              <a:t>结构</a:t>
            </a:r>
          </a:p>
        </p:txBody>
      </p:sp>
      <p:grpSp>
        <p:nvGrpSpPr>
          <p:cNvPr id="2" name="Group 9">
            <a:extLst>
              <a:ext uri="{FF2B5EF4-FFF2-40B4-BE49-F238E27FC236}">
                <a16:creationId xmlns:a16="http://schemas.microsoft.com/office/drawing/2014/main" id="{08CBF7F3-A87B-4C11-8D1D-2EEFBCFE0360}"/>
              </a:ext>
            </a:extLst>
          </p:cNvPr>
          <p:cNvGrpSpPr>
            <a:grpSpLocks/>
          </p:cNvGrpSpPr>
          <p:nvPr/>
        </p:nvGrpSpPr>
        <p:grpSpPr bwMode="auto">
          <a:xfrm>
            <a:off x="1752600" y="1395414"/>
            <a:ext cx="4876800" cy="5005387"/>
            <a:chOff x="480" y="1440"/>
            <a:chExt cx="2304" cy="2346"/>
          </a:xfrm>
        </p:grpSpPr>
        <p:sp>
          <p:nvSpPr>
            <p:cNvPr id="40973" name="Text Box 10">
              <a:extLst>
                <a:ext uri="{FF2B5EF4-FFF2-40B4-BE49-F238E27FC236}">
                  <a16:creationId xmlns:a16="http://schemas.microsoft.com/office/drawing/2014/main" id="{2FC87B63-AA4A-4A3A-82DC-14F86C409BA2}"/>
                </a:ext>
              </a:extLst>
            </p:cNvPr>
            <p:cNvSpPr txBox="1">
              <a:spLocks noChangeArrowheads="1"/>
            </p:cNvSpPr>
            <p:nvPr/>
          </p:nvSpPr>
          <p:spPr bwMode="auto">
            <a:xfrm>
              <a:off x="672" y="3600"/>
              <a:ext cx="2112"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000" b="1">
                  <a:latin typeface="Times New Roman" panose="02020603050405020304" pitchFamily="18" charset="0"/>
                </a:rPr>
                <a:t>3</a:t>
              </a:r>
              <a:r>
                <a:rPr kumimoji="1" lang="zh-CN" altLang="en-US" sz="2000" b="1">
                  <a:latin typeface="Times New Roman" panose="02020603050405020304" pitchFamily="18" charset="0"/>
                </a:rPr>
                <a:t>神经元的</a:t>
              </a:r>
              <a:r>
                <a:rPr kumimoji="1" lang="en-US" altLang="zh-CN" sz="2000" b="1">
                  <a:latin typeface="Times New Roman" panose="02020603050405020304" pitchFamily="18" charset="0"/>
                </a:rPr>
                <a:t>DHNN</a:t>
              </a:r>
              <a:r>
                <a:rPr kumimoji="1" lang="zh-CN" altLang="en-US" sz="2000" b="1">
                  <a:latin typeface="Times New Roman" panose="02020603050405020304" pitchFamily="18" charset="0"/>
                </a:rPr>
                <a:t>结构图</a:t>
              </a:r>
            </a:p>
          </p:txBody>
        </p:sp>
        <p:graphicFrame>
          <p:nvGraphicFramePr>
            <p:cNvPr id="40965" name="Object 11">
              <a:extLst>
                <a:ext uri="{FF2B5EF4-FFF2-40B4-BE49-F238E27FC236}">
                  <a16:creationId xmlns:a16="http://schemas.microsoft.com/office/drawing/2014/main" id="{DB71704D-AAE8-4FEB-B013-B1CB62DC515E}"/>
                </a:ext>
              </a:extLst>
            </p:cNvPr>
            <p:cNvGraphicFramePr>
              <a:graphicFrameLocks noChangeAspect="1"/>
            </p:cNvGraphicFramePr>
            <p:nvPr/>
          </p:nvGraphicFramePr>
          <p:xfrm>
            <a:off x="480" y="1440"/>
            <a:ext cx="2256" cy="2093"/>
          </p:xfrm>
          <a:graphic>
            <a:graphicData uri="http://schemas.openxmlformats.org/presentationml/2006/ole">
              <mc:AlternateContent xmlns:mc="http://schemas.openxmlformats.org/markup-compatibility/2006">
                <mc:Choice xmlns:v="urn:schemas-microsoft-com:vml" Requires="v">
                  <p:oleObj spid="_x0000_s31830" name="SmartDraw" r:id="rId4" imgW="2596680" imgH="2424600" progId="SmartDraw.2">
                    <p:embed/>
                  </p:oleObj>
                </mc:Choice>
                <mc:Fallback>
                  <p:oleObj name="SmartDraw" r:id="rId4" imgW="2596680" imgH="2424600" progId="SmartDraw.2">
                    <p:embed/>
                    <p:pic>
                      <p:nvPicPr>
                        <p:cNvPr id="40965" name="Object 11">
                          <a:extLst>
                            <a:ext uri="{FF2B5EF4-FFF2-40B4-BE49-F238E27FC236}">
                              <a16:creationId xmlns:a16="http://schemas.microsoft.com/office/drawing/2014/main" id="{DB71704D-AAE8-4FEB-B013-B1CB62DC51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 y="1440"/>
                          <a:ext cx="2256" cy="2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12">
            <a:extLst>
              <a:ext uri="{FF2B5EF4-FFF2-40B4-BE49-F238E27FC236}">
                <a16:creationId xmlns:a16="http://schemas.microsoft.com/office/drawing/2014/main" id="{7753C419-A1D0-4A4A-BA23-1D983819F434}"/>
              </a:ext>
            </a:extLst>
          </p:cNvPr>
          <p:cNvGrpSpPr>
            <a:grpSpLocks/>
          </p:cNvGrpSpPr>
          <p:nvPr/>
        </p:nvGrpSpPr>
        <p:grpSpPr bwMode="auto">
          <a:xfrm>
            <a:off x="7086600" y="4800600"/>
            <a:ext cx="2590800" cy="533400"/>
            <a:chOff x="3600" y="2448"/>
            <a:chExt cx="1632" cy="336"/>
          </a:xfrm>
        </p:grpSpPr>
        <p:sp>
          <p:nvSpPr>
            <p:cNvPr id="40972" name="AutoShape 13" descr="再生纸">
              <a:extLst>
                <a:ext uri="{FF2B5EF4-FFF2-40B4-BE49-F238E27FC236}">
                  <a16:creationId xmlns:a16="http://schemas.microsoft.com/office/drawing/2014/main" id="{175E8A9A-CC01-4E5E-AD09-B8C4768825F5}"/>
                </a:ext>
              </a:extLst>
            </p:cNvPr>
            <p:cNvSpPr>
              <a:spLocks noChangeArrowheads="1"/>
            </p:cNvSpPr>
            <p:nvPr/>
          </p:nvSpPr>
          <p:spPr bwMode="auto">
            <a:xfrm>
              <a:off x="3600" y="2448"/>
              <a:ext cx="1632" cy="336"/>
            </a:xfrm>
            <a:prstGeom prst="roundRect">
              <a:avLst>
                <a:gd name="adj" fmla="val 16667"/>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2400" b="1">
                  <a:latin typeface="Times New Roman" panose="02020603050405020304" pitchFamily="18" charset="0"/>
                </a:rPr>
                <a:t>注：</a:t>
              </a:r>
            </a:p>
          </p:txBody>
        </p:sp>
        <p:graphicFrame>
          <p:nvGraphicFramePr>
            <p:cNvPr id="40964" name="Object 14">
              <a:extLst>
                <a:ext uri="{FF2B5EF4-FFF2-40B4-BE49-F238E27FC236}">
                  <a16:creationId xmlns:a16="http://schemas.microsoft.com/office/drawing/2014/main" id="{EC9D3BA0-394B-4602-B5E1-6E6FB994D9DD}"/>
                </a:ext>
              </a:extLst>
            </p:cNvPr>
            <p:cNvGraphicFramePr>
              <a:graphicFrameLocks noChangeAspect="1"/>
            </p:cNvGraphicFramePr>
            <p:nvPr/>
          </p:nvGraphicFramePr>
          <p:xfrm>
            <a:off x="3984" y="2478"/>
            <a:ext cx="1223" cy="306"/>
          </p:xfrm>
          <a:graphic>
            <a:graphicData uri="http://schemas.openxmlformats.org/presentationml/2006/ole">
              <mc:AlternateContent xmlns:mc="http://schemas.openxmlformats.org/markup-compatibility/2006">
                <mc:Choice xmlns:v="urn:schemas-microsoft-com:vml" Requires="v">
                  <p:oleObj spid="_x0000_s31831" name="Equation" r:id="rId7" imgW="965160" imgH="228600" progId="Equation.3">
                    <p:embed/>
                  </p:oleObj>
                </mc:Choice>
                <mc:Fallback>
                  <p:oleObj name="Equation" r:id="rId7" imgW="965160" imgH="228600" progId="Equation.3">
                    <p:embed/>
                    <p:pic>
                      <p:nvPicPr>
                        <p:cNvPr id="40964" name="Object 14">
                          <a:extLst>
                            <a:ext uri="{FF2B5EF4-FFF2-40B4-BE49-F238E27FC236}">
                              <a16:creationId xmlns:a16="http://schemas.microsoft.com/office/drawing/2014/main" id="{EC9D3BA0-394B-4602-B5E1-6E6FB994D9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4" y="2478"/>
                          <a:ext cx="1223"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0962" name="Object 15">
            <a:extLst>
              <a:ext uri="{FF2B5EF4-FFF2-40B4-BE49-F238E27FC236}">
                <a16:creationId xmlns:a16="http://schemas.microsoft.com/office/drawing/2014/main" id="{CD0816A5-9408-4B68-83F3-3D65812DB405}"/>
              </a:ext>
            </a:extLst>
          </p:cNvPr>
          <p:cNvGraphicFramePr>
            <a:graphicFrameLocks noChangeAspect="1"/>
          </p:cNvGraphicFramePr>
          <p:nvPr/>
        </p:nvGraphicFramePr>
        <p:xfrm>
          <a:off x="7581900" y="1828800"/>
          <a:ext cx="2616200" cy="457200"/>
        </p:xfrm>
        <a:graphic>
          <a:graphicData uri="http://schemas.openxmlformats.org/presentationml/2006/ole">
            <mc:AlternateContent xmlns:mc="http://schemas.openxmlformats.org/markup-compatibility/2006">
              <mc:Choice xmlns:v="urn:schemas-microsoft-com:vml" Requires="v">
                <p:oleObj spid="_x0000_s31832" name="公式" r:id="rId9" imgW="1307880" imgH="228600" progId="Equation.3">
                  <p:embed/>
                </p:oleObj>
              </mc:Choice>
              <mc:Fallback>
                <p:oleObj name="公式" r:id="rId9" imgW="1307880" imgH="228600" progId="Equation.3">
                  <p:embed/>
                  <p:pic>
                    <p:nvPicPr>
                      <p:cNvPr id="40962" name="Object 15">
                        <a:extLst>
                          <a:ext uri="{FF2B5EF4-FFF2-40B4-BE49-F238E27FC236}">
                            <a16:creationId xmlns:a16="http://schemas.microsoft.com/office/drawing/2014/main" id="{CD0816A5-9408-4B68-83F3-3D65812DB4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1900" y="1828800"/>
                        <a:ext cx="261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63" name="Object 16">
            <a:extLst>
              <a:ext uri="{FF2B5EF4-FFF2-40B4-BE49-F238E27FC236}">
                <a16:creationId xmlns:a16="http://schemas.microsoft.com/office/drawing/2014/main" id="{310F197C-2FF7-48C3-BA84-92D05C0ACA4F}"/>
              </a:ext>
            </a:extLst>
          </p:cNvPr>
          <p:cNvGraphicFramePr>
            <a:graphicFrameLocks noChangeAspect="1"/>
          </p:cNvGraphicFramePr>
          <p:nvPr/>
        </p:nvGraphicFramePr>
        <p:xfrm>
          <a:off x="7581900" y="2514600"/>
          <a:ext cx="2743200" cy="457200"/>
        </p:xfrm>
        <a:graphic>
          <a:graphicData uri="http://schemas.openxmlformats.org/presentationml/2006/ole">
            <mc:AlternateContent xmlns:mc="http://schemas.openxmlformats.org/markup-compatibility/2006">
              <mc:Choice xmlns:v="urn:schemas-microsoft-com:vml" Requires="v">
                <p:oleObj spid="_x0000_s31833" name="公式" r:id="rId11" imgW="1371600" imgH="228600" progId="Equation.3">
                  <p:embed/>
                </p:oleObj>
              </mc:Choice>
              <mc:Fallback>
                <p:oleObj name="公式" r:id="rId11" imgW="1371600" imgH="228600" progId="Equation.3">
                  <p:embed/>
                  <p:pic>
                    <p:nvPicPr>
                      <p:cNvPr id="40963" name="Object 16">
                        <a:extLst>
                          <a:ext uri="{FF2B5EF4-FFF2-40B4-BE49-F238E27FC236}">
                            <a16:creationId xmlns:a16="http://schemas.microsoft.com/office/drawing/2014/main" id="{310F197C-2FF7-48C3-BA84-92D05C0ACA4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81900" y="25146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4" name="直接连接符 13">
            <a:extLst>
              <a:ext uri="{FF2B5EF4-FFF2-40B4-BE49-F238E27FC236}">
                <a16:creationId xmlns:a16="http://schemas.microsoft.com/office/drawing/2014/main" id="{771695DD-719B-4A30-BAF8-5854D5FBA9E2}"/>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67DED00-A953-43C8-B5E4-19CAB21F9AB3}"/>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2" presetClass="entr" presetSubtype="2"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1+#ppt_w/2"/>
                                          </p:val>
                                        </p:tav>
                                        <p:tav tm="100000">
                                          <p:val>
                                            <p:strVal val="#ppt_x"/>
                                          </p:val>
                                        </p:tav>
                                      </p:tavLst>
                                    </p:anim>
                                    <p:anim calcmode="lin" valueType="num">
                                      <p:cBhvr additive="base">
                                        <p:cTn id="11"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5">
            <a:extLst>
              <a:ext uri="{FF2B5EF4-FFF2-40B4-BE49-F238E27FC236}">
                <a16:creationId xmlns:a16="http://schemas.microsoft.com/office/drawing/2014/main" id="{63D1C595-25E9-4348-821E-D05936C4F409}"/>
              </a:ext>
            </a:extLst>
          </p:cNvPr>
          <p:cNvSpPr txBox="1">
            <a:spLocks noChangeArrowheads="1"/>
          </p:cNvSpPr>
          <p:nvPr/>
        </p:nvSpPr>
        <p:spPr bwMode="auto">
          <a:xfrm>
            <a:off x="1752601" y="1522414"/>
            <a:ext cx="8562975" cy="5030787"/>
          </a:xfrm>
          <a:prstGeom prst="rect">
            <a:avLst/>
          </a:prstGeom>
          <a:noFill/>
          <a:ln w="9525">
            <a:noFill/>
            <a:miter lim="800000"/>
            <a:headEnd/>
            <a:tailEnd/>
          </a:ln>
          <a:effectLst/>
        </p:spPr>
        <p:txBody>
          <a:bodyPr>
            <a:spAutoFit/>
          </a:bodyPr>
          <a:lstStyle/>
          <a:p>
            <a:pPr>
              <a:spcBef>
                <a:spcPct val="50000"/>
              </a:spcBef>
              <a:buClr>
                <a:schemeClr val="accent2"/>
              </a:buClr>
              <a:buSzPct val="60000"/>
              <a:buFont typeface="Wingdings" pitchFamily="2" charset="2"/>
              <a:buChar char="n"/>
              <a:defRPr/>
            </a:pPr>
            <a:r>
              <a:rPr kumimoji="1" lang="en-US" altLang="zh-CN" sz="2500" b="1">
                <a:latin typeface="Times New Roman" pitchFamily="18" charset="0"/>
              </a:rPr>
              <a:t> </a:t>
            </a:r>
            <a:r>
              <a:rPr kumimoji="1" lang="zh-CN" altLang="en-US" sz="2500" b="1">
                <a:latin typeface="Times New Roman" pitchFamily="18" charset="0"/>
              </a:rPr>
              <a:t>样本</a:t>
            </a:r>
            <a:r>
              <a:rPr kumimoji="1" lang="en-US" altLang="zh-CN" sz="2500" b="1">
                <a:latin typeface="Times New Roman" pitchFamily="18" charset="0"/>
              </a:rPr>
              <a:t>:</a:t>
            </a: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None/>
              <a:defRPr/>
            </a:pPr>
            <a:r>
              <a:rPr kumimoji="1" lang="en-US" altLang="zh-CN" sz="2400">
                <a:latin typeface="Times New Roman" pitchFamily="18" charset="0"/>
              </a:rPr>
              <a:t>                              </a:t>
            </a:r>
            <a:r>
              <a:rPr kumimoji="1" lang="zh-CN" altLang="en-US" sz="2400">
                <a:latin typeface="Times New Roman" pitchFamily="18" charset="0"/>
              </a:rPr>
              <a:t>，</a:t>
            </a:r>
          </a:p>
        </p:txBody>
      </p:sp>
      <p:sp>
        <p:nvSpPr>
          <p:cNvPr id="6" name="Text Box 59">
            <a:extLst>
              <a:ext uri="{FF2B5EF4-FFF2-40B4-BE49-F238E27FC236}">
                <a16:creationId xmlns:a16="http://schemas.microsoft.com/office/drawing/2014/main" id="{D5D2A390-0B33-4B8F-8D90-642C3B62CDCD}"/>
              </a:ext>
            </a:extLst>
          </p:cNvPr>
          <p:cNvSpPr txBox="1">
            <a:spLocks noChangeArrowheads="1"/>
          </p:cNvSpPr>
          <p:nvPr/>
        </p:nvSpPr>
        <p:spPr bwMode="auto">
          <a:xfrm>
            <a:off x="1752601" y="2574926"/>
            <a:ext cx="86391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60000"/>
              <a:buFont typeface="Wingdings" panose="05000000000000000000" pitchFamily="2" charset="2"/>
              <a:buChar char="n"/>
            </a:pPr>
            <a:r>
              <a:rPr kumimoji="1" lang="en-US" altLang="zh-CN" sz="2500" b="1">
                <a:latin typeface="Times New Roman" panose="02020603050405020304" pitchFamily="18" charset="0"/>
              </a:rPr>
              <a:t> </a:t>
            </a:r>
            <a:r>
              <a:rPr kumimoji="1" lang="zh-CN" altLang="en-US" sz="2500" b="1">
                <a:latin typeface="Times New Roman" panose="02020603050405020304" pitchFamily="18" charset="0"/>
              </a:rPr>
              <a:t>连接权：</a:t>
            </a:r>
          </a:p>
        </p:txBody>
      </p:sp>
      <p:sp>
        <p:nvSpPr>
          <p:cNvPr id="7" name="Rectangle 24">
            <a:extLst>
              <a:ext uri="{FF2B5EF4-FFF2-40B4-BE49-F238E27FC236}">
                <a16:creationId xmlns:a16="http://schemas.microsoft.com/office/drawing/2014/main" id="{77412FE1-0D44-4BBD-A9B1-E76F31057FCD}"/>
              </a:ext>
            </a:extLst>
          </p:cNvPr>
          <p:cNvSpPr txBox="1">
            <a:spLocks noChangeArrowheads="1"/>
          </p:cNvSpPr>
          <p:nvPr/>
        </p:nvSpPr>
        <p:spPr>
          <a:xfrm>
            <a:off x="1746250" y="1064233"/>
            <a:ext cx="4244975" cy="540067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8288" indent="-268288">
              <a:buClr>
                <a:srgbClr val="0000CC"/>
              </a:buClr>
              <a:buSzPct val="80000"/>
              <a:buFont typeface="Arial" panose="020B0604020202020204" pitchFamily="34" charset="0"/>
              <a:buBlip>
                <a:blip r:embed="rId3"/>
              </a:buBlip>
            </a:pPr>
            <a:r>
              <a:rPr lang="zh-CN" altLang="en-US" sz="2600" b="1">
                <a:latin typeface="Times New Roman" panose="02020603050405020304" pitchFamily="18" charset="0"/>
              </a:rPr>
              <a:t>（ </a:t>
            </a:r>
            <a:r>
              <a:rPr lang="en-US" altLang="zh-CN" sz="2600" b="1">
                <a:latin typeface="Times New Roman" panose="02020603050405020304" pitchFamily="18" charset="0"/>
              </a:rPr>
              <a:t>2</a:t>
            </a:r>
            <a:r>
              <a:rPr lang="zh-CN" altLang="en-US" sz="2600" b="1">
                <a:latin typeface="Times New Roman" panose="02020603050405020304" pitchFamily="18" charset="0"/>
              </a:rPr>
              <a:t>）设计连接权矩阵</a:t>
            </a:r>
            <a:endParaRPr lang="zh-CN" altLang="en-US" sz="2600" b="1" dirty="0">
              <a:latin typeface="Times New Roman" panose="02020603050405020304" pitchFamily="18" charset="0"/>
            </a:endParaRPr>
          </a:p>
        </p:txBody>
      </p:sp>
      <p:grpSp>
        <p:nvGrpSpPr>
          <p:cNvPr id="8" name="Group 38">
            <a:extLst>
              <a:ext uri="{FF2B5EF4-FFF2-40B4-BE49-F238E27FC236}">
                <a16:creationId xmlns:a16="http://schemas.microsoft.com/office/drawing/2014/main" id="{F2979ADB-D246-4141-AEF0-25E1A381E2A4}"/>
              </a:ext>
            </a:extLst>
          </p:cNvPr>
          <p:cNvGrpSpPr>
            <a:grpSpLocks/>
          </p:cNvGrpSpPr>
          <p:nvPr/>
        </p:nvGrpSpPr>
        <p:grpSpPr bwMode="auto">
          <a:xfrm>
            <a:off x="2066925" y="4076701"/>
            <a:ext cx="7467600" cy="2449513"/>
            <a:chOff x="552" y="2323"/>
            <a:chExt cx="4704" cy="1698"/>
          </a:xfrm>
        </p:grpSpPr>
        <p:sp>
          <p:nvSpPr>
            <p:cNvPr id="9" name="AutoShape 39" descr="再生纸">
              <a:extLst>
                <a:ext uri="{FF2B5EF4-FFF2-40B4-BE49-F238E27FC236}">
                  <a16:creationId xmlns:a16="http://schemas.microsoft.com/office/drawing/2014/main" id="{44A08749-834D-4DE3-BB76-0546D780A9FE}"/>
                </a:ext>
              </a:extLst>
            </p:cNvPr>
            <p:cNvSpPr>
              <a:spLocks noChangeArrowheads="1"/>
            </p:cNvSpPr>
            <p:nvPr/>
          </p:nvSpPr>
          <p:spPr bwMode="auto">
            <a:xfrm>
              <a:off x="552" y="2323"/>
              <a:ext cx="4704" cy="1698"/>
            </a:xfrm>
            <a:prstGeom prst="roundRect">
              <a:avLst>
                <a:gd name="adj" fmla="val 16667"/>
              </a:avLst>
            </a:prstGeom>
            <a:blipFill dpi="0" rotWithShape="0">
              <a:blip r:embed="rId4" cstate="print"/>
              <a:srcRect/>
              <a:tile tx="0" ty="0" sx="100000" sy="100000" flip="none" algn="tl"/>
            </a:blipFill>
            <a:ln w="9525">
              <a:noFill/>
              <a:round/>
              <a:headEnd/>
              <a:tailEnd/>
            </a:ln>
            <a:effectLst>
              <a:prstShdw prst="shdw17" dist="17961" dir="2700000">
                <a:srgbClr val="FFFFFF">
                  <a:gamma/>
                  <a:shade val="60000"/>
                  <a:invGamma/>
                </a:srgbClr>
              </a:prstShdw>
            </a:effectLst>
          </p:spPr>
          <p:txBody>
            <a:bodyPr tIns="10800" bIns="10800" anchor="ctr">
              <a:spAutoFit/>
            </a:bodyPr>
            <a:lstStyle/>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p:txBody>
        </p:sp>
        <p:graphicFrame>
          <p:nvGraphicFramePr>
            <p:cNvPr id="10" name="Object 40">
              <a:extLst>
                <a:ext uri="{FF2B5EF4-FFF2-40B4-BE49-F238E27FC236}">
                  <a16:creationId xmlns:a16="http://schemas.microsoft.com/office/drawing/2014/main" id="{CFE465A1-E47E-45DE-8D2C-37D2AAD7878E}"/>
                </a:ext>
              </a:extLst>
            </p:cNvPr>
            <p:cNvGraphicFramePr>
              <a:graphicFrameLocks noChangeAspect="1"/>
            </p:cNvGraphicFramePr>
            <p:nvPr/>
          </p:nvGraphicFramePr>
          <p:xfrm>
            <a:off x="702" y="2496"/>
            <a:ext cx="4358" cy="365"/>
          </p:xfrm>
          <a:graphic>
            <a:graphicData uri="http://schemas.openxmlformats.org/presentationml/2006/ole">
              <mc:AlternateContent xmlns:mc="http://schemas.openxmlformats.org/markup-compatibility/2006">
                <mc:Choice xmlns:v="urn:schemas-microsoft-com:vml" Requires="v">
                  <p:oleObj spid="_x0000_s67730" name="Equation" r:id="rId5" imgW="2882880" imgH="241200" progId="Equation.3">
                    <p:embed/>
                  </p:oleObj>
                </mc:Choice>
                <mc:Fallback>
                  <p:oleObj name="Equation" r:id="rId5" imgW="2882880" imgH="241200" progId="Equation.3">
                    <p:embed/>
                    <p:pic>
                      <p:nvPicPr>
                        <p:cNvPr id="41993" name="Object 40">
                          <a:extLst>
                            <a:ext uri="{FF2B5EF4-FFF2-40B4-BE49-F238E27FC236}">
                              <a16:creationId xmlns:a16="http://schemas.microsoft.com/office/drawing/2014/main" id="{05BD4A09-675B-4A62-9195-ABE65475A7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 y="2496"/>
                          <a:ext cx="435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 name="Object 41">
            <a:extLst>
              <a:ext uri="{FF2B5EF4-FFF2-40B4-BE49-F238E27FC236}">
                <a16:creationId xmlns:a16="http://schemas.microsoft.com/office/drawing/2014/main" id="{F68F70A5-3F85-4D25-B410-57C4CE82819F}"/>
              </a:ext>
            </a:extLst>
          </p:cNvPr>
          <p:cNvGraphicFramePr>
            <a:graphicFrameLocks noChangeAspect="1"/>
          </p:cNvGraphicFramePr>
          <p:nvPr>
            <p:extLst>
              <p:ext uri="{D42A27DB-BD31-4B8C-83A1-F6EECF244321}">
                <p14:modId xmlns:p14="http://schemas.microsoft.com/office/powerpoint/2010/main" val="3022779244"/>
              </p:ext>
            </p:extLst>
          </p:nvPr>
        </p:nvGraphicFramePr>
        <p:xfrm>
          <a:off x="2603500" y="6034089"/>
          <a:ext cx="2008188" cy="479425"/>
        </p:xfrm>
        <a:graphic>
          <a:graphicData uri="http://schemas.openxmlformats.org/presentationml/2006/ole">
            <mc:AlternateContent xmlns:mc="http://schemas.openxmlformats.org/markup-compatibility/2006">
              <mc:Choice xmlns:v="urn:schemas-microsoft-com:vml" Requires="v">
                <p:oleObj spid="_x0000_s67731" name="公式" r:id="rId7" imgW="850680" imgH="203040" progId="Equation.3">
                  <p:embed/>
                </p:oleObj>
              </mc:Choice>
              <mc:Fallback>
                <p:oleObj name="公式" r:id="rId7" imgW="850680" imgH="203040" progId="Equation.3">
                  <p:embed/>
                  <p:pic>
                    <p:nvPicPr>
                      <p:cNvPr id="255017" name="Object 41">
                        <a:extLst>
                          <a:ext uri="{FF2B5EF4-FFF2-40B4-BE49-F238E27FC236}">
                            <a16:creationId xmlns:a16="http://schemas.microsoft.com/office/drawing/2014/main" id="{4F0726A1-74CC-4BA0-A29E-4D77C9E506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3500" y="6034089"/>
                        <a:ext cx="200818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 name="Group 44">
            <a:extLst>
              <a:ext uri="{FF2B5EF4-FFF2-40B4-BE49-F238E27FC236}">
                <a16:creationId xmlns:a16="http://schemas.microsoft.com/office/drawing/2014/main" id="{B52C858C-3BC5-4468-8862-2D776DF0BA14}"/>
              </a:ext>
            </a:extLst>
          </p:cNvPr>
          <p:cNvGrpSpPr>
            <a:grpSpLocks/>
          </p:cNvGrpSpPr>
          <p:nvPr/>
        </p:nvGrpSpPr>
        <p:grpSpPr bwMode="auto">
          <a:xfrm>
            <a:off x="3476625" y="1524000"/>
            <a:ext cx="5181600" cy="3352800"/>
            <a:chOff x="1440" y="720"/>
            <a:chExt cx="3264" cy="2112"/>
          </a:xfrm>
        </p:grpSpPr>
        <p:sp>
          <p:nvSpPr>
            <p:cNvPr id="13" name="Line 45">
              <a:extLst>
                <a:ext uri="{FF2B5EF4-FFF2-40B4-BE49-F238E27FC236}">
                  <a16:creationId xmlns:a16="http://schemas.microsoft.com/office/drawing/2014/main" id="{AB992B3F-657B-455D-8AD5-B51ED6020F99}"/>
                </a:ext>
              </a:extLst>
            </p:cNvPr>
            <p:cNvSpPr>
              <a:spLocks noChangeShapeType="1"/>
            </p:cNvSpPr>
            <p:nvPr/>
          </p:nvSpPr>
          <p:spPr bwMode="auto">
            <a:xfrm flipH="1">
              <a:off x="1632" y="1008"/>
              <a:ext cx="0" cy="1440"/>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46">
              <a:extLst>
                <a:ext uri="{FF2B5EF4-FFF2-40B4-BE49-F238E27FC236}">
                  <a16:creationId xmlns:a16="http://schemas.microsoft.com/office/drawing/2014/main" id="{B6CBE833-C5AD-486C-9EC4-6B7EF099F6F5}"/>
                </a:ext>
              </a:extLst>
            </p:cNvPr>
            <p:cNvSpPr>
              <a:spLocks noChangeShapeType="1"/>
            </p:cNvSpPr>
            <p:nvPr/>
          </p:nvSpPr>
          <p:spPr bwMode="auto">
            <a:xfrm>
              <a:off x="1872" y="1008"/>
              <a:ext cx="576" cy="14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47">
              <a:extLst>
                <a:ext uri="{FF2B5EF4-FFF2-40B4-BE49-F238E27FC236}">
                  <a16:creationId xmlns:a16="http://schemas.microsoft.com/office/drawing/2014/main" id="{0C62684A-B2F4-4A48-BB61-02611D23B2FE}"/>
                </a:ext>
              </a:extLst>
            </p:cNvPr>
            <p:cNvSpPr>
              <a:spLocks noChangeShapeType="1"/>
            </p:cNvSpPr>
            <p:nvPr/>
          </p:nvSpPr>
          <p:spPr bwMode="auto">
            <a:xfrm>
              <a:off x="3360" y="1008"/>
              <a:ext cx="240" cy="14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8">
              <a:extLst>
                <a:ext uri="{FF2B5EF4-FFF2-40B4-BE49-F238E27FC236}">
                  <a16:creationId xmlns:a16="http://schemas.microsoft.com/office/drawing/2014/main" id="{323A6CBA-2636-43F2-AFA6-0EF26442AD32}"/>
                </a:ext>
              </a:extLst>
            </p:cNvPr>
            <p:cNvSpPr>
              <a:spLocks noChangeShapeType="1"/>
            </p:cNvSpPr>
            <p:nvPr/>
          </p:nvSpPr>
          <p:spPr bwMode="auto">
            <a:xfrm>
              <a:off x="3648" y="1008"/>
              <a:ext cx="912" cy="148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Oval 49">
              <a:extLst>
                <a:ext uri="{FF2B5EF4-FFF2-40B4-BE49-F238E27FC236}">
                  <a16:creationId xmlns:a16="http://schemas.microsoft.com/office/drawing/2014/main" id="{BBCC01D3-EA41-464E-BF97-814DD70CFD79}"/>
                </a:ext>
              </a:extLst>
            </p:cNvPr>
            <p:cNvSpPr>
              <a:spLocks noChangeArrowheads="1"/>
            </p:cNvSpPr>
            <p:nvPr/>
          </p:nvSpPr>
          <p:spPr bwMode="auto">
            <a:xfrm>
              <a:off x="1536" y="720"/>
              <a:ext cx="192" cy="2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50">
              <a:extLst>
                <a:ext uri="{FF2B5EF4-FFF2-40B4-BE49-F238E27FC236}">
                  <a16:creationId xmlns:a16="http://schemas.microsoft.com/office/drawing/2014/main" id="{3A01FBEA-ADEA-46B4-B458-6682CD88D751}"/>
                </a:ext>
              </a:extLst>
            </p:cNvPr>
            <p:cNvSpPr>
              <a:spLocks noChangeArrowheads="1"/>
            </p:cNvSpPr>
            <p:nvPr/>
          </p:nvSpPr>
          <p:spPr bwMode="auto">
            <a:xfrm>
              <a:off x="1776" y="720"/>
              <a:ext cx="192" cy="2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Oval 51">
              <a:extLst>
                <a:ext uri="{FF2B5EF4-FFF2-40B4-BE49-F238E27FC236}">
                  <a16:creationId xmlns:a16="http://schemas.microsoft.com/office/drawing/2014/main" id="{3349A509-D4DE-4DF6-BBFD-C2C70FE15938}"/>
                </a:ext>
              </a:extLst>
            </p:cNvPr>
            <p:cNvSpPr>
              <a:spLocks noChangeArrowheads="1"/>
            </p:cNvSpPr>
            <p:nvPr/>
          </p:nvSpPr>
          <p:spPr bwMode="auto">
            <a:xfrm>
              <a:off x="3264" y="720"/>
              <a:ext cx="192" cy="2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Oval 52">
              <a:extLst>
                <a:ext uri="{FF2B5EF4-FFF2-40B4-BE49-F238E27FC236}">
                  <a16:creationId xmlns:a16="http://schemas.microsoft.com/office/drawing/2014/main" id="{1B8C158C-DE08-48A6-870D-508EF1E2F8D6}"/>
                </a:ext>
              </a:extLst>
            </p:cNvPr>
            <p:cNvSpPr>
              <a:spLocks noChangeArrowheads="1"/>
            </p:cNvSpPr>
            <p:nvPr/>
          </p:nvSpPr>
          <p:spPr bwMode="auto">
            <a:xfrm>
              <a:off x="3552" y="720"/>
              <a:ext cx="192" cy="288"/>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Oval 53">
              <a:extLst>
                <a:ext uri="{FF2B5EF4-FFF2-40B4-BE49-F238E27FC236}">
                  <a16:creationId xmlns:a16="http://schemas.microsoft.com/office/drawing/2014/main" id="{544D7E5B-21E7-4625-BB26-C9CFE854323E}"/>
                </a:ext>
              </a:extLst>
            </p:cNvPr>
            <p:cNvSpPr>
              <a:spLocks noChangeArrowheads="1"/>
            </p:cNvSpPr>
            <p:nvPr/>
          </p:nvSpPr>
          <p:spPr bwMode="auto">
            <a:xfrm>
              <a:off x="1440" y="2496"/>
              <a:ext cx="384" cy="33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Oval 54">
              <a:extLst>
                <a:ext uri="{FF2B5EF4-FFF2-40B4-BE49-F238E27FC236}">
                  <a16:creationId xmlns:a16="http://schemas.microsoft.com/office/drawing/2014/main" id="{BE0A0BFB-8FBE-4C28-B7AF-3B867F621B54}"/>
                </a:ext>
              </a:extLst>
            </p:cNvPr>
            <p:cNvSpPr>
              <a:spLocks noChangeArrowheads="1"/>
            </p:cNvSpPr>
            <p:nvPr/>
          </p:nvSpPr>
          <p:spPr bwMode="auto">
            <a:xfrm>
              <a:off x="2304" y="2496"/>
              <a:ext cx="384" cy="33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Oval 55">
              <a:extLst>
                <a:ext uri="{FF2B5EF4-FFF2-40B4-BE49-F238E27FC236}">
                  <a16:creationId xmlns:a16="http://schemas.microsoft.com/office/drawing/2014/main" id="{EE83D37E-7675-43AC-A25E-0AF20DD6C0CC}"/>
                </a:ext>
              </a:extLst>
            </p:cNvPr>
            <p:cNvSpPr>
              <a:spLocks noChangeArrowheads="1"/>
            </p:cNvSpPr>
            <p:nvPr/>
          </p:nvSpPr>
          <p:spPr bwMode="auto">
            <a:xfrm>
              <a:off x="3408" y="2496"/>
              <a:ext cx="384" cy="33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Oval 56">
              <a:extLst>
                <a:ext uri="{FF2B5EF4-FFF2-40B4-BE49-F238E27FC236}">
                  <a16:creationId xmlns:a16="http://schemas.microsoft.com/office/drawing/2014/main" id="{1D9A3059-87D5-47D8-A38E-AF079D37B4A3}"/>
                </a:ext>
              </a:extLst>
            </p:cNvPr>
            <p:cNvSpPr>
              <a:spLocks noChangeArrowheads="1"/>
            </p:cNvSpPr>
            <p:nvPr/>
          </p:nvSpPr>
          <p:spPr bwMode="auto">
            <a:xfrm>
              <a:off x="4320" y="2496"/>
              <a:ext cx="384" cy="336"/>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aphicFrame>
        <p:nvGraphicFramePr>
          <p:cNvPr id="25" name="Object 58">
            <a:extLst>
              <a:ext uri="{FF2B5EF4-FFF2-40B4-BE49-F238E27FC236}">
                <a16:creationId xmlns:a16="http://schemas.microsoft.com/office/drawing/2014/main" id="{BAF967CE-A93B-4407-A5B2-1C67F95EFBD5}"/>
              </a:ext>
            </a:extLst>
          </p:cNvPr>
          <p:cNvGraphicFramePr>
            <a:graphicFrameLocks noChangeAspect="1"/>
          </p:cNvGraphicFramePr>
          <p:nvPr>
            <p:extLst>
              <p:ext uri="{D42A27DB-BD31-4B8C-83A1-F6EECF244321}">
                <p14:modId xmlns:p14="http://schemas.microsoft.com/office/powerpoint/2010/main" val="3352935272"/>
              </p:ext>
            </p:extLst>
          </p:nvPr>
        </p:nvGraphicFramePr>
        <p:xfrm>
          <a:off x="3201989" y="2178050"/>
          <a:ext cx="5197475" cy="1403350"/>
        </p:xfrm>
        <a:graphic>
          <a:graphicData uri="http://schemas.openxmlformats.org/presentationml/2006/ole">
            <mc:AlternateContent xmlns:mc="http://schemas.openxmlformats.org/markup-compatibility/2006">
              <mc:Choice xmlns:v="urn:schemas-microsoft-com:vml" Requires="v">
                <p:oleObj spid="_x0000_s67732" name="Equation" r:id="rId9" imgW="2197080" imgH="660240" progId="Equation.3">
                  <p:embed/>
                </p:oleObj>
              </mc:Choice>
              <mc:Fallback>
                <p:oleObj name="Equation" r:id="rId9" imgW="2197080" imgH="660240" progId="Equation.3">
                  <p:embed/>
                  <p:pic>
                    <p:nvPicPr>
                      <p:cNvPr id="255034" name="Object 58">
                        <a:extLst>
                          <a:ext uri="{FF2B5EF4-FFF2-40B4-BE49-F238E27FC236}">
                            <a16:creationId xmlns:a16="http://schemas.microsoft.com/office/drawing/2014/main" id="{B4C75BB3-6B14-4AA5-8416-03C0B8B27BE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1989" y="2178050"/>
                        <a:ext cx="5197475" cy="140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60">
            <a:extLst>
              <a:ext uri="{FF2B5EF4-FFF2-40B4-BE49-F238E27FC236}">
                <a16:creationId xmlns:a16="http://schemas.microsoft.com/office/drawing/2014/main" id="{56E07B5D-6B54-4055-A631-D9E86F1EF46F}"/>
              </a:ext>
            </a:extLst>
          </p:cNvPr>
          <p:cNvGraphicFramePr>
            <a:graphicFrameLocks noChangeAspect="1"/>
          </p:cNvGraphicFramePr>
          <p:nvPr>
            <p:extLst>
              <p:ext uri="{D42A27DB-BD31-4B8C-83A1-F6EECF244321}">
                <p14:modId xmlns:p14="http://schemas.microsoft.com/office/powerpoint/2010/main" val="4032416434"/>
              </p:ext>
            </p:extLst>
          </p:nvPr>
        </p:nvGraphicFramePr>
        <p:xfrm>
          <a:off x="3248025" y="3589338"/>
          <a:ext cx="5257800" cy="525462"/>
        </p:xfrm>
        <a:graphic>
          <a:graphicData uri="http://schemas.openxmlformats.org/presentationml/2006/ole">
            <mc:AlternateContent xmlns:mc="http://schemas.openxmlformats.org/markup-compatibility/2006">
              <mc:Choice xmlns:v="urn:schemas-microsoft-com:vml" Requires="v">
                <p:oleObj spid="_x0000_s67733" name="Equation" r:id="rId11" imgW="2057400" imgH="241200" progId="Equation.3">
                  <p:embed/>
                </p:oleObj>
              </mc:Choice>
              <mc:Fallback>
                <p:oleObj name="Equation" r:id="rId11" imgW="2057400" imgH="241200" progId="Equation.3">
                  <p:embed/>
                  <p:pic>
                    <p:nvPicPr>
                      <p:cNvPr id="255036" name="Object 60">
                        <a:extLst>
                          <a:ext uri="{FF2B5EF4-FFF2-40B4-BE49-F238E27FC236}">
                            <a16:creationId xmlns:a16="http://schemas.microsoft.com/office/drawing/2014/main" id="{93836858-B231-4973-A5B6-6DC0D33956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8025" y="3589338"/>
                        <a:ext cx="5257800"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67">
            <a:extLst>
              <a:ext uri="{FF2B5EF4-FFF2-40B4-BE49-F238E27FC236}">
                <a16:creationId xmlns:a16="http://schemas.microsoft.com/office/drawing/2014/main" id="{3BB77526-E07C-4E7D-B154-03083F88A269}"/>
              </a:ext>
            </a:extLst>
          </p:cNvPr>
          <p:cNvGraphicFramePr>
            <a:graphicFrameLocks noChangeAspect="1"/>
          </p:cNvGraphicFramePr>
          <p:nvPr>
            <p:extLst>
              <p:ext uri="{D42A27DB-BD31-4B8C-83A1-F6EECF244321}">
                <p14:modId xmlns:p14="http://schemas.microsoft.com/office/powerpoint/2010/main" val="2384815128"/>
              </p:ext>
            </p:extLst>
          </p:nvPr>
        </p:nvGraphicFramePr>
        <p:xfrm>
          <a:off x="2971800" y="5662614"/>
          <a:ext cx="1816100" cy="369887"/>
        </p:xfrm>
        <a:graphic>
          <a:graphicData uri="http://schemas.openxmlformats.org/presentationml/2006/ole">
            <mc:AlternateContent xmlns:mc="http://schemas.openxmlformats.org/markup-compatibility/2006">
              <mc:Choice xmlns:v="urn:schemas-microsoft-com:vml" Requires="v">
                <p:oleObj spid="_x0000_s67734" name="公式" r:id="rId13" imgW="749160" imgH="152280" progId="Equation.3">
                  <p:embed/>
                </p:oleObj>
              </mc:Choice>
              <mc:Fallback>
                <p:oleObj name="公式" r:id="rId13" imgW="749160" imgH="152280" progId="Equation.3">
                  <p:embed/>
                  <p:pic>
                    <p:nvPicPr>
                      <p:cNvPr id="255043" name="Object 67">
                        <a:extLst>
                          <a:ext uri="{FF2B5EF4-FFF2-40B4-BE49-F238E27FC236}">
                            <a16:creationId xmlns:a16="http://schemas.microsoft.com/office/drawing/2014/main" id="{D02880A8-FDDF-4D98-9ED7-A16AC871AB5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1800" y="5662614"/>
                        <a:ext cx="18161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 name="Object 61">
            <a:extLst>
              <a:ext uri="{FF2B5EF4-FFF2-40B4-BE49-F238E27FC236}">
                <a16:creationId xmlns:a16="http://schemas.microsoft.com/office/drawing/2014/main" id="{5F12A59C-D2DB-4E13-AEBB-882BECBFA0E9}"/>
              </a:ext>
            </a:extLst>
          </p:cNvPr>
          <p:cNvGraphicFramePr>
            <a:graphicFrameLocks noChangeAspect="1"/>
          </p:cNvGraphicFramePr>
          <p:nvPr>
            <p:extLst>
              <p:ext uri="{D42A27DB-BD31-4B8C-83A1-F6EECF244321}">
                <p14:modId xmlns:p14="http://schemas.microsoft.com/office/powerpoint/2010/main" val="1438511679"/>
              </p:ext>
            </p:extLst>
          </p:nvPr>
        </p:nvGraphicFramePr>
        <p:xfrm>
          <a:off x="2968626" y="5105400"/>
          <a:ext cx="5770563" cy="433388"/>
        </p:xfrm>
        <a:graphic>
          <a:graphicData uri="http://schemas.openxmlformats.org/presentationml/2006/ole">
            <mc:AlternateContent xmlns:mc="http://schemas.openxmlformats.org/markup-compatibility/2006">
              <mc:Choice xmlns:v="urn:schemas-microsoft-com:vml" Requires="v">
                <p:oleObj spid="_x0000_s67735" name="公式" r:id="rId15" imgW="2539800" imgH="190440" progId="Equation.3">
                  <p:embed/>
                </p:oleObj>
              </mc:Choice>
              <mc:Fallback>
                <p:oleObj name="公式" r:id="rId15" imgW="2539800" imgH="190440" progId="Equation.3">
                  <p:embed/>
                  <p:pic>
                    <p:nvPicPr>
                      <p:cNvPr id="255037" name="Object 61">
                        <a:extLst>
                          <a:ext uri="{FF2B5EF4-FFF2-40B4-BE49-F238E27FC236}">
                            <a16:creationId xmlns:a16="http://schemas.microsoft.com/office/drawing/2014/main" id="{6DE4B353-F703-48B3-BD98-6E2CBAC1C6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8626" y="5105400"/>
                        <a:ext cx="5770563"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70">
            <a:extLst>
              <a:ext uri="{FF2B5EF4-FFF2-40B4-BE49-F238E27FC236}">
                <a16:creationId xmlns:a16="http://schemas.microsoft.com/office/drawing/2014/main" id="{95964A93-08C8-469C-AAF3-E3639FE2AF28}"/>
              </a:ext>
            </a:extLst>
          </p:cNvPr>
          <p:cNvGraphicFramePr>
            <a:graphicFrameLocks noChangeAspect="1"/>
          </p:cNvGraphicFramePr>
          <p:nvPr>
            <p:extLst>
              <p:ext uri="{D42A27DB-BD31-4B8C-83A1-F6EECF244321}">
                <p14:modId xmlns:p14="http://schemas.microsoft.com/office/powerpoint/2010/main" val="1003447297"/>
              </p:ext>
            </p:extLst>
          </p:nvPr>
        </p:nvGraphicFramePr>
        <p:xfrm>
          <a:off x="2870200" y="1524000"/>
          <a:ext cx="2743200" cy="457200"/>
        </p:xfrm>
        <a:graphic>
          <a:graphicData uri="http://schemas.openxmlformats.org/presentationml/2006/ole">
            <mc:AlternateContent xmlns:mc="http://schemas.openxmlformats.org/markup-compatibility/2006">
              <mc:Choice xmlns:v="urn:schemas-microsoft-com:vml" Requires="v">
                <p:oleObj spid="_x0000_s67736" name="公式" r:id="rId17" imgW="1371600" imgH="228600" progId="Equation.3">
                  <p:embed/>
                </p:oleObj>
              </mc:Choice>
              <mc:Fallback>
                <p:oleObj name="公式" r:id="rId17" imgW="1371600" imgH="228600" progId="Equation.3">
                  <p:embed/>
                  <p:pic>
                    <p:nvPicPr>
                      <p:cNvPr id="41991" name="Object 70">
                        <a:extLst>
                          <a:ext uri="{FF2B5EF4-FFF2-40B4-BE49-F238E27FC236}">
                            <a16:creationId xmlns:a16="http://schemas.microsoft.com/office/drawing/2014/main" id="{A4112D02-1931-4C19-B142-3386D8BD9A5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200" y="15240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71">
            <a:extLst>
              <a:ext uri="{FF2B5EF4-FFF2-40B4-BE49-F238E27FC236}">
                <a16:creationId xmlns:a16="http://schemas.microsoft.com/office/drawing/2014/main" id="{6D5D8D24-9C52-4C54-A930-50B4C4F89485}"/>
              </a:ext>
            </a:extLst>
          </p:cNvPr>
          <p:cNvGraphicFramePr>
            <a:graphicFrameLocks noChangeAspect="1"/>
          </p:cNvGraphicFramePr>
          <p:nvPr>
            <p:extLst>
              <p:ext uri="{D42A27DB-BD31-4B8C-83A1-F6EECF244321}">
                <p14:modId xmlns:p14="http://schemas.microsoft.com/office/powerpoint/2010/main" val="3986405553"/>
              </p:ext>
            </p:extLst>
          </p:nvPr>
        </p:nvGraphicFramePr>
        <p:xfrm>
          <a:off x="5600700" y="1524000"/>
          <a:ext cx="2895600" cy="457200"/>
        </p:xfrm>
        <a:graphic>
          <a:graphicData uri="http://schemas.openxmlformats.org/presentationml/2006/ole">
            <mc:AlternateContent xmlns:mc="http://schemas.openxmlformats.org/markup-compatibility/2006">
              <mc:Choice xmlns:v="urn:schemas-microsoft-com:vml" Requires="v">
                <p:oleObj spid="_x0000_s67737" name="公式" r:id="rId19" imgW="1447560" imgH="228600" progId="Equation.3">
                  <p:embed/>
                </p:oleObj>
              </mc:Choice>
              <mc:Fallback>
                <p:oleObj name="公式" r:id="rId19" imgW="1447560" imgH="228600" progId="Equation.3">
                  <p:embed/>
                  <p:pic>
                    <p:nvPicPr>
                      <p:cNvPr id="41992" name="Object 71">
                        <a:extLst>
                          <a:ext uri="{FF2B5EF4-FFF2-40B4-BE49-F238E27FC236}">
                            <a16:creationId xmlns:a16="http://schemas.microsoft.com/office/drawing/2014/main" id="{08278F52-4EBE-433F-8BFC-C784C760729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00700" y="15240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1" name="直接连接符 30">
            <a:extLst>
              <a:ext uri="{FF2B5EF4-FFF2-40B4-BE49-F238E27FC236}">
                <a16:creationId xmlns:a16="http://schemas.microsoft.com/office/drawing/2014/main" id="{8AD08C62-38BA-4AEC-99F9-F381F961890B}"/>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D277B7D-3485-458C-8533-0B4F0734AAC5}"/>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extLst>
      <p:ext uri="{BB962C8B-B14F-4D97-AF65-F5344CB8AC3E}">
        <p14:creationId xmlns:p14="http://schemas.microsoft.com/office/powerpoint/2010/main" val="324003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ppt_h/2"/>
                                          </p:val>
                                        </p:tav>
                                        <p:tav tm="100000">
                                          <p:val>
                                            <p:strVal val="#ppt_y"/>
                                          </p:val>
                                        </p:tav>
                                      </p:tavLst>
                                    </p:anim>
                                    <p:anim calcmode="lin" valueType="num">
                                      <p:cBhvr>
                                        <p:cTn id="20" dur="500" fill="hold"/>
                                        <p:tgtEl>
                                          <p:spTgt spid="8"/>
                                        </p:tgtEl>
                                        <p:attrNameLst>
                                          <p:attrName>ppt_w</p:attrName>
                                        </p:attrNameLst>
                                      </p:cBhvr>
                                      <p:tavLst>
                                        <p:tav tm="0">
                                          <p:val>
                                            <p:strVal val="#ppt_w"/>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0-#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a:extLst>
              <a:ext uri="{FF2B5EF4-FFF2-40B4-BE49-F238E27FC236}">
                <a16:creationId xmlns:a16="http://schemas.microsoft.com/office/drawing/2014/main" id="{4EC4468C-9F27-40F4-BF17-1C9F82EC1646}"/>
              </a:ext>
            </a:extLst>
          </p:cNvPr>
          <p:cNvSpPr txBox="1">
            <a:spLocks noChangeArrowheads="1"/>
          </p:cNvSpPr>
          <p:nvPr/>
        </p:nvSpPr>
        <p:spPr bwMode="auto">
          <a:xfrm>
            <a:off x="1752601" y="1522414"/>
            <a:ext cx="8562975" cy="5030787"/>
          </a:xfrm>
          <a:prstGeom prst="rect">
            <a:avLst/>
          </a:prstGeom>
          <a:noFill/>
          <a:ln w="9525">
            <a:noFill/>
            <a:miter lim="800000"/>
            <a:headEnd/>
            <a:tailEnd/>
          </a:ln>
          <a:effectLst/>
        </p:spPr>
        <p:txBody>
          <a:bodyPr>
            <a:spAutoFit/>
          </a:bodyPr>
          <a:lstStyle/>
          <a:p>
            <a:pPr>
              <a:spcBef>
                <a:spcPct val="50000"/>
              </a:spcBef>
              <a:buClr>
                <a:schemeClr val="accent2"/>
              </a:buClr>
              <a:buSzPct val="60000"/>
              <a:buFont typeface="Wingdings" pitchFamily="2" charset="2"/>
              <a:buChar char="n"/>
              <a:defRPr/>
            </a:pPr>
            <a:r>
              <a:rPr kumimoji="1" lang="en-US" altLang="zh-CN" sz="2500" b="1">
                <a:latin typeface="Times New Roman" pitchFamily="18" charset="0"/>
              </a:rPr>
              <a:t> </a:t>
            </a:r>
            <a:r>
              <a:rPr kumimoji="1" lang="zh-CN" altLang="en-US" sz="2500" b="1">
                <a:latin typeface="Times New Roman" pitchFamily="18" charset="0"/>
              </a:rPr>
              <a:t>样本</a:t>
            </a:r>
            <a:r>
              <a:rPr kumimoji="1" lang="en-US" altLang="zh-CN" sz="2500" b="1">
                <a:latin typeface="Times New Roman" pitchFamily="18" charset="0"/>
              </a:rPr>
              <a:t>:</a:t>
            </a: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Char char="n"/>
              <a:defRPr/>
            </a:pPr>
            <a:endParaRPr kumimoji="1" lang="en-US" altLang="zh-CN" sz="2500" b="1">
              <a:latin typeface="Times New Roman" pitchFamily="18" charset="0"/>
            </a:endParaRPr>
          </a:p>
          <a:p>
            <a:pPr>
              <a:spcBef>
                <a:spcPct val="50000"/>
              </a:spcBef>
              <a:buClr>
                <a:schemeClr val="accent2"/>
              </a:buClr>
              <a:buSzPct val="60000"/>
              <a:buFont typeface="Wingdings" pitchFamily="2" charset="2"/>
              <a:buNone/>
              <a:defRPr/>
            </a:pPr>
            <a:r>
              <a:rPr kumimoji="1" lang="en-US" altLang="zh-CN" sz="2400">
                <a:latin typeface="Times New Roman" pitchFamily="18" charset="0"/>
              </a:rPr>
              <a:t>                              </a:t>
            </a:r>
            <a:r>
              <a:rPr kumimoji="1" lang="zh-CN" altLang="en-US" sz="2400">
                <a:latin typeface="Times New Roman" pitchFamily="18" charset="0"/>
              </a:rPr>
              <a:t>，</a:t>
            </a:r>
          </a:p>
        </p:txBody>
      </p:sp>
      <p:sp>
        <p:nvSpPr>
          <p:cNvPr id="5" name="Text Box 6">
            <a:extLst>
              <a:ext uri="{FF2B5EF4-FFF2-40B4-BE49-F238E27FC236}">
                <a16:creationId xmlns:a16="http://schemas.microsoft.com/office/drawing/2014/main" id="{3946E61A-CA57-48E6-B342-E9CD1B143C55}"/>
              </a:ext>
            </a:extLst>
          </p:cNvPr>
          <p:cNvSpPr txBox="1">
            <a:spLocks noChangeArrowheads="1"/>
          </p:cNvSpPr>
          <p:nvPr/>
        </p:nvSpPr>
        <p:spPr bwMode="auto">
          <a:xfrm>
            <a:off x="1752601" y="2574926"/>
            <a:ext cx="86391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60000"/>
              <a:buFont typeface="Wingdings" panose="05000000000000000000" pitchFamily="2" charset="2"/>
              <a:buChar char="n"/>
            </a:pPr>
            <a:r>
              <a:rPr kumimoji="1" lang="en-US" altLang="zh-CN" sz="2500" b="1">
                <a:latin typeface="Times New Roman" panose="02020603050405020304" pitchFamily="18" charset="0"/>
              </a:rPr>
              <a:t> </a:t>
            </a:r>
            <a:r>
              <a:rPr kumimoji="1" lang="zh-CN" altLang="en-US" sz="2500" b="1">
                <a:latin typeface="Times New Roman" panose="02020603050405020304" pitchFamily="18" charset="0"/>
              </a:rPr>
              <a:t>连接权：</a:t>
            </a:r>
          </a:p>
        </p:txBody>
      </p:sp>
      <p:graphicFrame>
        <p:nvGraphicFramePr>
          <p:cNvPr id="6" name="Object 11">
            <a:extLst>
              <a:ext uri="{FF2B5EF4-FFF2-40B4-BE49-F238E27FC236}">
                <a16:creationId xmlns:a16="http://schemas.microsoft.com/office/drawing/2014/main" id="{286DFFE7-8F68-4A0A-886F-05212F9E7A72}"/>
              </a:ext>
            </a:extLst>
          </p:cNvPr>
          <p:cNvGraphicFramePr>
            <a:graphicFrameLocks noChangeAspect="1"/>
          </p:cNvGraphicFramePr>
          <p:nvPr>
            <p:extLst>
              <p:ext uri="{D42A27DB-BD31-4B8C-83A1-F6EECF244321}">
                <p14:modId xmlns:p14="http://schemas.microsoft.com/office/powerpoint/2010/main" val="2277268044"/>
              </p:ext>
            </p:extLst>
          </p:nvPr>
        </p:nvGraphicFramePr>
        <p:xfrm>
          <a:off x="3073400" y="1536700"/>
          <a:ext cx="1701800" cy="457200"/>
        </p:xfrm>
        <a:graphic>
          <a:graphicData uri="http://schemas.openxmlformats.org/presentationml/2006/ole">
            <mc:AlternateContent xmlns:mc="http://schemas.openxmlformats.org/markup-compatibility/2006">
              <mc:Choice xmlns:v="urn:schemas-microsoft-com:vml" Requires="v">
                <p:oleObj spid="_x0000_s68736" name="公式" r:id="rId3" imgW="850680" imgH="228600" progId="Equation.3">
                  <p:embed/>
                </p:oleObj>
              </mc:Choice>
              <mc:Fallback>
                <p:oleObj name="公式" r:id="rId3" imgW="850680" imgH="228600" progId="Equation.3">
                  <p:embed/>
                  <p:pic>
                    <p:nvPicPr>
                      <p:cNvPr id="43010" name="Object 11">
                        <a:extLst>
                          <a:ext uri="{FF2B5EF4-FFF2-40B4-BE49-F238E27FC236}">
                            <a16:creationId xmlns:a16="http://schemas.microsoft.com/office/drawing/2014/main" id="{66455603-E8DF-489E-8D56-C344FEB78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400" y="1536700"/>
                        <a:ext cx="170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12">
            <a:extLst>
              <a:ext uri="{FF2B5EF4-FFF2-40B4-BE49-F238E27FC236}">
                <a16:creationId xmlns:a16="http://schemas.microsoft.com/office/drawing/2014/main" id="{7D62B40C-29C9-4566-B13C-DD2B1182E78F}"/>
              </a:ext>
            </a:extLst>
          </p:cNvPr>
          <p:cNvSpPr>
            <a:spLocks noChangeArrowheads="1"/>
          </p:cNvSpPr>
          <p:nvPr/>
        </p:nvSpPr>
        <p:spPr bwMode="auto">
          <a:xfrm>
            <a:off x="7516814" y="1562101"/>
            <a:ext cx="1238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dirty="0">
                <a:solidFill>
                  <a:srgbClr val="000000"/>
                </a:solidFill>
                <a:latin typeface="Times New Roman" panose="02020603050405020304" pitchFamily="18" charset="0"/>
              </a:rPr>
              <a:t>T</a:t>
            </a:r>
            <a:endParaRPr kumimoji="1" lang="en-US" altLang="zh-CN" sz="2800" dirty="0">
              <a:latin typeface="Times New Roman" panose="02020603050405020304" pitchFamily="18" charset="0"/>
            </a:endParaRPr>
          </a:p>
        </p:txBody>
      </p:sp>
      <p:sp>
        <p:nvSpPr>
          <p:cNvPr id="8" name="Rectangle 13">
            <a:extLst>
              <a:ext uri="{FF2B5EF4-FFF2-40B4-BE49-F238E27FC236}">
                <a16:creationId xmlns:a16="http://schemas.microsoft.com/office/drawing/2014/main" id="{2BC33846-1FEA-4B0D-9FE9-F080A7CE245A}"/>
              </a:ext>
            </a:extLst>
          </p:cNvPr>
          <p:cNvSpPr>
            <a:spLocks noChangeArrowheads="1"/>
          </p:cNvSpPr>
          <p:nvPr/>
        </p:nvSpPr>
        <p:spPr bwMode="auto">
          <a:xfrm>
            <a:off x="7390904" y="1608138"/>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solidFill>
                  <a:srgbClr val="000000"/>
                </a:solidFill>
                <a:latin typeface="Times New Roman" panose="02020603050405020304" pitchFamily="18" charset="0"/>
              </a:rPr>
              <a:t>]</a:t>
            </a:r>
            <a:endParaRPr kumimoji="1" lang="en-US" altLang="zh-CN" sz="2800" b="1">
              <a:latin typeface="Times New Roman" panose="02020603050405020304" pitchFamily="18" charset="0"/>
            </a:endParaRPr>
          </a:p>
        </p:txBody>
      </p:sp>
      <p:sp>
        <p:nvSpPr>
          <p:cNvPr id="9" name="Rectangle 14">
            <a:extLst>
              <a:ext uri="{FF2B5EF4-FFF2-40B4-BE49-F238E27FC236}">
                <a16:creationId xmlns:a16="http://schemas.microsoft.com/office/drawing/2014/main" id="{6F81D3EF-A911-47AA-9581-BEC6A2DA2EEC}"/>
              </a:ext>
            </a:extLst>
          </p:cNvPr>
          <p:cNvSpPr>
            <a:spLocks noChangeArrowheads="1"/>
          </p:cNvSpPr>
          <p:nvPr/>
        </p:nvSpPr>
        <p:spPr bwMode="auto">
          <a:xfrm>
            <a:off x="7162056" y="1608138"/>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solidFill>
                  <a:srgbClr val="000000"/>
                </a:solidFill>
                <a:latin typeface="Times New Roman" panose="02020603050405020304" pitchFamily="18" charset="0"/>
              </a:rPr>
              <a:t>0</a:t>
            </a:r>
            <a:endParaRPr kumimoji="1" lang="en-US" altLang="zh-CN" sz="2800" b="1">
              <a:latin typeface="Times New Roman" panose="02020603050405020304" pitchFamily="18" charset="0"/>
            </a:endParaRPr>
          </a:p>
        </p:txBody>
      </p:sp>
      <p:sp>
        <p:nvSpPr>
          <p:cNvPr id="10" name="Rectangle 15">
            <a:extLst>
              <a:ext uri="{FF2B5EF4-FFF2-40B4-BE49-F238E27FC236}">
                <a16:creationId xmlns:a16="http://schemas.microsoft.com/office/drawing/2014/main" id="{86305BA6-445D-40EC-BD45-8850F38D95ED}"/>
              </a:ext>
            </a:extLst>
          </p:cNvPr>
          <p:cNvSpPr>
            <a:spLocks noChangeArrowheads="1"/>
          </p:cNvSpPr>
          <p:nvPr/>
        </p:nvSpPr>
        <p:spPr bwMode="auto">
          <a:xfrm>
            <a:off x="6780684" y="1608138"/>
            <a:ext cx="23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solidFill>
                  <a:srgbClr val="000000"/>
                </a:solidFill>
                <a:latin typeface="Times New Roman" panose="02020603050405020304" pitchFamily="18" charset="0"/>
              </a:rPr>
              <a:t>1,</a:t>
            </a:r>
            <a:endParaRPr kumimoji="1" lang="en-US" altLang="zh-CN" sz="2800" b="1">
              <a:latin typeface="Times New Roman" panose="02020603050405020304" pitchFamily="18" charset="0"/>
            </a:endParaRPr>
          </a:p>
        </p:txBody>
      </p:sp>
      <p:sp>
        <p:nvSpPr>
          <p:cNvPr id="11" name="Rectangle 16">
            <a:extLst>
              <a:ext uri="{FF2B5EF4-FFF2-40B4-BE49-F238E27FC236}">
                <a16:creationId xmlns:a16="http://schemas.microsoft.com/office/drawing/2014/main" id="{5BC70D42-31A1-4ADE-AACF-3BC625644D4C}"/>
              </a:ext>
            </a:extLst>
          </p:cNvPr>
          <p:cNvSpPr>
            <a:spLocks noChangeArrowheads="1"/>
          </p:cNvSpPr>
          <p:nvPr/>
        </p:nvSpPr>
        <p:spPr bwMode="auto">
          <a:xfrm>
            <a:off x="6445722" y="1608138"/>
            <a:ext cx="23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solidFill>
                  <a:srgbClr val="000000"/>
                </a:solidFill>
                <a:latin typeface="Times New Roman" panose="02020603050405020304" pitchFamily="18" charset="0"/>
              </a:rPr>
              <a:t>0,</a:t>
            </a:r>
            <a:endParaRPr kumimoji="1" lang="en-US" altLang="zh-CN" sz="2800" b="1">
              <a:latin typeface="Times New Roman" panose="02020603050405020304" pitchFamily="18" charset="0"/>
            </a:endParaRPr>
          </a:p>
        </p:txBody>
      </p:sp>
      <p:sp>
        <p:nvSpPr>
          <p:cNvPr id="12" name="Rectangle 17">
            <a:extLst>
              <a:ext uri="{FF2B5EF4-FFF2-40B4-BE49-F238E27FC236}">
                <a16:creationId xmlns:a16="http://schemas.microsoft.com/office/drawing/2014/main" id="{7D49CCE1-53EC-4BD0-AD25-54356F805A1D}"/>
              </a:ext>
            </a:extLst>
          </p:cNvPr>
          <p:cNvSpPr>
            <a:spLocks noChangeArrowheads="1"/>
          </p:cNvSpPr>
          <p:nvPr/>
        </p:nvSpPr>
        <p:spPr bwMode="auto">
          <a:xfrm>
            <a:off x="6379667" y="1608138"/>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solidFill>
                  <a:srgbClr val="000000"/>
                </a:solidFill>
                <a:latin typeface="Times New Roman" panose="02020603050405020304" pitchFamily="18" charset="0"/>
              </a:rPr>
              <a:t>[</a:t>
            </a:r>
            <a:endParaRPr kumimoji="1" lang="en-US" altLang="zh-CN" sz="2800" b="1">
              <a:latin typeface="Times New Roman" panose="02020603050405020304" pitchFamily="18" charset="0"/>
            </a:endParaRPr>
          </a:p>
        </p:txBody>
      </p:sp>
      <p:sp>
        <p:nvSpPr>
          <p:cNvPr id="13" name="Rectangle 18">
            <a:extLst>
              <a:ext uri="{FF2B5EF4-FFF2-40B4-BE49-F238E27FC236}">
                <a16:creationId xmlns:a16="http://schemas.microsoft.com/office/drawing/2014/main" id="{674B4411-E17B-49F9-A9A4-992795605136}"/>
              </a:ext>
            </a:extLst>
          </p:cNvPr>
          <p:cNvSpPr>
            <a:spLocks noChangeArrowheads="1"/>
          </p:cNvSpPr>
          <p:nvPr/>
        </p:nvSpPr>
        <p:spPr bwMode="auto">
          <a:xfrm>
            <a:off x="5975351" y="1562101"/>
            <a:ext cx="68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0000"/>
                </a:solidFill>
                <a:latin typeface="Times New Roman" panose="02020603050405020304" pitchFamily="18" charset="0"/>
              </a:rPr>
              <a:t>)</a:t>
            </a:r>
            <a:endParaRPr kumimoji="1" lang="en-US" altLang="zh-CN" sz="2800" b="1">
              <a:latin typeface="Times New Roman" panose="02020603050405020304" pitchFamily="18" charset="0"/>
            </a:endParaRPr>
          </a:p>
        </p:txBody>
      </p:sp>
      <p:sp>
        <p:nvSpPr>
          <p:cNvPr id="14" name="Rectangle 19">
            <a:extLst>
              <a:ext uri="{FF2B5EF4-FFF2-40B4-BE49-F238E27FC236}">
                <a16:creationId xmlns:a16="http://schemas.microsoft.com/office/drawing/2014/main" id="{4D00F178-0ABD-4640-A5DC-AF435A1AD1F5}"/>
              </a:ext>
            </a:extLst>
          </p:cNvPr>
          <p:cNvSpPr>
            <a:spLocks noChangeArrowheads="1"/>
          </p:cNvSpPr>
          <p:nvPr/>
        </p:nvSpPr>
        <p:spPr bwMode="auto">
          <a:xfrm>
            <a:off x="5867400" y="1562101"/>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0000"/>
                </a:solidFill>
                <a:latin typeface="Times New Roman" panose="02020603050405020304" pitchFamily="18" charset="0"/>
              </a:rPr>
              <a:t>2</a:t>
            </a:r>
            <a:endParaRPr kumimoji="1" lang="en-US" altLang="zh-CN" sz="2800" b="1">
              <a:latin typeface="Times New Roman" panose="02020603050405020304" pitchFamily="18" charset="0"/>
            </a:endParaRPr>
          </a:p>
        </p:txBody>
      </p:sp>
      <p:sp>
        <p:nvSpPr>
          <p:cNvPr id="15" name="Rectangle 20">
            <a:extLst>
              <a:ext uri="{FF2B5EF4-FFF2-40B4-BE49-F238E27FC236}">
                <a16:creationId xmlns:a16="http://schemas.microsoft.com/office/drawing/2014/main" id="{45867B15-3817-4D4F-BE1E-3F890EA06DE6}"/>
              </a:ext>
            </a:extLst>
          </p:cNvPr>
          <p:cNvSpPr>
            <a:spLocks noChangeArrowheads="1"/>
          </p:cNvSpPr>
          <p:nvPr/>
        </p:nvSpPr>
        <p:spPr bwMode="auto">
          <a:xfrm>
            <a:off x="5784851" y="1562101"/>
            <a:ext cx="682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1600">
                <a:solidFill>
                  <a:srgbClr val="000000"/>
                </a:solidFill>
                <a:latin typeface="Times New Roman" panose="02020603050405020304" pitchFamily="18" charset="0"/>
              </a:rPr>
              <a:t>(</a:t>
            </a:r>
            <a:endParaRPr kumimoji="1" lang="en-US" altLang="zh-CN" sz="2800" b="1">
              <a:latin typeface="Times New Roman" panose="02020603050405020304" pitchFamily="18" charset="0"/>
            </a:endParaRPr>
          </a:p>
        </p:txBody>
      </p:sp>
      <p:sp>
        <p:nvSpPr>
          <p:cNvPr id="16" name="Rectangle 21">
            <a:extLst>
              <a:ext uri="{FF2B5EF4-FFF2-40B4-BE49-F238E27FC236}">
                <a16:creationId xmlns:a16="http://schemas.microsoft.com/office/drawing/2014/main" id="{746A9CD2-1136-4955-86E0-421F7CD84B02}"/>
              </a:ext>
            </a:extLst>
          </p:cNvPr>
          <p:cNvSpPr>
            <a:spLocks noChangeArrowheads="1"/>
          </p:cNvSpPr>
          <p:nvPr/>
        </p:nvSpPr>
        <p:spPr bwMode="auto">
          <a:xfrm>
            <a:off x="6196786" y="1573213"/>
            <a:ext cx="16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a:solidFill>
                  <a:srgbClr val="000000"/>
                </a:solidFill>
                <a:latin typeface="Symbol" panose="05050102010706020507" pitchFamily="18" charset="2"/>
              </a:rPr>
              <a:t>=</a:t>
            </a:r>
            <a:endParaRPr kumimoji="1" lang="en-US" altLang="zh-CN" sz="2800" b="1">
              <a:latin typeface="Times New Roman" panose="02020603050405020304" pitchFamily="18" charset="0"/>
            </a:endParaRPr>
          </a:p>
        </p:txBody>
      </p:sp>
      <p:sp>
        <p:nvSpPr>
          <p:cNvPr id="17" name="Rectangle 22">
            <a:extLst>
              <a:ext uri="{FF2B5EF4-FFF2-40B4-BE49-F238E27FC236}">
                <a16:creationId xmlns:a16="http://schemas.microsoft.com/office/drawing/2014/main" id="{E5AB82BC-014D-4CD0-829C-024624DF90E1}"/>
              </a:ext>
            </a:extLst>
          </p:cNvPr>
          <p:cNvSpPr>
            <a:spLocks noChangeArrowheads="1"/>
          </p:cNvSpPr>
          <p:nvPr/>
        </p:nvSpPr>
        <p:spPr bwMode="auto">
          <a:xfrm>
            <a:off x="5638056" y="1608138"/>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400" b="1" i="1">
                <a:solidFill>
                  <a:srgbClr val="000000"/>
                </a:solidFill>
                <a:latin typeface="Times New Roman" panose="02020603050405020304" pitchFamily="18" charset="0"/>
              </a:rPr>
              <a:t>x</a:t>
            </a:r>
            <a:endParaRPr kumimoji="1" lang="en-US" altLang="zh-CN" sz="2800" b="1" i="1">
              <a:latin typeface="Times New Roman" panose="02020603050405020304" pitchFamily="18" charset="0"/>
            </a:endParaRPr>
          </a:p>
        </p:txBody>
      </p:sp>
      <p:graphicFrame>
        <p:nvGraphicFramePr>
          <p:cNvPr id="18" name="Object 23">
            <a:extLst>
              <a:ext uri="{FF2B5EF4-FFF2-40B4-BE49-F238E27FC236}">
                <a16:creationId xmlns:a16="http://schemas.microsoft.com/office/drawing/2014/main" id="{5D8CAD2F-AED7-40BC-AD5B-1AACD4B6B9F6}"/>
              </a:ext>
            </a:extLst>
          </p:cNvPr>
          <p:cNvGraphicFramePr>
            <a:graphicFrameLocks noChangeAspect="1"/>
          </p:cNvGraphicFramePr>
          <p:nvPr>
            <p:extLst>
              <p:ext uri="{D42A27DB-BD31-4B8C-83A1-F6EECF244321}">
                <p14:modId xmlns:p14="http://schemas.microsoft.com/office/powerpoint/2010/main" val="2911131885"/>
              </p:ext>
            </p:extLst>
          </p:nvPr>
        </p:nvGraphicFramePr>
        <p:xfrm>
          <a:off x="3201989" y="2178050"/>
          <a:ext cx="5197475" cy="1403350"/>
        </p:xfrm>
        <a:graphic>
          <a:graphicData uri="http://schemas.openxmlformats.org/presentationml/2006/ole">
            <mc:AlternateContent xmlns:mc="http://schemas.openxmlformats.org/markup-compatibility/2006">
              <mc:Choice xmlns:v="urn:schemas-microsoft-com:vml" Requires="v">
                <p:oleObj spid="_x0000_s68737" name="Equation" r:id="rId5" imgW="2197080" imgH="660240" progId="Equation.3">
                  <p:embed/>
                </p:oleObj>
              </mc:Choice>
              <mc:Fallback>
                <p:oleObj name="Equation" r:id="rId5" imgW="2197080" imgH="660240" progId="Equation.3">
                  <p:embed/>
                  <p:pic>
                    <p:nvPicPr>
                      <p:cNvPr id="43011" name="Object 23">
                        <a:extLst>
                          <a:ext uri="{FF2B5EF4-FFF2-40B4-BE49-F238E27FC236}">
                            <a16:creationId xmlns:a16="http://schemas.microsoft.com/office/drawing/2014/main" id="{D3DC34F5-B855-43C5-9FA9-161F351BEF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1989" y="2178050"/>
                        <a:ext cx="5197475" cy="140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24">
            <a:extLst>
              <a:ext uri="{FF2B5EF4-FFF2-40B4-BE49-F238E27FC236}">
                <a16:creationId xmlns:a16="http://schemas.microsoft.com/office/drawing/2014/main" id="{05BD5FA3-F3EA-41F8-8EB8-07A710F18101}"/>
              </a:ext>
            </a:extLst>
          </p:cNvPr>
          <p:cNvGraphicFramePr>
            <a:graphicFrameLocks noChangeAspect="1"/>
          </p:cNvGraphicFramePr>
          <p:nvPr>
            <p:extLst>
              <p:ext uri="{D42A27DB-BD31-4B8C-83A1-F6EECF244321}">
                <p14:modId xmlns:p14="http://schemas.microsoft.com/office/powerpoint/2010/main" val="1690038102"/>
              </p:ext>
            </p:extLst>
          </p:nvPr>
        </p:nvGraphicFramePr>
        <p:xfrm>
          <a:off x="3248025" y="3589338"/>
          <a:ext cx="5257800" cy="525462"/>
        </p:xfrm>
        <a:graphic>
          <a:graphicData uri="http://schemas.openxmlformats.org/presentationml/2006/ole">
            <mc:AlternateContent xmlns:mc="http://schemas.openxmlformats.org/markup-compatibility/2006">
              <mc:Choice xmlns:v="urn:schemas-microsoft-com:vml" Requires="v">
                <p:oleObj spid="_x0000_s68738" name="Equation" r:id="rId7" imgW="2057400" imgH="241200" progId="Equation.3">
                  <p:embed/>
                </p:oleObj>
              </mc:Choice>
              <mc:Fallback>
                <p:oleObj name="Equation" r:id="rId7" imgW="2057400" imgH="241200" progId="Equation.3">
                  <p:embed/>
                  <p:pic>
                    <p:nvPicPr>
                      <p:cNvPr id="43012" name="Object 24">
                        <a:extLst>
                          <a:ext uri="{FF2B5EF4-FFF2-40B4-BE49-F238E27FC236}">
                            <a16:creationId xmlns:a16="http://schemas.microsoft.com/office/drawing/2014/main" id="{097F3A92-872E-453F-BC62-1BC0CFEFA8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025" y="3589338"/>
                        <a:ext cx="5257800"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28">
            <a:extLst>
              <a:ext uri="{FF2B5EF4-FFF2-40B4-BE49-F238E27FC236}">
                <a16:creationId xmlns:a16="http://schemas.microsoft.com/office/drawing/2014/main" id="{41D2AFD7-2F7D-4F23-AB31-2549F809BCB8}"/>
              </a:ext>
            </a:extLst>
          </p:cNvPr>
          <p:cNvGrpSpPr>
            <a:grpSpLocks/>
          </p:cNvGrpSpPr>
          <p:nvPr/>
        </p:nvGrpSpPr>
        <p:grpSpPr bwMode="auto">
          <a:xfrm>
            <a:off x="2435226" y="4103688"/>
            <a:ext cx="7548563" cy="2449512"/>
            <a:chOff x="478" y="2368"/>
            <a:chExt cx="4755" cy="1593"/>
          </a:xfrm>
        </p:grpSpPr>
        <p:sp>
          <p:nvSpPr>
            <p:cNvPr id="21" name="AutoShape 29" descr="再生纸">
              <a:extLst>
                <a:ext uri="{FF2B5EF4-FFF2-40B4-BE49-F238E27FC236}">
                  <a16:creationId xmlns:a16="http://schemas.microsoft.com/office/drawing/2014/main" id="{19991DAE-821E-4A5B-8B18-48E1D3BD5380}"/>
                </a:ext>
              </a:extLst>
            </p:cNvPr>
            <p:cNvSpPr>
              <a:spLocks noChangeArrowheads="1"/>
            </p:cNvSpPr>
            <p:nvPr/>
          </p:nvSpPr>
          <p:spPr bwMode="auto">
            <a:xfrm>
              <a:off x="478" y="2368"/>
              <a:ext cx="4755" cy="1593"/>
            </a:xfrm>
            <a:prstGeom prst="roundRect">
              <a:avLst>
                <a:gd name="adj" fmla="val 16667"/>
              </a:avLst>
            </a:prstGeom>
            <a:blipFill dpi="0" rotWithShape="0">
              <a:blip r:embed="rId9" cstate="print"/>
              <a:srcRect/>
              <a:tile tx="0" ty="0" sx="100000" sy="100000" flip="none" algn="tl"/>
            </a:blipFill>
            <a:ln w="9525">
              <a:noFill/>
              <a:round/>
              <a:headEnd/>
              <a:tailEnd/>
            </a:ln>
            <a:effectLst>
              <a:prstShdw prst="shdw17" dist="17961" dir="2700000">
                <a:srgbClr val="FFFFFF">
                  <a:gamma/>
                  <a:shade val="60000"/>
                  <a:invGamma/>
                </a:srgbClr>
              </a:prstShdw>
            </a:effectLst>
          </p:spPr>
          <p:txBody>
            <a:bodyPr tIns="10800" bIns="10800" anchor="ctr">
              <a:spAutoFit/>
            </a:bodyPr>
            <a:lstStyle/>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p:txBody>
        </p:sp>
        <p:graphicFrame>
          <p:nvGraphicFramePr>
            <p:cNvPr id="22" name="Object 30">
              <a:extLst>
                <a:ext uri="{FF2B5EF4-FFF2-40B4-BE49-F238E27FC236}">
                  <a16:creationId xmlns:a16="http://schemas.microsoft.com/office/drawing/2014/main" id="{713BB050-3F6B-48B7-85F7-519E064CC116}"/>
                </a:ext>
              </a:extLst>
            </p:cNvPr>
            <p:cNvGraphicFramePr>
              <a:graphicFrameLocks noChangeAspect="1"/>
            </p:cNvGraphicFramePr>
            <p:nvPr/>
          </p:nvGraphicFramePr>
          <p:xfrm>
            <a:off x="653" y="2448"/>
            <a:ext cx="4358" cy="384"/>
          </p:xfrm>
          <a:graphic>
            <a:graphicData uri="http://schemas.openxmlformats.org/presentationml/2006/ole">
              <mc:AlternateContent xmlns:mc="http://schemas.openxmlformats.org/markup-compatibility/2006">
                <mc:Choice xmlns:v="urn:schemas-microsoft-com:vml" Requires="v">
                  <p:oleObj spid="_x0000_s68739" name="Equation" r:id="rId10" imgW="2882880" imgH="253800" progId="Equation.3">
                    <p:embed/>
                  </p:oleObj>
                </mc:Choice>
                <mc:Fallback>
                  <p:oleObj name="Equation" r:id="rId10" imgW="2882880" imgH="253800" progId="Equation.3">
                    <p:embed/>
                    <p:pic>
                      <p:nvPicPr>
                        <p:cNvPr id="43016" name="Object 30">
                          <a:extLst>
                            <a:ext uri="{FF2B5EF4-FFF2-40B4-BE49-F238E27FC236}">
                              <a16:creationId xmlns:a16="http://schemas.microsoft.com/office/drawing/2014/main" id="{E41FB6C4-8471-4FBE-8272-228750E2CE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3" y="2448"/>
                          <a:ext cx="4358" cy="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 name="Object 31">
            <a:extLst>
              <a:ext uri="{FF2B5EF4-FFF2-40B4-BE49-F238E27FC236}">
                <a16:creationId xmlns:a16="http://schemas.microsoft.com/office/drawing/2014/main" id="{2929CD64-B991-4D9E-AFA6-40C224CE5BB3}"/>
              </a:ext>
            </a:extLst>
          </p:cNvPr>
          <p:cNvGraphicFramePr>
            <a:graphicFrameLocks noChangeAspect="1"/>
          </p:cNvGraphicFramePr>
          <p:nvPr>
            <p:extLst>
              <p:ext uri="{D42A27DB-BD31-4B8C-83A1-F6EECF244321}">
                <p14:modId xmlns:p14="http://schemas.microsoft.com/office/powerpoint/2010/main" val="3139341750"/>
              </p:ext>
            </p:extLst>
          </p:nvPr>
        </p:nvGraphicFramePr>
        <p:xfrm>
          <a:off x="2894013" y="6003926"/>
          <a:ext cx="2036762" cy="549275"/>
        </p:xfrm>
        <a:graphic>
          <a:graphicData uri="http://schemas.openxmlformats.org/presentationml/2006/ole">
            <mc:AlternateContent xmlns:mc="http://schemas.openxmlformats.org/markup-compatibility/2006">
              <mc:Choice xmlns:v="urn:schemas-microsoft-com:vml" Requires="v">
                <p:oleObj spid="_x0000_s68740" name="公式" r:id="rId12" imgW="863280" imgH="203040" progId="Equation.3">
                  <p:embed/>
                </p:oleObj>
              </mc:Choice>
              <mc:Fallback>
                <p:oleObj name="公式" r:id="rId12" imgW="863280" imgH="203040" progId="Equation.3">
                  <p:embed/>
                  <p:pic>
                    <p:nvPicPr>
                      <p:cNvPr id="265247" name="Object 31">
                        <a:extLst>
                          <a:ext uri="{FF2B5EF4-FFF2-40B4-BE49-F238E27FC236}">
                            <a16:creationId xmlns:a16="http://schemas.microsoft.com/office/drawing/2014/main" id="{4262DA9E-6EC3-4D16-9E0D-AF31BDF925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94013" y="6003926"/>
                        <a:ext cx="2036762"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 name="Object 37">
            <a:extLst>
              <a:ext uri="{FF2B5EF4-FFF2-40B4-BE49-F238E27FC236}">
                <a16:creationId xmlns:a16="http://schemas.microsoft.com/office/drawing/2014/main" id="{FEA0E20E-30C2-4C98-A77A-2659703C9E1B}"/>
              </a:ext>
            </a:extLst>
          </p:cNvPr>
          <p:cNvGraphicFramePr>
            <a:graphicFrameLocks noChangeAspect="1"/>
          </p:cNvGraphicFramePr>
          <p:nvPr>
            <p:extLst>
              <p:ext uri="{D42A27DB-BD31-4B8C-83A1-F6EECF244321}">
                <p14:modId xmlns:p14="http://schemas.microsoft.com/office/powerpoint/2010/main" val="3286675296"/>
              </p:ext>
            </p:extLst>
          </p:nvPr>
        </p:nvGraphicFramePr>
        <p:xfrm>
          <a:off x="3276600" y="5486400"/>
          <a:ext cx="2438400" cy="457200"/>
        </p:xfrm>
        <a:graphic>
          <a:graphicData uri="http://schemas.openxmlformats.org/presentationml/2006/ole">
            <mc:AlternateContent xmlns:mc="http://schemas.openxmlformats.org/markup-compatibility/2006">
              <mc:Choice xmlns:v="urn:schemas-microsoft-com:vml" Requires="v">
                <p:oleObj spid="_x0000_s68741" name="公式" r:id="rId14" imgW="939600" imgH="190440" progId="Equation.3">
                  <p:embed/>
                </p:oleObj>
              </mc:Choice>
              <mc:Fallback>
                <p:oleObj name="公式" r:id="rId14" imgW="939600" imgH="190440" progId="Equation.3">
                  <p:embed/>
                  <p:pic>
                    <p:nvPicPr>
                      <p:cNvPr id="265253" name="Object 37">
                        <a:extLst>
                          <a:ext uri="{FF2B5EF4-FFF2-40B4-BE49-F238E27FC236}">
                            <a16:creationId xmlns:a16="http://schemas.microsoft.com/office/drawing/2014/main" id="{0992083C-B6FD-4225-99CB-67D7D2077F2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6600" y="54864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40">
            <a:extLst>
              <a:ext uri="{FF2B5EF4-FFF2-40B4-BE49-F238E27FC236}">
                <a16:creationId xmlns:a16="http://schemas.microsoft.com/office/drawing/2014/main" id="{0DD490EE-B89E-4B0D-A631-06A423DF9784}"/>
              </a:ext>
            </a:extLst>
          </p:cNvPr>
          <p:cNvGraphicFramePr>
            <a:graphicFrameLocks noChangeAspect="1"/>
          </p:cNvGraphicFramePr>
          <p:nvPr>
            <p:extLst>
              <p:ext uri="{D42A27DB-BD31-4B8C-83A1-F6EECF244321}">
                <p14:modId xmlns:p14="http://schemas.microsoft.com/office/powerpoint/2010/main" val="3044670309"/>
              </p:ext>
            </p:extLst>
          </p:nvPr>
        </p:nvGraphicFramePr>
        <p:xfrm>
          <a:off x="3276600" y="4876800"/>
          <a:ext cx="5513388" cy="457200"/>
        </p:xfrm>
        <a:graphic>
          <a:graphicData uri="http://schemas.openxmlformats.org/presentationml/2006/ole">
            <mc:AlternateContent xmlns:mc="http://schemas.openxmlformats.org/markup-compatibility/2006">
              <mc:Choice xmlns:v="urn:schemas-microsoft-com:vml" Requires="v">
                <p:oleObj spid="_x0000_s68742" name="公式" r:id="rId16" imgW="2539800" imgH="190440" progId="Equation.3">
                  <p:embed/>
                </p:oleObj>
              </mc:Choice>
              <mc:Fallback>
                <p:oleObj name="公式" r:id="rId16" imgW="2539800" imgH="190440" progId="Equation.3">
                  <p:embed/>
                  <p:pic>
                    <p:nvPicPr>
                      <p:cNvPr id="265256" name="Object 40">
                        <a:extLst>
                          <a:ext uri="{FF2B5EF4-FFF2-40B4-BE49-F238E27FC236}">
                            <a16:creationId xmlns:a16="http://schemas.microsoft.com/office/drawing/2014/main" id="{CC28714E-8ADC-498E-9E91-AD324FC1318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76600" y="4876800"/>
                        <a:ext cx="5513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Rectangle 44">
            <a:extLst>
              <a:ext uri="{FF2B5EF4-FFF2-40B4-BE49-F238E27FC236}">
                <a16:creationId xmlns:a16="http://schemas.microsoft.com/office/drawing/2014/main" id="{70E13860-4AAD-4949-9FD8-9163F83185BF}"/>
              </a:ext>
            </a:extLst>
          </p:cNvPr>
          <p:cNvSpPr txBox="1">
            <a:spLocks noChangeArrowheads="1"/>
          </p:cNvSpPr>
          <p:nvPr/>
        </p:nvSpPr>
        <p:spPr>
          <a:xfrm>
            <a:off x="1774826" y="838201"/>
            <a:ext cx="4244975" cy="540067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8288" indent="-268288">
              <a:buClr>
                <a:srgbClr val="0000CC"/>
              </a:buClr>
              <a:buSzPct val="80000"/>
              <a:buFont typeface="Arial" panose="020B0604020202020204" pitchFamily="34" charset="0"/>
              <a:buBlip>
                <a:blip r:embed="rId18"/>
              </a:buBlip>
            </a:pPr>
            <a:r>
              <a:rPr lang="en-US" altLang="zh-CN" sz="2600" dirty="0">
                <a:latin typeface="Times New Roman" panose="02020603050405020304" pitchFamily="18" charset="0"/>
              </a:rPr>
              <a:t> </a:t>
            </a:r>
            <a:r>
              <a:rPr lang="zh-CN" altLang="en-US" sz="2600"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）设计连接权矩阵</a:t>
            </a:r>
          </a:p>
        </p:txBody>
      </p:sp>
      <p:cxnSp>
        <p:nvCxnSpPr>
          <p:cNvPr id="27" name="直接连接符 26">
            <a:extLst>
              <a:ext uri="{FF2B5EF4-FFF2-40B4-BE49-F238E27FC236}">
                <a16:creationId xmlns:a16="http://schemas.microsoft.com/office/drawing/2014/main" id="{01F5CED7-D1A7-4686-985A-FDEB732AA1C7}"/>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1D8B2885-B273-49D4-8C80-E8CBE0EA4C6B}"/>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extLst>
      <p:ext uri="{BB962C8B-B14F-4D97-AF65-F5344CB8AC3E}">
        <p14:creationId xmlns:p14="http://schemas.microsoft.com/office/powerpoint/2010/main" val="304547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
                                          </p:val>
                                        </p:tav>
                                        <p:tav tm="100000">
                                          <p:val>
                                            <p:strVal val="#ppt_x"/>
                                          </p:val>
                                        </p:tav>
                                      </p:tavLst>
                                    </p:anim>
                                    <p:anim calcmode="lin" valueType="num">
                                      <p:cBhvr>
                                        <p:cTn id="8" dur="500" fill="hold"/>
                                        <p:tgtEl>
                                          <p:spTgt spid="20"/>
                                        </p:tgtEl>
                                        <p:attrNameLst>
                                          <p:attrName>ppt_y</p:attrName>
                                        </p:attrNameLst>
                                      </p:cBhvr>
                                      <p:tavLst>
                                        <p:tav tm="0">
                                          <p:val>
                                            <p:strVal val="#ppt_y-#ppt_h/2"/>
                                          </p:val>
                                        </p:tav>
                                        <p:tav tm="100000">
                                          <p:val>
                                            <p:strVal val="#ppt_y"/>
                                          </p:val>
                                        </p:tav>
                                      </p:tavLst>
                                    </p:anim>
                                    <p:anim calcmode="lin" valueType="num">
                                      <p:cBhvr>
                                        <p:cTn id="9" dur="500" fill="hold"/>
                                        <p:tgtEl>
                                          <p:spTgt spid="20"/>
                                        </p:tgtEl>
                                        <p:attrNameLst>
                                          <p:attrName>ppt_w</p:attrName>
                                        </p:attrNameLst>
                                      </p:cBhvr>
                                      <p:tavLst>
                                        <p:tav tm="0">
                                          <p:val>
                                            <p:strVal val="#ppt_w"/>
                                          </p:val>
                                        </p:tav>
                                        <p:tav tm="100000">
                                          <p:val>
                                            <p:strVal val="#ppt_w"/>
                                          </p:val>
                                        </p:tav>
                                      </p:tavLst>
                                    </p:anim>
                                    <p:anim calcmode="lin" valueType="num">
                                      <p:cBhvr>
                                        <p:cTn id="10" dur="500" fill="hold"/>
                                        <p:tgtEl>
                                          <p:spTgt spid="20"/>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0-#ppt_w/2"/>
                                          </p:val>
                                        </p:tav>
                                        <p:tav tm="100000">
                                          <p:val>
                                            <p:strVal val="#ppt_x"/>
                                          </p:val>
                                        </p:tav>
                                      </p:tavLst>
                                    </p:anim>
                                    <p:anim calcmode="lin" valueType="num">
                                      <p:cBhvr additive="base">
                                        <p:cTn id="21"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30">
            <a:extLst>
              <a:ext uri="{FF2B5EF4-FFF2-40B4-BE49-F238E27FC236}">
                <a16:creationId xmlns:a16="http://schemas.microsoft.com/office/drawing/2014/main" id="{61405052-00A6-46FE-8987-6B626796B97E}"/>
              </a:ext>
            </a:extLst>
          </p:cNvPr>
          <p:cNvGraphicFramePr>
            <a:graphicFrameLocks noChangeAspect="1"/>
          </p:cNvGraphicFramePr>
          <p:nvPr>
            <p:extLst>
              <p:ext uri="{D42A27DB-BD31-4B8C-83A1-F6EECF244321}">
                <p14:modId xmlns:p14="http://schemas.microsoft.com/office/powerpoint/2010/main" val="2438316763"/>
              </p:ext>
            </p:extLst>
          </p:nvPr>
        </p:nvGraphicFramePr>
        <p:xfrm>
          <a:off x="5638800" y="1609726"/>
          <a:ext cx="4343400" cy="4029075"/>
        </p:xfrm>
        <a:graphic>
          <a:graphicData uri="http://schemas.openxmlformats.org/presentationml/2006/ole">
            <mc:AlternateContent xmlns:mc="http://schemas.openxmlformats.org/markup-compatibility/2006">
              <mc:Choice xmlns:v="urn:schemas-microsoft-com:vml" Requires="v">
                <p:oleObj spid="_x0000_s69670" name="SmartDraw" r:id="rId3" imgW="2596680" imgH="2424600" progId="SmartDraw.2">
                  <p:embed/>
                </p:oleObj>
              </mc:Choice>
              <mc:Fallback>
                <p:oleObj name="SmartDraw" r:id="rId3" imgW="2596680" imgH="2424600" progId="SmartDraw.2">
                  <p:embed/>
                  <p:pic>
                    <p:nvPicPr>
                      <p:cNvPr id="268318" name="Object 30">
                        <a:extLst>
                          <a:ext uri="{FF2B5EF4-FFF2-40B4-BE49-F238E27FC236}">
                            <a16:creationId xmlns:a16="http://schemas.microsoft.com/office/drawing/2014/main" id="{819F38DF-C51E-453A-976C-E26235539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609726"/>
                        <a:ext cx="434340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31">
            <a:extLst>
              <a:ext uri="{FF2B5EF4-FFF2-40B4-BE49-F238E27FC236}">
                <a16:creationId xmlns:a16="http://schemas.microsoft.com/office/drawing/2014/main" id="{DCBBEA4E-128C-4DE9-A9CD-127FA4F70E88}"/>
              </a:ext>
            </a:extLst>
          </p:cNvPr>
          <p:cNvGrpSpPr>
            <a:grpSpLocks/>
          </p:cNvGrpSpPr>
          <p:nvPr/>
        </p:nvGrpSpPr>
        <p:grpSpPr bwMode="auto">
          <a:xfrm>
            <a:off x="2271714" y="2743200"/>
            <a:ext cx="2833687" cy="1963738"/>
            <a:chOff x="585" y="1964"/>
            <a:chExt cx="2204" cy="1341"/>
          </a:xfrm>
        </p:grpSpPr>
        <p:sp>
          <p:nvSpPr>
            <p:cNvPr id="7" name="AutoShape 32" descr="再生纸">
              <a:extLst>
                <a:ext uri="{FF2B5EF4-FFF2-40B4-BE49-F238E27FC236}">
                  <a16:creationId xmlns:a16="http://schemas.microsoft.com/office/drawing/2014/main" id="{E93EFBB4-3F15-4459-89E3-CE6557E83056}"/>
                </a:ext>
              </a:extLst>
            </p:cNvPr>
            <p:cNvSpPr>
              <a:spLocks noChangeArrowheads="1"/>
            </p:cNvSpPr>
            <p:nvPr/>
          </p:nvSpPr>
          <p:spPr bwMode="auto">
            <a:xfrm>
              <a:off x="585" y="1964"/>
              <a:ext cx="2204" cy="1341"/>
            </a:xfrm>
            <a:prstGeom prst="roundRect">
              <a:avLst>
                <a:gd name="adj" fmla="val 16667"/>
              </a:avLst>
            </a:prstGeom>
            <a:blipFill dpi="0" rotWithShape="0">
              <a:blip r:embed="rId5" cstate="print"/>
              <a:srcRect/>
              <a:tile tx="0" ty="0" sx="100000" sy="100000" flip="none" algn="tl"/>
            </a:blipFill>
            <a:ln w="9525">
              <a:noFill/>
              <a:round/>
              <a:headEnd/>
              <a:tailEnd/>
            </a:ln>
            <a:effectLst>
              <a:prstShdw prst="shdw17" dist="17961" dir="2700000">
                <a:srgbClr val="FFFFFF">
                  <a:gamma/>
                  <a:shade val="60000"/>
                  <a:invGamma/>
                </a:srgbClr>
              </a:prstShdw>
            </a:effectLst>
          </p:spPr>
          <p:txBody>
            <a:bodyPr tIns="10800" bIns="10800" anchor="ctr">
              <a:spAutoFit/>
            </a:bodyPr>
            <a:lstStyle/>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C0C0C0"/>
                  </a:outerShdw>
                </a:effectLst>
                <a:latin typeface="楷体_GB2312" pitchFamily="49" charset="-122"/>
                <a:ea typeface="楷体_GB2312" pitchFamily="49" charset="-122"/>
              </a:endParaRPr>
            </a:p>
          </p:txBody>
        </p:sp>
        <p:graphicFrame>
          <p:nvGraphicFramePr>
            <p:cNvPr id="8" name="Object 33">
              <a:extLst>
                <a:ext uri="{FF2B5EF4-FFF2-40B4-BE49-F238E27FC236}">
                  <a16:creationId xmlns:a16="http://schemas.microsoft.com/office/drawing/2014/main" id="{0E29A236-F436-42E3-99A5-9AEB7856FD41}"/>
                </a:ext>
              </a:extLst>
            </p:cNvPr>
            <p:cNvGraphicFramePr>
              <a:graphicFrameLocks noChangeAspect="1"/>
            </p:cNvGraphicFramePr>
            <p:nvPr/>
          </p:nvGraphicFramePr>
          <p:xfrm>
            <a:off x="725" y="2188"/>
            <a:ext cx="1790" cy="964"/>
          </p:xfrm>
          <a:graphic>
            <a:graphicData uri="http://schemas.openxmlformats.org/presentationml/2006/ole">
              <mc:AlternateContent xmlns:mc="http://schemas.openxmlformats.org/markup-compatibility/2006">
                <mc:Choice xmlns:v="urn:schemas-microsoft-com:vml" Requires="v">
                  <p:oleObj spid="_x0000_s69671" name="公式" r:id="rId6" imgW="1206360" imgH="647640" progId="Equation.3">
                    <p:embed/>
                  </p:oleObj>
                </mc:Choice>
                <mc:Fallback>
                  <p:oleObj name="公式" r:id="rId6" imgW="1206360" imgH="647640" progId="Equation.3">
                    <p:embed/>
                    <p:pic>
                      <p:nvPicPr>
                        <p:cNvPr id="44035" name="Object 33">
                          <a:extLst>
                            <a:ext uri="{FF2B5EF4-FFF2-40B4-BE49-F238E27FC236}">
                              <a16:creationId xmlns:a16="http://schemas.microsoft.com/office/drawing/2014/main" id="{F8F12B33-4CBA-48C1-8676-E1A54177D4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 y="2188"/>
                          <a:ext cx="1790" cy="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9" name="Rectangle 44">
            <a:extLst>
              <a:ext uri="{FF2B5EF4-FFF2-40B4-BE49-F238E27FC236}">
                <a16:creationId xmlns:a16="http://schemas.microsoft.com/office/drawing/2014/main" id="{9442B7E4-4ECE-40BE-B7A2-09A2D1CFFA83}"/>
              </a:ext>
            </a:extLst>
          </p:cNvPr>
          <p:cNvSpPr txBox="1">
            <a:spLocks noChangeArrowheads="1"/>
          </p:cNvSpPr>
          <p:nvPr/>
        </p:nvSpPr>
        <p:spPr>
          <a:xfrm>
            <a:off x="1797497" y="1219199"/>
            <a:ext cx="4244975" cy="5400675"/>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8288" indent="-268288">
              <a:buClr>
                <a:srgbClr val="0000CC"/>
              </a:buClr>
              <a:buSzPct val="80000"/>
              <a:buFont typeface="Arial" panose="020B0604020202020204" pitchFamily="34" charset="0"/>
              <a:buBlip>
                <a:blip r:embed="rId8"/>
              </a:buBlip>
            </a:pPr>
            <a:r>
              <a:rPr lang="en-US" altLang="zh-CN" sz="2600" dirty="0">
                <a:latin typeface="Times New Roman" panose="02020603050405020304" pitchFamily="18" charset="0"/>
              </a:rPr>
              <a:t> </a:t>
            </a:r>
            <a:r>
              <a:rPr lang="zh-CN" altLang="en-US" sz="2600" dirty="0">
                <a:latin typeface="Times New Roman" panose="02020603050405020304" pitchFamily="18" charset="0"/>
              </a:rPr>
              <a:t>（</a:t>
            </a:r>
            <a:r>
              <a:rPr lang="en-US" altLang="zh-CN" sz="2600" b="1" dirty="0">
                <a:latin typeface="Times New Roman" panose="02020603050405020304" pitchFamily="18" charset="0"/>
              </a:rPr>
              <a:t>2</a:t>
            </a:r>
            <a:r>
              <a:rPr lang="zh-CN" altLang="en-US" sz="2600" b="1" dirty="0">
                <a:latin typeface="Times New Roman" panose="02020603050405020304" pitchFamily="18" charset="0"/>
              </a:rPr>
              <a:t>）设计连接权矩阵</a:t>
            </a:r>
          </a:p>
        </p:txBody>
      </p:sp>
      <p:cxnSp>
        <p:nvCxnSpPr>
          <p:cNvPr id="10" name="直接连接符 9">
            <a:extLst>
              <a:ext uri="{FF2B5EF4-FFF2-40B4-BE49-F238E27FC236}">
                <a16:creationId xmlns:a16="http://schemas.microsoft.com/office/drawing/2014/main" id="{97E40B3E-5C2F-46B8-86B1-1808D83CFFC9}"/>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9F1EE33-101F-4B3A-A5F5-86E61B8328A5}"/>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extLst>
      <p:ext uri="{BB962C8B-B14F-4D97-AF65-F5344CB8AC3E}">
        <p14:creationId xmlns:p14="http://schemas.microsoft.com/office/powerpoint/2010/main" val="395643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B55F7DA-54EB-456C-B05D-8A1520496107}"/>
              </a:ext>
            </a:extLst>
          </p:cNvPr>
          <p:cNvSpPr>
            <a:spLocks noChangeArrowheads="1"/>
          </p:cNvSpPr>
          <p:nvPr/>
        </p:nvSpPr>
        <p:spPr bwMode="auto">
          <a:xfrm>
            <a:off x="6324600" y="5486400"/>
            <a:ext cx="3886200" cy="990600"/>
          </a:xfrm>
          <a:prstGeom prst="rect">
            <a:avLst/>
          </a:prstGeom>
          <a:solidFill>
            <a:schemeClr val="bg1"/>
          </a:solidFill>
          <a:ln w="9525">
            <a:solidFill>
              <a:srgbClr val="808080"/>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 name="Object 4">
            <a:extLst>
              <a:ext uri="{FF2B5EF4-FFF2-40B4-BE49-F238E27FC236}">
                <a16:creationId xmlns:a16="http://schemas.microsoft.com/office/drawing/2014/main" id="{035E16B1-CE20-4709-947A-20480840D736}"/>
              </a:ext>
            </a:extLst>
          </p:cNvPr>
          <p:cNvGraphicFramePr>
            <a:graphicFrameLocks noGrp="1" noChangeAspect="1"/>
          </p:cNvGraphicFramePr>
          <p:nvPr>
            <p:ph sz="half" idx="1"/>
            <p:extLst>
              <p:ext uri="{D42A27DB-BD31-4B8C-83A1-F6EECF244321}">
                <p14:modId xmlns:p14="http://schemas.microsoft.com/office/powerpoint/2010/main" val="1339844935"/>
              </p:ext>
            </p:extLst>
          </p:nvPr>
        </p:nvGraphicFramePr>
        <p:xfrm>
          <a:off x="1600200" y="1066800"/>
          <a:ext cx="8458200" cy="4343400"/>
        </p:xfrm>
        <a:graphic>
          <a:graphicData uri="http://schemas.openxmlformats.org/presentationml/2006/ole">
            <mc:AlternateContent xmlns:mc="http://schemas.openxmlformats.org/markup-compatibility/2006">
              <mc:Choice xmlns:v="urn:schemas-microsoft-com:vml" Requires="v">
                <p:oleObj spid="_x0000_s70712" name="SmartDraw" r:id="rId3" imgW="5568480" imgH="3094920" progId="SmartDraw.2">
                  <p:embed/>
                </p:oleObj>
              </mc:Choice>
              <mc:Fallback>
                <p:oleObj name="SmartDraw" r:id="rId3" imgW="5568480" imgH="3094920" progId="SmartDraw.2">
                  <p:embed/>
                  <p:pic>
                    <p:nvPicPr>
                      <p:cNvPr id="45058" name="Object 4">
                        <a:extLst>
                          <a:ext uri="{FF2B5EF4-FFF2-40B4-BE49-F238E27FC236}">
                            <a16:creationId xmlns:a16="http://schemas.microsoft.com/office/drawing/2014/main" id="{C41F88A6-87AC-4678-A9B6-150D98440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066800"/>
                        <a:ext cx="84582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6">
            <a:extLst>
              <a:ext uri="{FF2B5EF4-FFF2-40B4-BE49-F238E27FC236}">
                <a16:creationId xmlns:a16="http://schemas.microsoft.com/office/drawing/2014/main" id="{A42D7B08-2C6B-4642-A882-2D4A4054A20A}"/>
              </a:ext>
            </a:extLst>
          </p:cNvPr>
          <p:cNvGraphicFramePr>
            <a:graphicFrameLocks noChangeAspect="1"/>
          </p:cNvGraphicFramePr>
          <p:nvPr>
            <p:extLst>
              <p:ext uri="{D42A27DB-BD31-4B8C-83A1-F6EECF244321}">
                <p14:modId xmlns:p14="http://schemas.microsoft.com/office/powerpoint/2010/main" val="2387558454"/>
              </p:ext>
            </p:extLst>
          </p:nvPr>
        </p:nvGraphicFramePr>
        <p:xfrm>
          <a:off x="6553200" y="5568950"/>
          <a:ext cx="3429000" cy="484188"/>
        </p:xfrm>
        <a:graphic>
          <a:graphicData uri="http://schemas.openxmlformats.org/presentationml/2006/ole">
            <mc:AlternateContent xmlns:mc="http://schemas.openxmlformats.org/markup-compatibility/2006">
              <mc:Choice xmlns:v="urn:schemas-microsoft-com:vml" Requires="v">
                <p:oleObj spid="_x0000_s70713" name="公式" r:id="rId5" imgW="1600200" imgH="228600" progId="Equation.3">
                  <p:embed/>
                </p:oleObj>
              </mc:Choice>
              <mc:Fallback>
                <p:oleObj name="公式" r:id="rId5" imgW="1600200" imgH="228600" progId="Equation.3">
                  <p:embed/>
                  <p:pic>
                    <p:nvPicPr>
                      <p:cNvPr id="45059" name="Object 6">
                        <a:extLst>
                          <a:ext uri="{FF2B5EF4-FFF2-40B4-BE49-F238E27FC236}">
                            <a16:creationId xmlns:a16="http://schemas.microsoft.com/office/drawing/2014/main" id="{A57FED3C-A151-4380-805B-E1CFD5C469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5568950"/>
                        <a:ext cx="342900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a:extLst>
              <a:ext uri="{FF2B5EF4-FFF2-40B4-BE49-F238E27FC236}">
                <a16:creationId xmlns:a16="http://schemas.microsoft.com/office/drawing/2014/main" id="{9781FE9A-359D-4406-A0B7-2C89CA9C7B86}"/>
              </a:ext>
            </a:extLst>
          </p:cNvPr>
          <p:cNvGraphicFramePr>
            <a:graphicFrameLocks noChangeAspect="1"/>
          </p:cNvGraphicFramePr>
          <p:nvPr>
            <p:extLst>
              <p:ext uri="{D42A27DB-BD31-4B8C-83A1-F6EECF244321}">
                <p14:modId xmlns:p14="http://schemas.microsoft.com/office/powerpoint/2010/main" val="1195224979"/>
              </p:ext>
            </p:extLst>
          </p:nvPr>
        </p:nvGraphicFramePr>
        <p:xfrm>
          <a:off x="6553200" y="6019800"/>
          <a:ext cx="3429000" cy="452438"/>
        </p:xfrm>
        <a:graphic>
          <a:graphicData uri="http://schemas.openxmlformats.org/presentationml/2006/ole">
            <mc:AlternateContent xmlns:mc="http://schemas.openxmlformats.org/markup-compatibility/2006">
              <mc:Choice xmlns:v="urn:schemas-microsoft-com:vml" Requires="v">
                <p:oleObj spid="_x0000_s70714" name="公式" r:id="rId7" imgW="1650960" imgH="228600" progId="Equation.3">
                  <p:embed/>
                </p:oleObj>
              </mc:Choice>
              <mc:Fallback>
                <p:oleObj name="公式" r:id="rId7" imgW="1650960" imgH="228600" progId="Equation.3">
                  <p:embed/>
                  <p:pic>
                    <p:nvPicPr>
                      <p:cNvPr id="45060" name="Object 7">
                        <a:extLst>
                          <a:ext uri="{FF2B5EF4-FFF2-40B4-BE49-F238E27FC236}">
                            <a16:creationId xmlns:a16="http://schemas.microsoft.com/office/drawing/2014/main" id="{DAA63656-AD20-46F7-8CDC-ABAB752110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6019800"/>
                        <a:ext cx="34290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8">
            <a:extLst>
              <a:ext uri="{FF2B5EF4-FFF2-40B4-BE49-F238E27FC236}">
                <a16:creationId xmlns:a16="http://schemas.microsoft.com/office/drawing/2014/main" id="{4F9EE243-5899-47AE-A82E-61D6697579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4295776"/>
            <a:ext cx="38862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9">
            <a:extLst>
              <a:ext uri="{FF2B5EF4-FFF2-40B4-BE49-F238E27FC236}">
                <a16:creationId xmlns:a16="http://schemas.microsoft.com/office/drawing/2014/main" id="{A152B376-13FD-4C56-A69A-80F895BA26D6}"/>
              </a:ext>
            </a:extLst>
          </p:cNvPr>
          <p:cNvSpPr txBox="1">
            <a:spLocks noChangeArrowheads="1"/>
          </p:cNvSpPr>
          <p:nvPr/>
        </p:nvSpPr>
        <p:spPr bwMode="auto">
          <a:xfrm>
            <a:off x="2514600" y="16764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60000"/>
              <a:buFont typeface="Wingdings" panose="05000000000000000000" pitchFamily="2" charset="2"/>
              <a:buChar char="n"/>
            </a:pPr>
            <a:r>
              <a:rPr lang="en-US" altLang="zh-CN" sz="2200" b="1">
                <a:latin typeface="Times New Roman" panose="02020603050405020304" pitchFamily="18" charset="0"/>
              </a:rPr>
              <a:t> </a:t>
            </a:r>
            <a:r>
              <a:rPr lang="zh-CN" altLang="en-US" sz="2200" b="1">
                <a:latin typeface="Times New Roman" panose="02020603050405020304" pitchFamily="18" charset="0"/>
              </a:rPr>
              <a:t>输入：</a:t>
            </a:r>
            <a:r>
              <a:rPr lang="en-US" altLang="zh-CN" sz="2200" b="1">
                <a:solidFill>
                  <a:schemeClr val="accent2"/>
                </a:solidFill>
                <a:latin typeface="Times New Roman" panose="02020603050405020304" pitchFamily="18" charset="0"/>
              </a:rPr>
              <a:t>[1</a:t>
            </a:r>
            <a:r>
              <a:rPr lang="zh-CN" altLang="en-US" sz="2200" b="1">
                <a:solidFill>
                  <a:schemeClr val="accent2"/>
                </a:solidFill>
                <a:latin typeface="Times New Roman" panose="02020603050405020304" pitchFamily="18" charset="0"/>
              </a:rPr>
              <a:t>，</a:t>
            </a:r>
            <a:r>
              <a:rPr lang="en-US" altLang="zh-CN" sz="2200" b="1">
                <a:solidFill>
                  <a:schemeClr val="accent2"/>
                </a:solidFill>
                <a:latin typeface="Times New Roman" panose="02020603050405020304" pitchFamily="18" charset="0"/>
              </a:rPr>
              <a:t>1</a:t>
            </a:r>
            <a:r>
              <a:rPr lang="zh-CN" altLang="en-US" sz="2200" b="1">
                <a:solidFill>
                  <a:schemeClr val="accent2"/>
                </a:solidFill>
                <a:latin typeface="Times New Roman" panose="02020603050405020304" pitchFamily="18" charset="0"/>
              </a:rPr>
              <a:t>，</a:t>
            </a:r>
            <a:r>
              <a:rPr lang="en-US" altLang="zh-CN" sz="2200" b="1">
                <a:solidFill>
                  <a:schemeClr val="accent2"/>
                </a:solidFill>
                <a:latin typeface="Times New Roman" panose="02020603050405020304" pitchFamily="18" charset="0"/>
              </a:rPr>
              <a:t>1]</a:t>
            </a:r>
            <a:r>
              <a:rPr lang="en-US" altLang="zh-CN" sz="2200" b="1" baseline="30000">
                <a:solidFill>
                  <a:schemeClr val="accent2"/>
                </a:solidFill>
                <a:latin typeface="Times New Roman" panose="02020603050405020304" pitchFamily="18" charset="0"/>
              </a:rPr>
              <a:t>T</a:t>
            </a:r>
            <a:r>
              <a:rPr lang="en-US" altLang="zh-CN" sz="2400"/>
              <a:t>          </a:t>
            </a:r>
          </a:p>
        </p:txBody>
      </p:sp>
      <p:sp>
        <p:nvSpPr>
          <p:cNvPr id="8" name="Rectangle 11">
            <a:extLst>
              <a:ext uri="{FF2B5EF4-FFF2-40B4-BE49-F238E27FC236}">
                <a16:creationId xmlns:a16="http://schemas.microsoft.com/office/drawing/2014/main" id="{4B5E7C94-2EAA-446F-8A0B-E3590857C3CE}"/>
              </a:ext>
            </a:extLst>
          </p:cNvPr>
          <p:cNvSpPr>
            <a:spLocks noChangeArrowheads="1"/>
          </p:cNvSpPr>
          <p:nvPr/>
        </p:nvSpPr>
        <p:spPr bwMode="auto">
          <a:xfrm>
            <a:off x="1524001" y="914401"/>
            <a:ext cx="42449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8288" indent="-268288"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SzPct val="80000"/>
              <a:buFont typeface="Wingdings" panose="05000000000000000000" pitchFamily="2" charset="2"/>
              <a:buBlip>
                <a:blip r:embed="rId10"/>
              </a:buBlip>
            </a:pPr>
            <a:r>
              <a:rPr lang="en-US" altLang="zh-CN" sz="2400" b="1">
                <a:latin typeface="Times New Roman" panose="02020603050405020304" pitchFamily="18" charset="0"/>
              </a:rPr>
              <a:t> </a:t>
            </a:r>
            <a:r>
              <a:rPr lang="zh-CN" altLang="en-US" sz="2600" b="1">
                <a:latin typeface="Times New Roman" panose="02020603050405020304" pitchFamily="18" charset="0"/>
              </a:rPr>
              <a:t>（</a:t>
            </a:r>
            <a:r>
              <a:rPr lang="en-US" altLang="zh-CN" sz="2600" b="1">
                <a:latin typeface="Times New Roman" panose="02020603050405020304" pitchFamily="18" charset="0"/>
              </a:rPr>
              <a:t>3</a:t>
            </a:r>
            <a:r>
              <a:rPr lang="zh-CN" altLang="en-US" sz="2600" b="1">
                <a:latin typeface="Times New Roman" panose="02020603050405020304" pitchFamily="18" charset="0"/>
              </a:rPr>
              <a:t>）测试</a:t>
            </a:r>
          </a:p>
        </p:txBody>
      </p:sp>
      <p:cxnSp>
        <p:nvCxnSpPr>
          <p:cNvPr id="9" name="直接连接符 8">
            <a:extLst>
              <a:ext uri="{FF2B5EF4-FFF2-40B4-BE49-F238E27FC236}">
                <a16:creationId xmlns:a16="http://schemas.microsoft.com/office/drawing/2014/main" id="{D9AD7AD4-FD2B-46E3-A01F-B27E1C5EF479}"/>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D48A974-D09E-4674-95EA-4F9FE8687F20}"/>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
        <p:nvSpPr>
          <p:cNvPr id="11" name="Text Box 10">
            <a:extLst>
              <a:ext uri="{FF2B5EF4-FFF2-40B4-BE49-F238E27FC236}">
                <a16:creationId xmlns:a16="http://schemas.microsoft.com/office/drawing/2014/main" id="{54605882-9E48-4155-A5EC-F2760D791859}"/>
              </a:ext>
            </a:extLst>
          </p:cNvPr>
          <p:cNvSpPr txBox="1">
            <a:spLocks noChangeArrowheads="1"/>
          </p:cNvSpPr>
          <p:nvPr/>
        </p:nvSpPr>
        <p:spPr bwMode="auto">
          <a:xfrm>
            <a:off x="8865020" y="1988757"/>
            <a:ext cx="14427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60000"/>
              <a:buFont typeface="Wingdings" panose="05000000000000000000" pitchFamily="2" charset="2"/>
              <a:buNone/>
            </a:pPr>
            <a:r>
              <a:rPr lang="zh-CN" altLang="en-US" sz="2200" b="1" dirty="0">
                <a:solidFill>
                  <a:schemeClr val="accent2"/>
                </a:solidFill>
                <a:latin typeface="Times New Roman" panose="02020603050405020304" pitchFamily="18" charset="0"/>
              </a:rPr>
              <a:t>输出 </a:t>
            </a:r>
            <a:r>
              <a:rPr lang="en-US" altLang="zh-CN" sz="2200" b="1" dirty="0">
                <a:solidFill>
                  <a:schemeClr val="accent2"/>
                </a:solidFill>
                <a:latin typeface="Times New Roman" panose="02020603050405020304" pitchFamily="18" charset="0"/>
              </a:rPr>
              <a:t>?</a:t>
            </a:r>
            <a:r>
              <a:rPr lang="en-US" altLang="zh-CN" sz="2400" dirty="0"/>
              <a:t>          </a:t>
            </a:r>
          </a:p>
        </p:txBody>
      </p:sp>
    </p:spTree>
    <p:extLst>
      <p:ext uri="{BB962C8B-B14F-4D97-AF65-F5344CB8AC3E}">
        <p14:creationId xmlns:p14="http://schemas.microsoft.com/office/powerpoint/2010/main" val="217695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a:extLst>
              <a:ext uri="{FF2B5EF4-FFF2-40B4-BE49-F238E27FC236}">
                <a16:creationId xmlns:a16="http://schemas.microsoft.com/office/drawing/2014/main" id="{D9AD7AD4-FD2B-46E3-A01F-B27E1C5EF479}"/>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1D48A974-D09E-4674-95EA-4F9FE8687F20}"/>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
        <p:nvSpPr>
          <p:cNvPr id="14" name="Rectangle 19">
            <a:extLst>
              <a:ext uri="{FF2B5EF4-FFF2-40B4-BE49-F238E27FC236}">
                <a16:creationId xmlns:a16="http://schemas.microsoft.com/office/drawing/2014/main" id="{771AF268-8827-4534-B683-4E6C750AD9C5}"/>
              </a:ext>
            </a:extLst>
          </p:cNvPr>
          <p:cNvSpPr>
            <a:spLocks noChangeArrowheads="1"/>
          </p:cNvSpPr>
          <p:nvPr/>
        </p:nvSpPr>
        <p:spPr bwMode="auto">
          <a:xfrm>
            <a:off x="1828800" y="1676400"/>
            <a:ext cx="8610600" cy="4495800"/>
          </a:xfrm>
          <a:prstGeom prst="rect">
            <a:avLst/>
          </a:prstGeom>
          <a:noFill/>
          <a:ln w="9525">
            <a:no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Rectangle 3">
            <a:extLst>
              <a:ext uri="{FF2B5EF4-FFF2-40B4-BE49-F238E27FC236}">
                <a16:creationId xmlns:a16="http://schemas.microsoft.com/office/drawing/2014/main" id="{358515CD-0683-48A5-8BEC-0FE601C7FA37}"/>
              </a:ext>
            </a:extLst>
          </p:cNvPr>
          <p:cNvSpPr txBox="1">
            <a:spLocks noChangeArrowheads="1"/>
          </p:cNvSpPr>
          <p:nvPr/>
        </p:nvSpPr>
        <p:spPr>
          <a:xfrm>
            <a:off x="334434" y="908051"/>
            <a:ext cx="5659967" cy="5400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8288" indent="-268288">
              <a:buSzPct val="80000"/>
              <a:buFont typeface="Arial" panose="020B0604020202020204" pitchFamily="34" charset="0"/>
              <a:buBlip>
                <a:blip r:embed="rId3"/>
              </a:buBlip>
            </a:pPr>
            <a:r>
              <a:rPr lang="en-US" altLang="zh-CN" sz="2600" b="1">
                <a:latin typeface="Times New Roman" panose="02020603050405020304" pitchFamily="18" charset="0"/>
              </a:rPr>
              <a:t> </a:t>
            </a:r>
            <a:r>
              <a:rPr lang="zh-CN" altLang="en-US" sz="2600" b="1">
                <a:latin typeface="Times New Roman" panose="02020603050405020304" pitchFamily="18" charset="0"/>
              </a:rPr>
              <a:t>（</a:t>
            </a:r>
            <a:r>
              <a:rPr lang="en-US" altLang="zh-CN" sz="2600" b="1">
                <a:latin typeface="Times New Roman" panose="02020603050405020304" pitchFamily="18" charset="0"/>
              </a:rPr>
              <a:t>3</a:t>
            </a:r>
            <a:r>
              <a:rPr lang="zh-CN" altLang="en-US" sz="2600" b="1">
                <a:latin typeface="Times New Roman" panose="02020603050405020304" pitchFamily="18" charset="0"/>
              </a:rPr>
              <a:t>）测试</a:t>
            </a:r>
          </a:p>
        </p:txBody>
      </p:sp>
      <p:grpSp>
        <p:nvGrpSpPr>
          <p:cNvPr id="16" name="Group 4">
            <a:extLst>
              <a:ext uri="{FF2B5EF4-FFF2-40B4-BE49-F238E27FC236}">
                <a16:creationId xmlns:a16="http://schemas.microsoft.com/office/drawing/2014/main" id="{CC3E2E93-5195-49FF-8D98-3E41507EC595}"/>
              </a:ext>
            </a:extLst>
          </p:cNvPr>
          <p:cNvGrpSpPr>
            <a:grpSpLocks/>
          </p:cNvGrpSpPr>
          <p:nvPr/>
        </p:nvGrpSpPr>
        <p:grpSpPr bwMode="auto">
          <a:xfrm>
            <a:off x="1898650" y="5029200"/>
            <a:ext cx="3530600" cy="457200"/>
            <a:chOff x="384" y="3120"/>
            <a:chExt cx="2224" cy="336"/>
          </a:xfrm>
        </p:grpSpPr>
        <p:graphicFrame>
          <p:nvGraphicFramePr>
            <p:cNvPr id="17" name="Object 5">
              <a:extLst>
                <a:ext uri="{FF2B5EF4-FFF2-40B4-BE49-F238E27FC236}">
                  <a16:creationId xmlns:a16="http://schemas.microsoft.com/office/drawing/2014/main" id="{FE331938-D1A0-4DB0-855C-0D803D058DD9}"/>
                </a:ext>
              </a:extLst>
            </p:cNvPr>
            <p:cNvGraphicFramePr>
              <a:graphicFrameLocks noChangeAspect="1"/>
            </p:cNvGraphicFramePr>
            <p:nvPr/>
          </p:nvGraphicFramePr>
          <p:xfrm>
            <a:off x="1440" y="3142"/>
            <a:ext cx="1168" cy="314"/>
          </p:xfrm>
          <a:graphic>
            <a:graphicData uri="http://schemas.openxmlformats.org/presentationml/2006/ole">
              <mc:AlternateContent xmlns:mc="http://schemas.openxmlformats.org/markup-compatibility/2006">
                <mc:Choice xmlns:v="urn:schemas-microsoft-com:vml" Requires="v">
                  <p:oleObj spid="_x0000_s71790" name="Equation" r:id="rId4" imgW="660240" imgH="177480" progId="Equation.3">
                    <p:embed/>
                  </p:oleObj>
                </mc:Choice>
                <mc:Fallback>
                  <p:oleObj name="Equation" r:id="rId4" imgW="660240" imgH="177480" progId="Equation.3">
                    <p:embed/>
                    <p:pic>
                      <p:nvPicPr>
                        <p:cNvPr id="46087" name="Object 5">
                          <a:extLst>
                            <a:ext uri="{FF2B5EF4-FFF2-40B4-BE49-F238E27FC236}">
                              <a16:creationId xmlns:a16="http://schemas.microsoft.com/office/drawing/2014/main" id="{3149D729-5B47-4627-B39F-57E500241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 y="3142"/>
                          <a:ext cx="1168" cy="3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6">
              <a:extLst>
                <a:ext uri="{FF2B5EF4-FFF2-40B4-BE49-F238E27FC236}">
                  <a16:creationId xmlns:a16="http://schemas.microsoft.com/office/drawing/2014/main" id="{18A1239D-CCC4-4E4F-B654-69D4F1EA5E61}"/>
                </a:ext>
              </a:extLst>
            </p:cNvPr>
            <p:cNvSpPr txBox="1">
              <a:spLocks noChangeArrowheads="1"/>
            </p:cNvSpPr>
            <p:nvPr/>
          </p:nvSpPr>
          <p:spPr bwMode="auto">
            <a:xfrm>
              <a:off x="384" y="3120"/>
              <a:ext cx="124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调整次序</a:t>
              </a:r>
              <a:r>
                <a:rPr kumimoji="1" lang="zh-CN" altLang="en-US" sz="2400">
                  <a:latin typeface="Times New Roman" panose="02020603050405020304" pitchFamily="18" charset="0"/>
                </a:rPr>
                <a:t>：</a:t>
              </a:r>
            </a:p>
          </p:txBody>
        </p:sp>
      </p:grpSp>
      <p:graphicFrame>
        <p:nvGraphicFramePr>
          <p:cNvPr id="19" name="Object 8">
            <a:extLst>
              <a:ext uri="{FF2B5EF4-FFF2-40B4-BE49-F238E27FC236}">
                <a16:creationId xmlns:a16="http://schemas.microsoft.com/office/drawing/2014/main" id="{A5EB090A-A167-4611-8FA8-25DA2CAA2AC3}"/>
              </a:ext>
            </a:extLst>
          </p:cNvPr>
          <p:cNvGraphicFramePr>
            <a:graphicFrameLocks noChangeAspect="1"/>
          </p:cNvGraphicFramePr>
          <p:nvPr>
            <p:extLst>
              <p:ext uri="{D42A27DB-BD31-4B8C-83A1-F6EECF244321}">
                <p14:modId xmlns:p14="http://schemas.microsoft.com/office/powerpoint/2010/main" val="2903427039"/>
              </p:ext>
            </p:extLst>
          </p:nvPr>
        </p:nvGraphicFramePr>
        <p:xfrm>
          <a:off x="3733801" y="3200400"/>
          <a:ext cx="1806575" cy="1524000"/>
        </p:xfrm>
        <a:graphic>
          <a:graphicData uri="http://schemas.openxmlformats.org/presentationml/2006/ole">
            <mc:AlternateContent xmlns:mc="http://schemas.openxmlformats.org/markup-compatibility/2006">
              <mc:Choice xmlns:v="urn:schemas-microsoft-com:vml" Requires="v">
                <p:oleObj spid="_x0000_s71791" name="Equation" r:id="rId6" imgW="647640" imgH="711000" progId="Equation.3">
                  <p:embed/>
                </p:oleObj>
              </mc:Choice>
              <mc:Fallback>
                <p:oleObj name="Equation" r:id="rId6" imgW="647640" imgH="711000" progId="Equation.3">
                  <p:embed/>
                  <p:pic>
                    <p:nvPicPr>
                      <p:cNvPr id="270344" name="Object 8">
                        <a:extLst>
                          <a:ext uri="{FF2B5EF4-FFF2-40B4-BE49-F238E27FC236}">
                            <a16:creationId xmlns:a16="http://schemas.microsoft.com/office/drawing/2014/main" id="{F70F05B7-156E-4795-9824-82E71FBA6D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3801" y="3200400"/>
                        <a:ext cx="1806575"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9">
            <a:extLst>
              <a:ext uri="{FF2B5EF4-FFF2-40B4-BE49-F238E27FC236}">
                <a16:creationId xmlns:a16="http://schemas.microsoft.com/office/drawing/2014/main" id="{CC79BB51-2056-4ED2-8AE8-EA30B5DB6623}"/>
              </a:ext>
            </a:extLst>
          </p:cNvPr>
          <p:cNvSpPr txBox="1">
            <a:spLocks noChangeArrowheads="1"/>
          </p:cNvSpPr>
          <p:nvPr/>
        </p:nvSpPr>
        <p:spPr bwMode="auto">
          <a:xfrm>
            <a:off x="1878014" y="3581400"/>
            <a:ext cx="2160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初始状态</a:t>
            </a:r>
            <a:r>
              <a:rPr kumimoji="1" lang="zh-CN" altLang="en-US" sz="2400">
                <a:latin typeface="Times New Roman" panose="02020603050405020304" pitchFamily="18" charset="0"/>
              </a:rPr>
              <a:t>：</a:t>
            </a:r>
          </a:p>
        </p:txBody>
      </p:sp>
      <p:graphicFrame>
        <p:nvGraphicFramePr>
          <p:cNvPr id="21" name="Object 11">
            <a:extLst>
              <a:ext uri="{FF2B5EF4-FFF2-40B4-BE49-F238E27FC236}">
                <a16:creationId xmlns:a16="http://schemas.microsoft.com/office/drawing/2014/main" id="{2C40ABA3-4099-49C6-96C6-1A9CE1538757}"/>
              </a:ext>
            </a:extLst>
          </p:cNvPr>
          <p:cNvGraphicFramePr>
            <a:graphicFrameLocks noChangeAspect="1"/>
          </p:cNvGraphicFramePr>
          <p:nvPr>
            <p:extLst>
              <p:ext uri="{D42A27DB-BD31-4B8C-83A1-F6EECF244321}">
                <p14:modId xmlns:p14="http://schemas.microsoft.com/office/powerpoint/2010/main" val="103914939"/>
              </p:ext>
            </p:extLst>
          </p:nvPr>
        </p:nvGraphicFramePr>
        <p:xfrm>
          <a:off x="3873500" y="2528888"/>
          <a:ext cx="1581150" cy="488950"/>
        </p:xfrm>
        <a:graphic>
          <a:graphicData uri="http://schemas.openxmlformats.org/presentationml/2006/ole">
            <mc:AlternateContent xmlns:mc="http://schemas.openxmlformats.org/markup-compatibility/2006">
              <mc:Choice xmlns:v="urn:schemas-microsoft-com:vml" Requires="v">
                <p:oleObj spid="_x0000_s71792" name="公式" r:id="rId8" imgW="558720" imgH="228600" progId="Equation.3">
                  <p:embed/>
                </p:oleObj>
              </mc:Choice>
              <mc:Fallback>
                <p:oleObj name="公式" r:id="rId8" imgW="558720" imgH="228600" progId="Equation.3">
                  <p:embed/>
                  <p:pic>
                    <p:nvPicPr>
                      <p:cNvPr id="46083" name="Object 11">
                        <a:extLst>
                          <a:ext uri="{FF2B5EF4-FFF2-40B4-BE49-F238E27FC236}">
                            <a16:creationId xmlns:a16="http://schemas.microsoft.com/office/drawing/2014/main" id="{16AC0CEC-47C8-42EF-8B81-F51CA7E0D8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3500" y="2528888"/>
                        <a:ext cx="1581150"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Rectangle 12">
            <a:extLst>
              <a:ext uri="{FF2B5EF4-FFF2-40B4-BE49-F238E27FC236}">
                <a16:creationId xmlns:a16="http://schemas.microsoft.com/office/drawing/2014/main" id="{21B1FD68-697D-47EB-9AF7-E8FFC9D8DBFB}"/>
              </a:ext>
            </a:extLst>
          </p:cNvPr>
          <p:cNvSpPr>
            <a:spLocks noChangeArrowheads="1"/>
          </p:cNvSpPr>
          <p:nvPr/>
        </p:nvSpPr>
        <p:spPr bwMode="auto">
          <a:xfrm>
            <a:off x="1917700" y="2633663"/>
            <a:ext cx="2008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buClr>
                <a:srgbClr val="0000CC"/>
              </a:buClr>
              <a:buSzPct val="60000"/>
              <a:buFont typeface="Wingdings" panose="05000000000000000000" pitchFamily="2" charset="2"/>
              <a:buChar char="l"/>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测试用例</a:t>
            </a:r>
            <a:r>
              <a:rPr kumimoji="1" lang="zh-CN" altLang="en-US" sz="2400">
                <a:latin typeface="Times New Roman" panose="02020603050405020304" pitchFamily="18" charset="0"/>
              </a:rPr>
              <a:t>：</a:t>
            </a:r>
          </a:p>
        </p:txBody>
      </p:sp>
      <p:sp>
        <p:nvSpPr>
          <p:cNvPr id="23" name="Text Box 14">
            <a:extLst>
              <a:ext uri="{FF2B5EF4-FFF2-40B4-BE49-F238E27FC236}">
                <a16:creationId xmlns:a16="http://schemas.microsoft.com/office/drawing/2014/main" id="{5A48101F-B556-48DC-8922-27DE072A3422}"/>
              </a:ext>
            </a:extLst>
          </p:cNvPr>
          <p:cNvSpPr txBox="1">
            <a:spLocks noChangeArrowheads="1"/>
          </p:cNvSpPr>
          <p:nvPr/>
        </p:nvSpPr>
        <p:spPr bwMode="auto">
          <a:xfrm>
            <a:off x="1981201" y="1795463"/>
            <a:ext cx="6843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样本</a:t>
            </a:r>
            <a:r>
              <a:rPr kumimoji="1" lang="zh-CN" altLang="en-US" sz="2400">
                <a:latin typeface="Times New Roman" panose="02020603050405020304" pitchFamily="18" charset="0"/>
              </a:rPr>
              <a:t>：</a:t>
            </a:r>
            <a:endParaRPr kumimoji="1" lang="zh-CN" altLang="en-US" sz="2600">
              <a:latin typeface="Times New Roman" panose="02020603050405020304" pitchFamily="18" charset="0"/>
            </a:endParaRPr>
          </a:p>
        </p:txBody>
      </p:sp>
      <p:graphicFrame>
        <p:nvGraphicFramePr>
          <p:cNvPr id="24" name="Object 24">
            <a:extLst>
              <a:ext uri="{FF2B5EF4-FFF2-40B4-BE49-F238E27FC236}">
                <a16:creationId xmlns:a16="http://schemas.microsoft.com/office/drawing/2014/main" id="{BD17D74F-95D6-4924-BEF6-1CABE089D7CD}"/>
              </a:ext>
            </a:extLst>
          </p:cNvPr>
          <p:cNvGraphicFramePr>
            <a:graphicFrameLocks noChangeAspect="1"/>
          </p:cNvGraphicFramePr>
          <p:nvPr>
            <p:extLst>
              <p:ext uri="{D42A27DB-BD31-4B8C-83A1-F6EECF244321}">
                <p14:modId xmlns:p14="http://schemas.microsoft.com/office/powerpoint/2010/main" val="406152724"/>
              </p:ext>
            </p:extLst>
          </p:nvPr>
        </p:nvGraphicFramePr>
        <p:xfrm>
          <a:off x="6324600" y="2057400"/>
          <a:ext cx="4114800" cy="3886200"/>
        </p:xfrm>
        <a:graphic>
          <a:graphicData uri="http://schemas.openxmlformats.org/presentationml/2006/ole">
            <mc:AlternateContent xmlns:mc="http://schemas.openxmlformats.org/markup-compatibility/2006">
              <mc:Choice xmlns:v="urn:schemas-microsoft-com:vml" Requires="v">
                <p:oleObj spid="_x0000_s71793" name="SmartDraw" r:id="rId10" imgW="2596680" imgH="2424600" progId="SmartDraw.2">
                  <p:embed/>
                </p:oleObj>
              </mc:Choice>
              <mc:Fallback>
                <p:oleObj name="SmartDraw" r:id="rId10" imgW="2596680" imgH="2424600" progId="SmartDraw.2">
                  <p:embed/>
                  <p:pic>
                    <p:nvPicPr>
                      <p:cNvPr id="270360" name="Object 24">
                        <a:extLst>
                          <a:ext uri="{FF2B5EF4-FFF2-40B4-BE49-F238E27FC236}">
                            <a16:creationId xmlns:a16="http://schemas.microsoft.com/office/drawing/2014/main" id="{178F966A-4280-4341-B089-7B97B0A425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24600" y="2057400"/>
                        <a:ext cx="4114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 name="Object 26">
            <a:extLst>
              <a:ext uri="{FF2B5EF4-FFF2-40B4-BE49-F238E27FC236}">
                <a16:creationId xmlns:a16="http://schemas.microsoft.com/office/drawing/2014/main" id="{74584458-B94E-4B0A-A732-57526AABFFB8}"/>
              </a:ext>
            </a:extLst>
          </p:cNvPr>
          <p:cNvGraphicFramePr>
            <a:graphicFrameLocks noChangeAspect="1"/>
          </p:cNvGraphicFramePr>
          <p:nvPr>
            <p:extLst>
              <p:ext uri="{D42A27DB-BD31-4B8C-83A1-F6EECF244321}">
                <p14:modId xmlns:p14="http://schemas.microsoft.com/office/powerpoint/2010/main" val="2870803566"/>
              </p:ext>
            </p:extLst>
          </p:nvPr>
        </p:nvGraphicFramePr>
        <p:xfrm>
          <a:off x="3390900" y="1828800"/>
          <a:ext cx="2616200" cy="457200"/>
        </p:xfrm>
        <a:graphic>
          <a:graphicData uri="http://schemas.openxmlformats.org/presentationml/2006/ole">
            <mc:AlternateContent xmlns:mc="http://schemas.openxmlformats.org/markup-compatibility/2006">
              <mc:Choice xmlns:v="urn:schemas-microsoft-com:vml" Requires="v">
                <p:oleObj spid="_x0000_s71794" name="公式" r:id="rId12" imgW="1307880" imgH="228600" progId="Equation.3">
                  <p:embed/>
                </p:oleObj>
              </mc:Choice>
              <mc:Fallback>
                <p:oleObj name="公式" r:id="rId12" imgW="1307880" imgH="228600" progId="Equation.3">
                  <p:embed/>
                  <p:pic>
                    <p:nvPicPr>
                      <p:cNvPr id="46085" name="Object 26">
                        <a:extLst>
                          <a:ext uri="{FF2B5EF4-FFF2-40B4-BE49-F238E27FC236}">
                            <a16:creationId xmlns:a16="http://schemas.microsoft.com/office/drawing/2014/main" id="{A807BA9E-D8F4-411A-AA7D-1A97E50315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90900" y="1828800"/>
                        <a:ext cx="261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7">
            <a:extLst>
              <a:ext uri="{FF2B5EF4-FFF2-40B4-BE49-F238E27FC236}">
                <a16:creationId xmlns:a16="http://schemas.microsoft.com/office/drawing/2014/main" id="{B60E9998-56C6-49FC-90E7-FADAB19F2F11}"/>
              </a:ext>
            </a:extLst>
          </p:cNvPr>
          <p:cNvGraphicFramePr>
            <a:graphicFrameLocks noChangeAspect="1"/>
          </p:cNvGraphicFramePr>
          <p:nvPr>
            <p:extLst>
              <p:ext uri="{D42A27DB-BD31-4B8C-83A1-F6EECF244321}">
                <p14:modId xmlns:p14="http://schemas.microsoft.com/office/powerpoint/2010/main" val="1790300065"/>
              </p:ext>
            </p:extLst>
          </p:nvPr>
        </p:nvGraphicFramePr>
        <p:xfrm>
          <a:off x="6438900" y="1828800"/>
          <a:ext cx="2743200" cy="457200"/>
        </p:xfrm>
        <a:graphic>
          <a:graphicData uri="http://schemas.openxmlformats.org/presentationml/2006/ole">
            <mc:AlternateContent xmlns:mc="http://schemas.openxmlformats.org/markup-compatibility/2006">
              <mc:Choice xmlns:v="urn:schemas-microsoft-com:vml" Requires="v">
                <p:oleObj spid="_x0000_s71795" name="公式" r:id="rId14" imgW="1371600" imgH="228600" progId="Equation.3">
                  <p:embed/>
                </p:oleObj>
              </mc:Choice>
              <mc:Fallback>
                <p:oleObj name="公式" r:id="rId14" imgW="1371600" imgH="228600" progId="Equation.3">
                  <p:embed/>
                  <p:pic>
                    <p:nvPicPr>
                      <p:cNvPr id="46086" name="Object 27">
                        <a:extLst>
                          <a:ext uri="{FF2B5EF4-FFF2-40B4-BE49-F238E27FC236}">
                            <a16:creationId xmlns:a16="http://schemas.microsoft.com/office/drawing/2014/main" id="{9ECBBEE1-47DC-437E-87D4-EAF582816E3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38900" y="18288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1591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7"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问题求解</a:t>
            </a:r>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8</a:t>
            </a:fld>
            <a:endParaRPr lang="zh-CN" altLang="en-US" sz="1050" dirty="0"/>
          </a:p>
        </p:txBody>
      </p: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8" name="文本框 17"/>
          <p:cNvSpPr txBox="1"/>
          <p:nvPr/>
        </p:nvSpPr>
        <p:spPr>
          <a:xfrm>
            <a:off x="0" y="1968749"/>
            <a:ext cx="12192000" cy="1754326"/>
          </a:xfrm>
          <a:prstGeom prst="rect">
            <a:avLst/>
          </a:prstGeom>
          <a:noFill/>
        </p:spPr>
        <p:txBody>
          <a:bodyPr wrap="square" rtlCol="0">
            <a:spAutoFit/>
          </a:bodyPr>
          <a:lstStyle/>
          <a:p>
            <a:pPr algn="ctr">
              <a:lnSpc>
                <a:spcPct val="150000"/>
              </a:lnSpc>
            </a:pPr>
            <a:r>
              <a:rPr lang="zh-CN" altLang="en-US" sz="4000" dirty="0">
                <a:solidFill>
                  <a:srgbClr val="7E0C6E"/>
                </a:solidFill>
                <a:latin typeface="黑体" panose="02010609060101010101" pitchFamily="49" charset="-122"/>
                <a:ea typeface="黑体" panose="02010609060101010101" pitchFamily="49" charset="-122"/>
              </a:rPr>
              <a:t>人工神经网络</a:t>
            </a:r>
            <a:endParaRPr lang="en-US" altLang="zh-CN" sz="4000" dirty="0">
              <a:solidFill>
                <a:srgbClr val="7E0C6E"/>
              </a:solidFill>
              <a:latin typeface="黑体" panose="02010609060101010101" pitchFamily="49" charset="-122"/>
              <a:ea typeface="黑体" panose="02010609060101010101" pitchFamily="49" charset="-122"/>
            </a:endParaRPr>
          </a:p>
          <a:p>
            <a:pPr algn="ctr">
              <a:lnSpc>
                <a:spcPct val="150000"/>
              </a:lnSpc>
            </a:pPr>
            <a:r>
              <a:rPr lang="en-US" altLang="zh-CN" sz="32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Artificial Neural Networks</a:t>
            </a:r>
          </a:p>
        </p:txBody>
      </p:sp>
      <p:sp>
        <p:nvSpPr>
          <p:cNvPr id="10" name="矩形 9"/>
          <p:cNvSpPr/>
          <p:nvPr/>
        </p:nvSpPr>
        <p:spPr>
          <a:xfrm>
            <a:off x="1524000" y="4000214"/>
            <a:ext cx="9144000" cy="707886"/>
          </a:xfrm>
          <a:prstGeom prst="rect">
            <a:avLst/>
          </a:prstGeom>
        </p:spPr>
        <p:txBody>
          <a:bodyPr wrap="square">
            <a:spAutoFit/>
          </a:bodyPr>
          <a:lstStyle/>
          <a:p>
            <a:pPr algn="ctr" defTabSz="457200" fontAlgn="base">
              <a:spcBef>
                <a:spcPct val="0"/>
              </a:spcBef>
              <a:spcAft>
                <a:spcPct val="0"/>
              </a:spcAft>
            </a:pPr>
            <a:r>
              <a:rPr lang="zh-CN" altLang="en-US" sz="2400" dirty="0">
                <a:solidFill>
                  <a:prstClr val="black"/>
                </a:solidFill>
                <a:latin typeface="宋体"/>
                <a:ea typeface="宋体"/>
                <a:cs typeface="Times New Roman" panose="02020603050405020304" pitchFamily="18" charset="0"/>
              </a:rPr>
              <a:t>神经计算是以神经网络为基础的计算</a:t>
            </a:r>
            <a:br>
              <a:rPr lang="en-US" altLang="zh-CN" sz="2400" dirty="0">
                <a:solidFill>
                  <a:prstClr val="black"/>
                </a:solidFill>
                <a:effectLst>
                  <a:outerShdw blurRad="38100" dist="38100" dir="2700000" algn="tl">
                    <a:srgbClr val="C0C0C0"/>
                  </a:outerShdw>
                </a:effectLst>
                <a:latin typeface="宋体"/>
                <a:ea typeface="宋体"/>
                <a:cs typeface="Times New Roman" panose="02020603050405020304" pitchFamily="18" charset="0"/>
              </a:rPr>
            </a:br>
            <a:endParaRPr lang="zh-CN" altLang="en-US" sz="1600" dirty="0">
              <a:solidFill>
                <a:prstClr val="black"/>
              </a:solidFill>
              <a:latin typeface="宋体"/>
              <a:ea typeface="宋体"/>
            </a:endParaRPr>
          </a:p>
        </p:txBody>
      </p:sp>
    </p:spTree>
    <p:extLst>
      <p:ext uri="{BB962C8B-B14F-4D97-AF65-F5344CB8AC3E}">
        <p14:creationId xmlns:p14="http://schemas.microsoft.com/office/powerpoint/2010/main" val="9533737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2" name="灯片编号占位符 3">
            <a:extLst>
              <a:ext uri="{FF2B5EF4-FFF2-40B4-BE49-F238E27FC236}">
                <a16:creationId xmlns:a16="http://schemas.microsoft.com/office/drawing/2014/main" id="{3D9D4585-40B2-409D-B895-729311E343C4}"/>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AF84E617-7270-4736-9376-014A97AA7858}" type="slidenum">
              <a:rPr lang="ja-JP" altLang="en-US" sz="1800">
                <a:solidFill>
                  <a:srgbClr val="A50021"/>
                </a:solidFill>
                <a:ea typeface="ＭＳ Ｐゴシック" panose="020B0600070205080204" pitchFamily="34" charset="-128"/>
              </a:rPr>
              <a:pPr eaLnBrk="1" hangingPunct="1"/>
              <a:t>80</a:t>
            </a:fld>
            <a:endParaRPr lang="en-US" altLang="ja-JP" sz="1800">
              <a:solidFill>
                <a:srgbClr val="A50021"/>
              </a:solidFill>
              <a:ea typeface="ＭＳ Ｐゴシック" panose="020B0600070205080204" pitchFamily="34" charset="-128"/>
            </a:endParaRPr>
          </a:p>
        </p:txBody>
      </p:sp>
      <p:sp>
        <p:nvSpPr>
          <p:cNvPr id="47113" name="Text Box 3">
            <a:extLst>
              <a:ext uri="{FF2B5EF4-FFF2-40B4-BE49-F238E27FC236}">
                <a16:creationId xmlns:a16="http://schemas.microsoft.com/office/drawing/2014/main" id="{CD2A732F-5484-4638-BD3D-8EEF5C3CFBCA}"/>
              </a:ext>
            </a:extLst>
          </p:cNvPr>
          <p:cNvSpPr txBox="1">
            <a:spLocks noChangeArrowheads="1"/>
          </p:cNvSpPr>
          <p:nvPr/>
        </p:nvSpPr>
        <p:spPr bwMode="auto">
          <a:xfrm>
            <a:off x="1828800" y="1004888"/>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kumimoji="1" lang="en-US" altLang="zh-CN" sz="2400" b="1">
                <a:latin typeface="Times New Roman" panose="02020603050405020304" pitchFamily="18" charset="0"/>
              </a:rPr>
              <a:t> </a:t>
            </a:r>
            <a:r>
              <a:rPr kumimoji="1" lang="zh-CN" altLang="en-US" sz="2600" b="1">
                <a:latin typeface="Times New Roman" panose="02020603050405020304" pitchFamily="18" charset="0"/>
              </a:rPr>
              <a:t>调整次序： </a:t>
            </a:r>
            <a:r>
              <a:rPr kumimoji="1" lang="en-US" altLang="zh-CN" sz="2800" b="1">
                <a:solidFill>
                  <a:schemeClr val="accent2"/>
                </a:solidFill>
                <a:latin typeface="Times New Roman" panose="02020603050405020304" pitchFamily="18" charset="0"/>
              </a:rPr>
              <a:t>2</a:t>
            </a:r>
            <a:r>
              <a:rPr kumimoji="1" lang="en-US" altLang="zh-CN" sz="2800" b="1">
                <a:latin typeface="Times New Roman" panose="02020603050405020304" pitchFamily="18" charset="0"/>
              </a:rPr>
              <a:t>→1→3</a:t>
            </a:r>
          </a:p>
        </p:txBody>
      </p:sp>
      <p:grpSp>
        <p:nvGrpSpPr>
          <p:cNvPr id="2" name="Group 5">
            <a:extLst>
              <a:ext uri="{FF2B5EF4-FFF2-40B4-BE49-F238E27FC236}">
                <a16:creationId xmlns:a16="http://schemas.microsoft.com/office/drawing/2014/main" id="{9727B7D1-6434-489E-940E-190789586D8F}"/>
              </a:ext>
            </a:extLst>
          </p:cNvPr>
          <p:cNvGrpSpPr>
            <a:grpSpLocks/>
          </p:cNvGrpSpPr>
          <p:nvPr/>
        </p:nvGrpSpPr>
        <p:grpSpPr bwMode="auto">
          <a:xfrm>
            <a:off x="2667000" y="1905000"/>
            <a:ext cx="1524000" cy="2133600"/>
            <a:chOff x="600" y="888"/>
            <a:chExt cx="960" cy="1536"/>
          </a:xfrm>
        </p:grpSpPr>
        <p:graphicFrame>
          <p:nvGraphicFramePr>
            <p:cNvPr id="47111" name="Object 6">
              <a:extLst>
                <a:ext uri="{FF2B5EF4-FFF2-40B4-BE49-F238E27FC236}">
                  <a16:creationId xmlns:a16="http://schemas.microsoft.com/office/drawing/2014/main" id="{3FF23DE8-788B-45EF-998E-5E3BBC9AB3FE}"/>
                </a:ext>
              </a:extLst>
            </p:cNvPr>
            <p:cNvGraphicFramePr>
              <a:graphicFrameLocks noChangeAspect="1"/>
            </p:cNvGraphicFramePr>
            <p:nvPr/>
          </p:nvGraphicFramePr>
          <p:xfrm>
            <a:off x="600" y="1390"/>
            <a:ext cx="960" cy="1034"/>
          </p:xfrm>
          <a:graphic>
            <a:graphicData uri="http://schemas.openxmlformats.org/presentationml/2006/ole">
              <mc:AlternateContent xmlns:mc="http://schemas.openxmlformats.org/markup-compatibility/2006">
                <mc:Choice xmlns:v="urn:schemas-microsoft-com:vml" Requires="v">
                  <p:oleObj spid="_x0000_s38016" name="Equation" r:id="rId3" imgW="647640" imgH="711000" progId="Equation.3">
                    <p:embed/>
                  </p:oleObj>
                </mc:Choice>
                <mc:Fallback>
                  <p:oleObj name="Equation" r:id="rId3" imgW="647640" imgH="711000" progId="Equation.3">
                    <p:embed/>
                    <p:pic>
                      <p:nvPicPr>
                        <p:cNvPr id="47111" name="Object 6">
                          <a:extLst>
                            <a:ext uri="{FF2B5EF4-FFF2-40B4-BE49-F238E27FC236}">
                              <a16:creationId xmlns:a16="http://schemas.microsoft.com/office/drawing/2014/main" id="{3FF23DE8-788B-45EF-998E-5E3BBC9AB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 y="1390"/>
                          <a:ext cx="960" cy="10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8" name="AutoShape 7" descr="再生纸">
              <a:extLst>
                <a:ext uri="{FF2B5EF4-FFF2-40B4-BE49-F238E27FC236}">
                  <a16:creationId xmlns:a16="http://schemas.microsoft.com/office/drawing/2014/main" id="{6E9262B1-C895-4D27-B51C-EC91E7332907}"/>
                </a:ext>
              </a:extLst>
            </p:cNvPr>
            <p:cNvSpPr>
              <a:spLocks noChangeArrowheads="1"/>
            </p:cNvSpPr>
            <p:nvPr/>
          </p:nvSpPr>
          <p:spPr bwMode="auto">
            <a:xfrm>
              <a:off x="672" y="888"/>
              <a:ext cx="768" cy="318"/>
            </a:xfrm>
            <a:prstGeom prst="bevel">
              <a:avLst>
                <a:gd name="adj" fmla="val 9722"/>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latin typeface="Times New Roman" panose="02020603050405020304" pitchFamily="18" charset="0"/>
                  <a:ea typeface="楷体_GB2312" pitchFamily="49" charset="-122"/>
                </a:rPr>
                <a:t>k</a:t>
              </a:r>
              <a:r>
                <a:rPr kumimoji="1" lang="en-US" altLang="zh-CN" sz="2400" b="1">
                  <a:latin typeface="Times New Roman" panose="02020603050405020304" pitchFamily="18" charset="0"/>
                  <a:ea typeface="楷体_GB2312" pitchFamily="49" charset="-122"/>
                </a:rPr>
                <a:t> = 0</a:t>
              </a:r>
            </a:p>
          </p:txBody>
        </p:sp>
      </p:grpSp>
      <p:sp>
        <p:nvSpPr>
          <p:cNvPr id="271369" name="AutoShape 9" descr="蓝色砂纸">
            <a:extLst>
              <a:ext uri="{FF2B5EF4-FFF2-40B4-BE49-F238E27FC236}">
                <a16:creationId xmlns:a16="http://schemas.microsoft.com/office/drawing/2014/main" id="{BC64D264-AC7E-4690-8FA7-B049A74BE4E8}"/>
              </a:ext>
            </a:extLst>
          </p:cNvPr>
          <p:cNvSpPr>
            <a:spLocks noChangeArrowheads="1"/>
          </p:cNvSpPr>
          <p:nvPr/>
        </p:nvSpPr>
        <p:spPr bwMode="auto">
          <a:xfrm>
            <a:off x="2560639" y="4462464"/>
            <a:ext cx="7310437" cy="1963737"/>
          </a:xfrm>
          <a:prstGeom prst="roundRect">
            <a:avLst>
              <a:gd name="adj" fmla="val 16667"/>
            </a:avLst>
          </a:prstGeom>
          <a:blipFill dpi="0" rotWithShape="0">
            <a:blip r:embed="rId6" cstate="print"/>
            <a:srcRect/>
            <a:tile tx="0" ty="0" sx="100000" sy="100000" flip="none" algn="tl"/>
          </a:blipFill>
          <a:ln w="9525">
            <a:noFill/>
            <a:round/>
            <a:headEnd/>
            <a:tailEnd/>
          </a:ln>
          <a:effectLst>
            <a:prstShdw prst="shdw17" dist="17961" dir="2700000">
              <a:srgbClr val="CCECFF">
                <a:gamma/>
                <a:shade val="60000"/>
                <a:invGamma/>
              </a:srgbClr>
            </a:prstShdw>
          </a:effectLst>
        </p:spPr>
        <p:txBody>
          <a:bodyPr tIns="10800" bIns="10800" anchor="ctr">
            <a:spAutoFit/>
          </a:bodyPr>
          <a:lstStyle/>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p:txBody>
      </p:sp>
      <p:grpSp>
        <p:nvGrpSpPr>
          <p:cNvPr id="3" name="Group 10">
            <a:extLst>
              <a:ext uri="{FF2B5EF4-FFF2-40B4-BE49-F238E27FC236}">
                <a16:creationId xmlns:a16="http://schemas.microsoft.com/office/drawing/2014/main" id="{B104CA82-CA4B-4987-9C46-73CE5E94B3D2}"/>
              </a:ext>
            </a:extLst>
          </p:cNvPr>
          <p:cNvGrpSpPr>
            <a:grpSpLocks/>
          </p:cNvGrpSpPr>
          <p:nvPr/>
        </p:nvGrpSpPr>
        <p:grpSpPr bwMode="auto">
          <a:xfrm>
            <a:off x="2743201" y="4724401"/>
            <a:ext cx="392113" cy="538163"/>
            <a:chOff x="3729" y="1440"/>
            <a:chExt cx="279" cy="356"/>
          </a:xfrm>
        </p:grpSpPr>
        <p:graphicFrame>
          <p:nvGraphicFramePr>
            <p:cNvPr id="47109" name="Object 11">
              <a:extLst>
                <a:ext uri="{FF2B5EF4-FFF2-40B4-BE49-F238E27FC236}">
                  <a16:creationId xmlns:a16="http://schemas.microsoft.com/office/drawing/2014/main" id="{F8F6A35A-C556-4EE3-8312-18FFAD4E8E30}"/>
                </a:ext>
              </a:extLst>
            </p:cNvPr>
            <p:cNvGraphicFramePr>
              <a:graphicFrameLocks noChangeAspect="1"/>
            </p:cNvGraphicFramePr>
            <p:nvPr/>
          </p:nvGraphicFramePr>
          <p:xfrm>
            <a:off x="3840" y="1440"/>
            <a:ext cx="168" cy="356"/>
          </p:xfrm>
          <a:graphic>
            <a:graphicData uri="http://schemas.openxmlformats.org/presentationml/2006/ole">
              <mc:AlternateContent xmlns:mc="http://schemas.openxmlformats.org/markup-compatibility/2006">
                <mc:Choice xmlns:v="urn:schemas-microsoft-com:vml" Requires="v">
                  <p:oleObj spid="_x0000_s38017" name="Equation" r:id="rId7" imgW="101520" imgH="215640" progId="Equation.3">
                    <p:embed/>
                  </p:oleObj>
                </mc:Choice>
                <mc:Fallback>
                  <p:oleObj name="Equation" r:id="rId7" imgW="101520" imgH="215640" progId="Equation.3">
                    <p:embed/>
                    <p:pic>
                      <p:nvPicPr>
                        <p:cNvPr id="47109" name="Object 11">
                          <a:extLst>
                            <a:ext uri="{FF2B5EF4-FFF2-40B4-BE49-F238E27FC236}">
                              <a16:creationId xmlns:a16="http://schemas.microsoft.com/office/drawing/2014/main" id="{F8F6A35A-C556-4EE3-8312-18FFAD4E8E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1440"/>
                          <a:ext cx="168"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10" name="Object 12">
              <a:extLst>
                <a:ext uri="{FF2B5EF4-FFF2-40B4-BE49-F238E27FC236}">
                  <a16:creationId xmlns:a16="http://schemas.microsoft.com/office/drawing/2014/main" id="{FAC22F0F-E8D7-48D8-A681-362A1DCBC6D7}"/>
                </a:ext>
              </a:extLst>
            </p:cNvPr>
            <p:cNvGraphicFramePr>
              <a:graphicFrameLocks noChangeAspect="1"/>
            </p:cNvGraphicFramePr>
            <p:nvPr/>
          </p:nvGraphicFramePr>
          <p:xfrm>
            <a:off x="3729" y="1500"/>
            <a:ext cx="196" cy="217"/>
          </p:xfrm>
          <a:graphic>
            <a:graphicData uri="http://schemas.openxmlformats.org/presentationml/2006/ole">
              <mc:AlternateContent xmlns:mc="http://schemas.openxmlformats.org/markup-compatibility/2006">
                <mc:Choice xmlns:v="urn:schemas-microsoft-com:vml" Requires="v">
                  <p:oleObj spid="_x0000_s38018" name="公式" r:id="rId9" imgW="114120" imgH="126720" progId="Equation.3">
                    <p:embed/>
                  </p:oleObj>
                </mc:Choice>
                <mc:Fallback>
                  <p:oleObj name="公式" r:id="rId9" imgW="114120" imgH="126720" progId="Equation.3">
                    <p:embed/>
                    <p:pic>
                      <p:nvPicPr>
                        <p:cNvPr id="47110" name="Object 12">
                          <a:extLst>
                            <a:ext uri="{FF2B5EF4-FFF2-40B4-BE49-F238E27FC236}">
                              <a16:creationId xmlns:a16="http://schemas.microsoft.com/office/drawing/2014/main" id="{FAC22F0F-E8D7-48D8-A681-362A1DCBC6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9" y="1500"/>
                          <a:ext cx="196"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71373" name="Object 13">
            <a:extLst>
              <a:ext uri="{FF2B5EF4-FFF2-40B4-BE49-F238E27FC236}">
                <a16:creationId xmlns:a16="http://schemas.microsoft.com/office/drawing/2014/main" id="{F43F462E-346A-438E-816C-9330650D3588}"/>
              </a:ext>
            </a:extLst>
          </p:cNvPr>
          <p:cNvGraphicFramePr>
            <a:graphicFrameLocks noChangeAspect="1"/>
          </p:cNvGraphicFramePr>
          <p:nvPr/>
        </p:nvGraphicFramePr>
        <p:xfrm>
          <a:off x="3048000" y="4495800"/>
          <a:ext cx="6629400" cy="1066800"/>
        </p:xfrm>
        <a:graphic>
          <a:graphicData uri="http://schemas.openxmlformats.org/presentationml/2006/ole">
            <mc:AlternateContent xmlns:mc="http://schemas.openxmlformats.org/markup-compatibility/2006">
              <mc:Choice xmlns:v="urn:schemas-microsoft-com:vml" Requires="v">
                <p:oleObj spid="_x0000_s38019" name="公式" r:id="rId11" imgW="3492360" imgH="457200" progId="Equation.3">
                  <p:embed/>
                </p:oleObj>
              </mc:Choice>
              <mc:Fallback>
                <p:oleObj name="公式" r:id="rId11" imgW="3492360" imgH="457200" progId="Equation.3">
                  <p:embed/>
                  <p:pic>
                    <p:nvPicPr>
                      <p:cNvPr id="271373" name="Object 13">
                        <a:extLst>
                          <a:ext uri="{FF2B5EF4-FFF2-40B4-BE49-F238E27FC236}">
                            <a16:creationId xmlns:a16="http://schemas.microsoft.com/office/drawing/2014/main" id="{F43F462E-346A-438E-816C-9330650D35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0" y="4495800"/>
                        <a:ext cx="66294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74" name="Object 14">
            <a:extLst>
              <a:ext uri="{FF2B5EF4-FFF2-40B4-BE49-F238E27FC236}">
                <a16:creationId xmlns:a16="http://schemas.microsoft.com/office/drawing/2014/main" id="{4F22E3D9-39AF-4FFD-A879-B4C341F9F0C0}"/>
              </a:ext>
            </a:extLst>
          </p:cNvPr>
          <p:cNvGraphicFramePr>
            <a:graphicFrameLocks noChangeAspect="1"/>
          </p:cNvGraphicFramePr>
          <p:nvPr/>
        </p:nvGraphicFramePr>
        <p:xfrm>
          <a:off x="2786064" y="5599114"/>
          <a:ext cx="4757737" cy="496887"/>
        </p:xfrm>
        <a:graphic>
          <a:graphicData uri="http://schemas.openxmlformats.org/presentationml/2006/ole">
            <mc:AlternateContent xmlns:mc="http://schemas.openxmlformats.org/markup-compatibility/2006">
              <mc:Choice xmlns:v="urn:schemas-microsoft-com:vml" Requires="v">
                <p:oleObj spid="_x0000_s38020" name="Equation" r:id="rId13" imgW="2298600" imgH="228600" progId="Equation.3">
                  <p:embed/>
                </p:oleObj>
              </mc:Choice>
              <mc:Fallback>
                <p:oleObj name="Equation" r:id="rId13" imgW="2298600" imgH="228600" progId="Equation.3">
                  <p:embed/>
                  <p:pic>
                    <p:nvPicPr>
                      <p:cNvPr id="271374" name="Object 14">
                        <a:extLst>
                          <a:ext uri="{FF2B5EF4-FFF2-40B4-BE49-F238E27FC236}">
                            <a16:creationId xmlns:a16="http://schemas.microsoft.com/office/drawing/2014/main" id="{4F22E3D9-39AF-4FFD-A879-B4C341F9F0C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86064" y="5599114"/>
                        <a:ext cx="4757737"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1375" name="Object 15">
            <a:extLst>
              <a:ext uri="{FF2B5EF4-FFF2-40B4-BE49-F238E27FC236}">
                <a16:creationId xmlns:a16="http://schemas.microsoft.com/office/drawing/2014/main" id="{AB1F3442-B372-485B-A610-616468FC5821}"/>
              </a:ext>
            </a:extLst>
          </p:cNvPr>
          <p:cNvGraphicFramePr>
            <a:graphicFrameLocks noChangeAspect="1"/>
          </p:cNvGraphicFramePr>
          <p:nvPr/>
        </p:nvGraphicFramePr>
        <p:xfrm>
          <a:off x="6005514" y="609601"/>
          <a:ext cx="4281487" cy="3984625"/>
        </p:xfrm>
        <a:graphic>
          <a:graphicData uri="http://schemas.openxmlformats.org/presentationml/2006/ole">
            <mc:AlternateContent xmlns:mc="http://schemas.openxmlformats.org/markup-compatibility/2006">
              <mc:Choice xmlns:v="urn:schemas-microsoft-com:vml" Requires="v">
                <p:oleObj spid="_x0000_s38021" name="SmartDraw" r:id="rId15" imgW="2560320" imgH="2397240" progId="SmartDraw.2">
                  <p:embed/>
                </p:oleObj>
              </mc:Choice>
              <mc:Fallback>
                <p:oleObj name="SmartDraw" r:id="rId15" imgW="2560320" imgH="2397240" progId="SmartDraw.2">
                  <p:embed/>
                  <p:pic>
                    <p:nvPicPr>
                      <p:cNvPr id="271375" name="Object 15">
                        <a:extLst>
                          <a:ext uri="{FF2B5EF4-FFF2-40B4-BE49-F238E27FC236}">
                            <a16:creationId xmlns:a16="http://schemas.microsoft.com/office/drawing/2014/main" id="{AB1F3442-B372-485B-A610-616468FC582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05514" y="609601"/>
                        <a:ext cx="4281487" cy="398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15" name="直接连接符 14">
            <a:extLst>
              <a:ext uri="{FF2B5EF4-FFF2-40B4-BE49-F238E27FC236}">
                <a16:creationId xmlns:a16="http://schemas.microsoft.com/office/drawing/2014/main" id="{33F6ED6E-97DD-443F-A4B1-A0C69B32C22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6112923-1FA3-4BC9-A584-C0A5EAFCF15B}"/>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cSld>
  <p:clrMapOvr>
    <a:masterClrMapping/>
  </p:clrMapOvr>
  <mc:AlternateContent xmlns:mc="http://schemas.openxmlformats.org/markup-compatibility/2006" xmlns:p14="http://schemas.microsoft.com/office/powerpoint/2010/main">
    <mc:Choice Requires="p14">
      <p:transition spd="slow" p14:dur="2000" advTm="39280"/>
    </mc:Choice>
    <mc:Fallback xmlns="">
      <p:transition spd="slow" advTm="3928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27137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1369"/>
                                        </p:tgtEl>
                                        <p:attrNameLst>
                                          <p:attrName>style.visibility</p:attrName>
                                        </p:attrNameLst>
                                      </p:cBhvr>
                                      <p:to>
                                        <p:strVal val="visible"/>
                                      </p:to>
                                    </p:set>
                                    <p:animEffect transition="in" filter="dissolve">
                                      <p:cBhvr>
                                        <p:cTn id="15" dur="500"/>
                                        <p:tgtEl>
                                          <p:spTgt spid="271369"/>
                                        </p:tgtEl>
                                      </p:cBhvr>
                                    </p:animEffect>
                                  </p:childTnLst>
                                </p:cTn>
                              </p:par>
                              <p:par>
                                <p:cTn id="16" presetID="9"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271374"/>
                                        </p:tgtEl>
                                        <p:attrNameLst>
                                          <p:attrName>style.visibility</p:attrName>
                                        </p:attrNameLst>
                                      </p:cBhvr>
                                      <p:to>
                                        <p:strVal val="visible"/>
                                      </p:to>
                                    </p:set>
                                    <p:animEffect transition="in" filter="dissolve">
                                      <p:cBhvr>
                                        <p:cTn id="21" dur="500"/>
                                        <p:tgtEl>
                                          <p:spTgt spid="271374"/>
                                        </p:tgtEl>
                                      </p:cBhvr>
                                    </p:animEffect>
                                  </p:childTnLst>
                                </p:cTn>
                              </p:par>
                              <p:par>
                                <p:cTn id="22" presetID="9" presetClass="entr" presetSubtype="0" fill="hold" nodeType="withEffect">
                                  <p:stCondLst>
                                    <p:cond delay="0"/>
                                  </p:stCondLst>
                                  <p:childTnLst>
                                    <p:set>
                                      <p:cBhvr>
                                        <p:cTn id="23" dur="1" fill="hold">
                                          <p:stCondLst>
                                            <p:cond delay="0"/>
                                          </p:stCondLst>
                                        </p:cTn>
                                        <p:tgtEl>
                                          <p:spTgt spid="271373"/>
                                        </p:tgtEl>
                                        <p:attrNameLst>
                                          <p:attrName>style.visibility</p:attrName>
                                        </p:attrNameLst>
                                      </p:cBhvr>
                                      <p:to>
                                        <p:strVal val="visible"/>
                                      </p:to>
                                    </p:set>
                                    <p:animEffect transition="in" filter="dissolve">
                                      <p:cBhvr>
                                        <p:cTn id="24" dur="500"/>
                                        <p:tgtEl>
                                          <p:spTgt spid="271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6" name="灯片编号占位符 3">
            <a:extLst>
              <a:ext uri="{FF2B5EF4-FFF2-40B4-BE49-F238E27FC236}">
                <a16:creationId xmlns:a16="http://schemas.microsoft.com/office/drawing/2014/main" id="{74AE2E42-0466-4333-8E70-DE4ED476EF3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5B4C29C1-A048-43E0-8A4E-F5710D301BDF}" type="slidenum">
              <a:rPr lang="ja-JP" altLang="en-US" sz="1800">
                <a:solidFill>
                  <a:srgbClr val="A50021"/>
                </a:solidFill>
                <a:ea typeface="ＭＳ Ｐゴシック" panose="020B0600070205080204" pitchFamily="34" charset="-128"/>
              </a:rPr>
              <a:pPr eaLnBrk="1" hangingPunct="1"/>
              <a:t>81</a:t>
            </a:fld>
            <a:endParaRPr lang="en-US" altLang="ja-JP" sz="1800">
              <a:solidFill>
                <a:srgbClr val="A50021"/>
              </a:solidFill>
              <a:ea typeface="ＭＳ Ｐゴシック" panose="020B0600070205080204" pitchFamily="34" charset="-128"/>
            </a:endParaRPr>
          </a:p>
        </p:txBody>
      </p:sp>
      <p:grpSp>
        <p:nvGrpSpPr>
          <p:cNvPr id="2" name="Group 7">
            <a:extLst>
              <a:ext uri="{FF2B5EF4-FFF2-40B4-BE49-F238E27FC236}">
                <a16:creationId xmlns:a16="http://schemas.microsoft.com/office/drawing/2014/main" id="{C3A83623-82A7-4ABE-837D-E0167C203804}"/>
              </a:ext>
            </a:extLst>
          </p:cNvPr>
          <p:cNvGrpSpPr>
            <a:grpSpLocks/>
          </p:cNvGrpSpPr>
          <p:nvPr/>
        </p:nvGrpSpPr>
        <p:grpSpPr bwMode="auto">
          <a:xfrm>
            <a:off x="2590800" y="1885950"/>
            <a:ext cx="1600200" cy="2228850"/>
            <a:chOff x="624" y="886"/>
            <a:chExt cx="1008" cy="1500"/>
          </a:xfrm>
        </p:grpSpPr>
        <p:sp>
          <p:nvSpPr>
            <p:cNvPr id="48142" name="AutoShape 8" descr="再生纸">
              <a:extLst>
                <a:ext uri="{FF2B5EF4-FFF2-40B4-BE49-F238E27FC236}">
                  <a16:creationId xmlns:a16="http://schemas.microsoft.com/office/drawing/2014/main" id="{3C882728-4D0E-49E9-B15B-F0FAE1D76FD1}"/>
                </a:ext>
              </a:extLst>
            </p:cNvPr>
            <p:cNvSpPr>
              <a:spLocks noChangeArrowheads="1"/>
            </p:cNvSpPr>
            <p:nvPr/>
          </p:nvSpPr>
          <p:spPr bwMode="auto">
            <a:xfrm>
              <a:off x="720" y="886"/>
              <a:ext cx="768" cy="307"/>
            </a:xfrm>
            <a:prstGeom prst="bevel">
              <a:avLst>
                <a:gd name="adj" fmla="val 9722"/>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latin typeface="Times New Roman" panose="02020603050405020304" pitchFamily="18" charset="0"/>
                  <a:ea typeface="楷体_GB2312" pitchFamily="49" charset="-122"/>
                </a:rPr>
                <a:t>k</a:t>
              </a:r>
              <a:r>
                <a:rPr kumimoji="1" lang="en-US" altLang="zh-CN" sz="2400" b="1">
                  <a:latin typeface="Times New Roman" panose="02020603050405020304" pitchFamily="18" charset="0"/>
                  <a:ea typeface="楷体_GB2312" pitchFamily="49" charset="-122"/>
                </a:rPr>
                <a:t> = 1</a:t>
              </a:r>
            </a:p>
          </p:txBody>
        </p:sp>
        <p:graphicFrame>
          <p:nvGraphicFramePr>
            <p:cNvPr id="48135" name="Object 9">
              <a:extLst>
                <a:ext uri="{FF2B5EF4-FFF2-40B4-BE49-F238E27FC236}">
                  <a16:creationId xmlns:a16="http://schemas.microsoft.com/office/drawing/2014/main" id="{EEE07A20-6FF3-44A2-B2F7-C5D7E991F7C7}"/>
                </a:ext>
              </a:extLst>
            </p:cNvPr>
            <p:cNvGraphicFramePr>
              <a:graphicFrameLocks noChangeAspect="1"/>
            </p:cNvGraphicFramePr>
            <p:nvPr/>
          </p:nvGraphicFramePr>
          <p:xfrm>
            <a:off x="624" y="1388"/>
            <a:ext cx="1008" cy="998"/>
          </p:xfrm>
          <a:graphic>
            <a:graphicData uri="http://schemas.openxmlformats.org/presentationml/2006/ole">
              <mc:AlternateContent xmlns:mc="http://schemas.openxmlformats.org/markup-compatibility/2006">
                <mc:Choice xmlns:v="urn:schemas-microsoft-com:vml" Requires="v">
                  <p:oleObj spid="_x0000_s39040" name="Equation" r:id="rId4" imgW="647640" imgH="711000" progId="Equation.3">
                    <p:embed/>
                  </p:oleObj>
                </mc:Choice>
                <mc:Fallback>
                  <p:oleObj name="Equation" r:id="rId4" imgW="647640" imgH="711000" progId="Equation.3">
                    <p:embed/>
                    <p:pic>
                      <p:nvPicPr>
                        <p:cNvPr id="48135" name="Object 9">
                          <a:extLst>
                            <a:ext uri="{FF2B5EF4-FFF2-40B4-BE49-F238E27FC236}">
                              <a16:creationId xmlns:a16="http://schemas.microsoft.com/office/drawing/2014/main" id="{EEE07A20-6FF3-44A2-B2F7-C5D7E991F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 y="1388"/>
                          <a:ext cx="1008" cy="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
            <a:extLst>
              <a:ext uri="{FF2B5EF4-FFF2-40B4-BE49-F238E27FC236}">
                <a16:creationId xmlns:a16="http://schemas.microsoft.com/office/drawing/2014/main" id="{1975EF2E-042A-4458-B443-D49B2A8CA840}"/>
              </a:ext>
            </a:extLst>
          </p:cNvPr>
          <p:cNvGrpSpPr>
            <a:grpSpLocks/>
          </p:cNvGrpSpPr>
          <p:nvPr/>
        </p:nvGrpSpPr>
        <p:grpSpPr bwMode="auto">
          <a:xfrm>
            <a:off x="2111376" y="4419600"/>
            <a:ext cx="8023225" cy="1963738"/>
            <a:chOff x="473" y="2620"/>
            <a:chExt cx="5054" cy="1399"/>
          </a:xfrm>
        </p:grpSpPr>
        <p:sp>
          <p:nvSpPr>
            <p:cNvPr id="272395" name="AutoShape 11" descr="蓝色砂纸">
              <a:extLst>
                <a:ext uri="{FF2B5EF4-FFF2-40B4-BE49-F238E27FC236}">
                  <a16:creationId xmlns:a16="http://schemas.microsoft.com/office/drawing/2014/main" id="{FCA5AFFA-5412-42FB-A728-78B43488752C}"/>
                </a:ext>
              </a:extLst>
            </p:cNvPr>
            <p:cNvSpPr>
              <a:spLocks noChangeArrowheads="1"/>
            </p:cNvSpPr>
            <p:nvPr/>
          </p:nvSpPr>
          <p:spPr bwMode="auto">
            <a:xfrm>
              <a:off x="473" y="2620"/>
              <a:ext cx="5054" cy="1399"/>
            </a:xfrm>
            <a:prstGeom prst="roundRect">
              <a:avLst>
                <a:gd name="adj" fmla="val 16667"/>
              </a:avLst>
            </a:prstGeom>
            <a:blipFill dpi="0" rotWithShape="0">
              <a:blip r:embed="rId6" cstate="print"/>
              <a:srcRect/>
              <a:tile tx="0" ty="0" sx="100000" sy="100000" flip="none" algn="tl"/>
            </a:blipFill>
            <a:ln w="9525">
              <a:noFill/>
              <a:round/>
              <a:headEnd/>
              <a:tailEnd/>
            </a:ln>
            <a:effectLst>
              <a:prstShdw prst="shdw17" dist="17961" dir="2700000">
                <a:srgbClr val="CCECFF">
                  <a:gamma/>
                  <a:shade val="60000"/>
                  <a:invGamma/>
                </a:srgbClr>
              </a:prstShdw>
            </a:effectLst>
          </p:spPr>
          <p:txBody>
            <a:bodyPr tIns="10800" bIns="10800" anchor="ctr">
              <a:spAutoFit/>
            </a:bodyPr>
            <a:lstStyle/>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p:txBody>
        </p:sp>
        <p:graphicFrame>
          <p:nvGraphicFramePr>
            <p:cNvPr id="48131" name="Object 12">
              <a:extLst>
                <a:ext uri="{FF2B5EF4-FFF2-40B4-BE49-F238E27FC236}">
                  <a16:creationId xmlns:a16="http://schemas.microsoft.com/office/drawing/2014/main" id="{AD1E1C14-6AFA-4A25-98F3-FDB622CEFBFB}"/>
                </a:ext>
              </a:extLst>
            </p:cNvPr>
            <p:cNvGraphicFramePr>
              <a:graphicFrameLocks noChangeAspect="1"/>
            </p:cNvGraphicFramePr>
            <p:nvPr/>
          </p:nvGraphicFramePr>
          <p:xfrm>
            <a:off x="796" y="2756"/>
            <a:ext cx="4644" cy="665"/>
          </p:xfrm>
          <a:graphic>
            <a:graphicData uri="http://schemas.openxmlformats.org/presentationml/2006/ole">
              <mc:AlternateContent xmlns:mc="http://schemas.openxmlformats.org/markup-compatibility/2006">
                <mc:Choice xmlns:v="urn:schemas-microsoft-com:vml" Requires="v">
                  <p:oleObj spid="_x0000_s39041" name="Equation" r:id="rId7" imgW="3492360" imgH="482400" progId="Equation.3">
                    <p:embed/>
                  </p:oleObj>
                </mc:Choice>
                <mc:Fallback>
                  <p:oleObj name="Equation" r:id="rId7" imgW="3492360" imgH="482400" progId="Equation.3">
                    <p:embed/>
                    <p:pic>
                      <p:nvPicPr>
                        <p:cNvPr id="48131" name="Object 12">
                          <a:extLst>
                            <a:ext uri="{FF2B5EF4-FFF2-40B4-BE49-F238E27FC236}">
                              <a16:creationId xmlns:a16="http://schemas.microsoft.com/office/drawing/2014/main" id="{AD1E1C14-6AFA-4A25-98F3-FDB622CEFB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 y="2756"/>
                          <a:ext cx="4644" cy="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2" name="Object 13">
              <a:extLst>
                <a:ext uri="{FF2B5EF4-FFF2-40B4-BE49-F238E27FC236}">
                  <a16:creationId xmlns:a16="http://schemas.microsoft.com/office/drawing/2014/main" id="{10513308-46FE-4F12-8647-76E2E292EFD6}"/>
                </a:ext>
              </a:extLst>
            </p:cNvPr>
            <p:cNvGraphicFramePr>
              <a:graphicFrameLocks noChangeAspect="1"/>
            </p:cNvGraphicFramePr>
            <p:nvPr/>
          </p:nvGraphicFramePr>
          <p:xfrm>
            <a:off x="576" y="2940"/>
            <a:ext cx="218" cy="240"/>
          </p:xfrm>
          <a:graphic>
            <a:graphicData uri="http://schemas.openxmlformats.org/presentationml/2006/ole">
              <mc:AlternateContent xmlns:mc="http://schemas.openxmlformats.org/markup-compatibility/2006">
                <mc:Choice xmlns:v="urn:schemas-microsoft-com:vml" Requires="v">
                  <p:oleObj spid="_x0000_s39042" name="Equation" r:id="rId9" imgW="126720" imgH="139680" progId="Equation.3">
                    <p:embed/>
                  </p:oleObj>
                </mc:Choice>
                <mc:Fallback>
                  <p:oleObj name="Equation" r:id="rId9" imgW="126720" imgH="139680" progId="Equation.3">
                    <p:embed/>
                    <p:pic>
                      <p:nvPicPr>
                        <p:cNvPr id="48132" name="Object 13">
                          <a:extLst>
                            <a:ext uri="{FF2B5EF4-FFF2-40B4-BE49-F238E27FC236}">
                              <a16:creationId xmlns:a16="http://schemas.microsoft.com/office/drawing/2014/main" id="{10513308-46FE-4F12-8647-76E2E292EF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2940"/>
                          <a:ext cx="21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133" name="Object 14">
              <a:extLst>
                <a:ext uri="{FF2B5EF4-FFF2-40B4-BE49-F238E27FC236}">
                  <a16:creationId xmlns:a16="http://schemas.microsoft.com/office/drawing/2014/main" id="{1C541A26-7B94-4B3D-81D1-903E34D31ECB}"/>
                </a:ext>
              </a:extLst>
            </p:cNvPr>
            <p:cNvGraphicFramePr>
              <a:graphicFrameLocks noChangeAspect="1"/>
            </p:cNvGraphicFramePr>
            <p:nvPr/>
          </p:nvGraphicFramePr>
          <p:xfrm>
            <a:off x="624" y="3525"/>
            <a:ext cx="3536" cy="342"/>
          </p:xfrm>
          <a:graphic>
            <a:graphicData uri="http://schemas.openxmlformats.org/presentationml/2006/ole">
              <mc:AlternateContent xmlns:mc="http://schemas.openxmlformats.org/markup-compatibility/2006">
                <mc:Choice xmlns:v="urn:schemas-microsoft-com:vml" Requires="v">
                  <p:oleObj spid="_x0000_s39043" name="Equation" r:id="rId11" imgW="2361960" imgH="228600" progId="Equation.3">
                    <p:embed/>
                  </p:oleObj>
                </mc:Choice>
                <mc:Fallback>
                  <p:oleObj name="Equation" r:id="rId11" imgW="2361960" imgH="228600" progId="Equation.3">
                    <p:embed/>
                    <p:pic>
                      <p:nvPicPr>
                        <p:cNvPr id="48133" name="Object 14">
                          <a:extLst>
                            <a:ext uri="{FF2B5EF4-FFF2-40B4-BE49-F238E27FC236}">
                              <a16:creationId xmlns:a16="http://schemas.microsoft.com/office/drawing/2014/main" id="{1C541A26-7B94-4B3D-81D1-903E34D31E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 y="3525"/>
                          <a:ext cx="3536"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4" name="Object 15">
              <a:extLst>
                <a:ext uri="{FF2B5EF4-FFF2-40B4-BE49-F238E27FC236}">
                  <a16:creationId xmlns:a16="http://schemas.microsoft.com/office/drawing/2014/main" id="{6EC930AC-FED9-4B41-AB96-2E019D4329FC}"/>
                </a:ext>
              </a:extLst>
            </p:cNvPr>
            <p:cNvGraphicFramePr>
              <a:graphicFrameLocks noChangeAspect="1"/>
            </p:cNvGraphicFramePr>
            <p:nvPr/>
          </p:nvGraphicFramePr>
          <p:xfrm>
            <a:off x="719" y="2892"/>
            <a:ext cx="126" cy="356"/>
          </p:xfrm>
          <a:graphic>
            <a:graphicData uri="http://schemas.openxmlformats.org/presentationml/2006/ole">
              <mc:AlternateContent xmlns:mc="http://schemas.openxmlformats.org/markup-compatibility/2006">
                <mc:Choice xmlns:v="urn:schemas-microsoft-com:vml" Requires="v">
                  <p:oleObj spid="_x0000_s39044" name="Equation" r:id="rId13" imgW="75960" imgH="215640" progId="Equation.3">
                    <p:embed/>
                  </p:oleObj>
                </mc:Choice>
                <mc:Fallback>
                  <p:oleObj name="Equation" r:id="rId13" imgW="75960" imgH="215640" progId="Equation.3">
                    <p:embed/>
                    <p:pic>
                      <p:nvPicPr>
                        <p:cNvPr id="48134" name="Object 15">
                          <a:extLst>
                            <a:ext uri="{FF2B5EF4-FFF2-40B4-BE49-F238E27FC236}">
                              <a16:creationId xmlns:a16="http://schemas.microsoft.com/office/drawing/2014/main" id="{6EC930AC-FED9-4B41-AB96-2E019D4329F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9" y="2892"/>
                          <a:ext cx="126" cy="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72400" name="Object 16">
            <a:extLst>
              <a:ext uri="{FF2B5EF4-FFF2-40B4-BE49-F238E27FC236}">
                <a16:creationId xmlns:a16="http://schemas.microsoft.com/office/drawing/2014/main" id="{73EC95FC-8C4F-4C9C-AF1E-C88EF91A6D21}"/>
              </a:ext>
            </a:extLst>
          </p:cNvPr>
          <p:cNvGraphicFramePr>
            <a:graphicFrameLocks noChangeAspect="1"/>
          </p:cNvGraphicFramePr>
          <p:nvPr/>
        </p:nvGraphicFramePr>
        <p:xfrm>
          <a:off x="6005514" y="563564"/>
          <a:ext cx="4281487" cy="3984625"/>
        </p:xfrm>
        <a:graphic>
          <a:graphicData uri="http://schemas.openxmlformats.org/presentationml/2006/ole">
            <mc:AlternateContent xmlns:mc="http://schemas.openxmlformats.org/markup-compatibility/2006">
              <mc:Choice xmlns:v="urn:schemas-microsoft-com:vml" Requires="v">
                <p:oleObj spid="_x0000_s39045" name="SmartDraw" r:id="rId15" imgW="2560320" imgH="2397240" progId="SmartDraw.2">
                  <p:embed/>
                </p:oleObj>
              </mc:Choice>
              <mc:Fallback>
                <p:oleObj name="SmartDraw" r:id="rId15" imgW="2560320" imgH="2397240" progId="SmartDraw.2">
                  <p:embed/>
                  <p:pic>
                    <p:nvPicPr>
                      <p:cNvPr id="272400" name="Object 16">
                        <a:extLst>
                          <a:ext uri="{FF2B5EF4-FFF2-40B4-BE49-F238E27FC236}">
                            <a16:creationId xmlns:a16="http://schemas.microsoft.com/office/drawing/2014/main" id="{73EC95FC-8C4F-4C9C-AF1E-C88EF91A6D2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05514" y="563564"/>
                        <a:ext cx="4281487" cy="398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8139" name="Text Box 18">
            <a:extLst>
              <a:ext uri="{FF2B5EF4-FFF2-40B4-BE49-F238E27FC236}">
                <a16:creationId xmlns:a16="http://schemas.microsoft.com/office/drawing/2014/main" id="{38928A0C-B24F-4CF7-BA9C-C323D23BB8A7}"/>
              </a:ext>
            </a:extLst>
          </p:cNvPr>
          <p:cNvSpPr txBox="1">
            <a:spLocks noChangeArrowheads="1"/>
          </p:cNvSpPr>
          <p:nvPr/>
        </p:nvSpPr>
        <p:spPr bwMode="auto">
          <a:xfrm>
            <a:off x="1828800" y="1004888"/>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kumimoji="1" lang="en-US" altLang="zh-CN" sz="2400" b="1">
                <a:latin typeface="Times New Roman" panose="02020603050405020304" pitchFamily="18" charset="0"/>
              </a:rPr>
              <a:t> </a:t>
            </a:r>
            <a:r>
              <a:rPr kumimoji="1" lang="zh-CN" altLang="en-US" sz="2600" b="1">
                <a:latin typeface="Times New Roman" panose="02020603050405020304" pitchFamily="18" charset="0"/>
              </a:rPr>
              <a:t>调整次序</a:t>
            </a:r>
            <a:r>
              <a:rPr kumimoji="1" lang="zh-CN" altLang="en-US" sz="2600">
                <a:latin typeface="Times New Roman" panose="02020603050405020304" pitchFamily="18" charset="0"/>
              </a:rPr>
              <a:t>： </a:t>
            </a:r>
            <a:r>
              <a:rPr kumimoji="1" lang="en-US" altLang="zh-CN" sz="2800" b="1">
                <a:latin typeface="Times New Roman" panose="02020603050405020304" pitchFamily="18" charset="0"/>
              </a:rPr>
              <a:t>2→</a:t>
            </a:r>
            <a:r>
              <a:rPr kumimoji="1" lang="en-US" altLang="zh-CN" sz="2800" b="1">
                <a:solidFill>
                  <a:schemeClr val="accent2"/>
                </a:solidFill>
                <a:latin typeface="Times New Roman" panose="02020603050405020304" pitchFamily="18" charset="0"/>
              </a:rPr>
              <a:t>1</a:t>
            </a:r>
            <a:r>
              <a:rPr kumimoji="1" lang="en-US" altLang="zh-CN" sz="2800" b="1">
                <a:latin typeface="Times New Roman" panose="02020603050405020304" pitchFamily="18" charset="0"/>
              </a:rPr>
              <a:t>→3</a:t>
            </a:r>
          </a:p>
        </p:txBody>
      </p:sp>
      <p:cxnSp>
        <p:nvCxnSpPr>
          <p:cNvPr id="15" name="直接连接符 14">
            <a:extLst>
              <a:ext uri="{FF2B5EF4-FFF2-40B4-BE49-F238E27FC236}">
                <a16:creationId xmlns:a16="http://schemas.microsoft.com/office/drawing/2014/main" id="{0184B5BC-23B4-4221-953D-DF88B833C50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A822917-C455-4CE7-8055-7737B12715BA}"/>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cSld>
  <p:clrMapOvr>
    <a:masterClrMapping/>
  </p:clrMapOvr>
  <mc:AlternateContent xmlns:mc="http://schemas.openxmlformats.org/markup-compatibility/2006" xmlns:p14="http://schemas.microsoft.com/office/powerpoint/2010/main">
    <mc:Choice Requires="p14">
      <p:transition spd="slow" p14:dur="2000" advTm="16944"/>
    </mc:Choice>
    <mc:Fallback xmlns="">
      <p:transition spd="slow" advTm="16944"/>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272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ppt_h/2"/>
                                          </p:val>
                                        </p:tav>
                                        <p:tav tm="100000">
                                          <p:val>
                                            <p:strVal val="#ppt_y"/>
                                          </p:val>
                                        </p:tav>
                                      </p:tavLst>
                                    </p:anim>
                                    <p:anim calcmode="lin" valueType="num">
                                      <p:cBhvr>
                                        <p:cTn id="17" dur="500" fill="hold"/>
                                        <p:tgtEl>
                                          <p:spTgt spid="3"/>
                                        </p:tgtEl>
                                        <p:attrNameLst>
                                          <p:attrName>ppt_w</p:attrName>
                                        </p:attrNameLst>
                                      </p:cBhvr>
                                      <p:tavLst>
                                        <p:tav tm="0">
                                          <p:val>
                                            <p:strVal val="#ppt_w"/>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60" name="灯片编号占位符 3">
            <a:extLst>
              <a:ext uri="{FF2B5EF4-FFF2-40B4-BE49-F238E27FC236}">
                <a16:creationId xmlns:a16="http://schemas.microsoft.com/office/drawing/2014/main" id="{CDCA70D6-F6E8-4FED-8463-2122166D48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67732086-9E62-47C3-83D9-14C00D819FE2}" type="slidenum">
              <a:rPr lang="ja-JP" altLang="en-US" sz="1800">
                <a:solidFill>
                  <a:srgbClr val="A50021"/>
                </a:solidFill>
                <a:ea typeface="ＭＳ Ｐゴシック" panose="020B0600070205080204" pitchFamily="34" charset="-128"/>
              </a:rPr>
              <a:pPr eaLnBrk="1" hangingPunct="1"/>
              <a:t>82</a:t>
            </a:fld>
            <a:endParaRPr lang="en-US" altLang="ja-JP" sz="1800">
              <a:solidFill>
                <a:srgbClr val="A50021"/>
              </a:solidFill>
              <a:ea typeface="ＭＳ Ｐゴシック" panose="020B0600070205080204" pitchFamily="34" charset="-128"/>
            </a:endParaRPr>
          </a:p>
        </p:txBody>
      </p:sp>
      <p:grpSp>
        <p:nvGrpSpPr>
          <p:cNvPr id="2" name="Group 5">
            <a:extLst>
              <a:ext uri="{FF2B5EF4-FFF2-40B4-BE49-F238E27FC236}">
                <a16:creationId xmlns:a16="http://schemas.microsoft.com/office/drawing/2014/main" id="{B3E8D799-2FCD-4B4E-B6AD-A96177FF1A06}"/>
              </a:ext>
            </a:extLst>
          </p:cNvPr>
          <p:cNvGrpSpPr>
            <a:grpSpLocks/>
          </p:cNvGrpSpPr>
          <p:nvPr/>
        </p:nvGrpSpPr>
        <p:grpSpPr bwMode="auto">
          <a:xfrm>
            <a:off x="2533650" y="1828800"/>
            <a:ext cx="1600200" cy="2209800"/>
            <a:chOff x="636" y="912"/>
            <a:chExt cx="1008" cy="1560"/>
          </a:xfrm>
        </p:grpSpPr>
        <p:graphicFrame>
          <p:nvGraphicFramePr>
            <p:cNvPr id="49159" name="Object 6">
              <a:extLst>
                <a:ext uri="{FF2B5EF4-FFF2-40B4-BE49-F238E27FC236}">
                  <a16:creationId xmlns:a16="http://schemas.microsoft.com/office/drawing/2014/main" id="{1B62C4CE-248B-46E2-A94B-B48B426D862D}"/>
                </a:ext>
              </a:extLst>
            </p:cNvPr>
            <p:cNvGraphicFramePr>
              <a:graphicFrameLocks noChangeAspect="1"/>
            </p:cNvGraphicFramePr>
            <p:nvPr/>
          </p:nvGraphicFramePr>
          <p:xfrm>
            <a:off x="636" y="1464"/>
            <a:ext cx="1008" cy="1008"/>
          </p:xfrm>
          <a:graphic>
            <a:graphicData uri="http://schemas.openxmlformats.org/presentationml/2006/ole">
              <mc:AlternateContent xmlns:mc="http://schemas.openxmlformats.org/markup-compatibility/2006">
                <mc:Choice xmlns:v="urn:schemas-microsoft-com:vml" Requires="v">
                  <p:oleObj spid="_x0000_s40064" name="Equation" r:id="rId3" imgW="672840" imgH="711000" progId="Equation.3">
                    <p:embed/>
                  </p:oleObj>
                </mc:Choice>
                <mc:Fallback>
                  <p:oleObj name="Equation" r:id="rId3" imgW="672840" imgH="711000" progId="Equation.3">
                    <p:embed/>
                    <p:pic>
                      <p:nvPicPr>
                        <p:cNvPr id="49159" name="Object 6">
                          <a:extLst>
                            <a:ext uri="{FF2B5EF4-FFF2-40B4-BE49-F238E27FC236}">
                              <a16:creationId xmlns:a16="http://schemas.microsoft.com/office/drawing/2014/main" id="{1B62C4CE-248B-46E2-A94B-B48B426D8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 y="1464"/>
                          <a:ext cx="1008" cy="1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6" name="AutoShape 7" descr="再生纸">
              <a:extLst>
                <a:ext uri="{FF2B5EF4-FFF2-40B4-BE49-F238E27FC236}">
                  <a16:creationId xmlns:a16="http://schemas.microsoft.com/office/drawing/2014/main" id="{400E1B80-376A-42CE-A90D-2213B19159BF}"/>
                </a:ext>
              </a:extLst>
            </p:cNvPr>
            <p:cNvSpPr>
              <a:spLocks noChangeArrowheads="1"/>
            </p:cNvSpPr>
            <p:nvPr/>
          </p:nvSpPr>
          <p:spPr bwMode="auto">
            <a:xfrm>
              <a:off x="708" y="912"/>
              <a:ext cx="768" cy="336"/>
            </a:xfrm>
            <a:prstGeom prst="bevel">
              <a:avLst>
                <a:gd name="adj" fmla="val 9722"/>
              </a:avLst>
            </a:prstGeom>
            <a:blipFill dpi="0" rotWithShape="0">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latin typeface="Times New Roman" panose="02020603050405020304" pitchFamily="18" charset="0"/>
                  <a:ea typeface="楷体_GB2312" pitchFamily="49" charset="-122"/>
                </a:rPr>
                <a:t>k</a:t>
              </a:r>
              <a:r>
                <a:rPr kumimoji="1" lang="en-US" altLang="zh-CN" sz="2400" b="1">
                  <a:latin typeface="Times New Roman" panose="02020603050405020304" pitchFamily="18" charset="0"/>
                  <a:ea typeface="楷体_GB2312" pitchFamily="49" charset="-122"/>
                </a:rPr>
                <a:t> = 2</a:t>
              </a:r>
            </a:p>
          </p:txBody>
        </p:sp>
      </p:grpSp>
      <p:grpSp>
        <p:nvGrpSpPr>
          <p:cNvPr id="3" name="Group 8">
            <a:extLst>
              <a:ext uri="{FF2B5EF4-FFF2-40B4-BE49-F238E27FC236}">
                <a16:creationId xmlns:a16="http://schemas.microsoft.com/office/drawing/2014/main" id="{85B529CC-423D-4687-B0D4-8A33CE489C63}"/>
              </a:ext>
            </a:extLst>
          </p:cNvPr>
          <p:cNvGrpSpPr>
            <a:grpSpLocks/>
          </p:cNvGrpSpPr>
          <p:nvPr/>
        </p:nvGrpSpPr>
        <p:grpSpPr bwMode="auto">
          <a:xfrm>
            <a:off x="1981201" y="4495800"/>
            <a:ext cx="8016875" cy="1963738"/>
            <a:chOff x="439" y="2653"/>
            <a:chExt cx="5050" cy="1357"/>
          </a:xfrm>
        </p:grpSpPr>
        <p:sp>
          <p:nvSpPr>
            <p:cNvPr id="273417" name="AutoShape 9" descr="蓝色砂纸">
              <a:extLst>
                <a:ext uri="{FF2B5EF4-FFF2-40B4-BE49-F238E27FC236}">
                  <a16:creationId xmlns:a16="http://schemas.microsoft.com/office/drawing/2014/main" id="{E67A6AC0-2CA1-41DE-A3BF-1817929AF3FB}"/>
                </a:ext>
              </a:extLst>
            </p:cNvPr>
            <p:cNvSpPr>
              <a:spLocks noChangeArrowheads="1"/>
            </p:cNvSpPr>
            <p:nvPr/>
          </p:nvSpPr>
          <p:spPr bwMode="auto">
            <a:xfrm>
              <a:off x="439" y="2653"/>
              <a:ext cx="5050" cy="1357"/>
            </a:xfrm>
            <a:prstGeom prst="roundRect">
              <a:avLst>
                <a:gd name="adj" fmla="val 16667"/>
              </a:avLst>
            </a:prstGeom>
            <a:blipFill dpi="0" rotWithShape="0">
              <a:blip r:embed="rId6" cstate="print"/>
              <a:srcRect/>
              <a:tile tx="0" ty="0" sx="100000" sy="100000" flip="none" algn="tl"/>
            </a:blipFill>
            <a:ln w="9525">
              <a:noFill/>
              <a:round/>
              <a:headEnd/>
              <a:tailEnd/>
            </a:ln>
            <a:effectLst>
              <a:prstShdw prst="shdw17" dist="17961" dir="2700000">
                <a:srgbClr val="CCECFF">
                  <a:gamma/>
                  <a:shade val="60000"/>
                  <a:invGamma/>
                </a:srgbClr>
              </a:prstShdw>
            </a:effectLst>
          </p:spPr>
          <p:txBody>
            <a:bodyPr tIns="10800" bIns="10800" anchor="ctr">
              <a:spAutoFit/>
            </a:bodyPr>
            <a:lstStyle/>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a:p>
              <a:pPr marL="565150" indent="-565150">
                <a:lnSpc>
                  <a:spcPct val="120000"/>
                </a:lnSpc>
                <a:defRPr/>
              </a:pPr>
              <a:endParaRPr kumimoji="1" lang="en-US" altLang="zh-CN" sz="2400" b="1">
                <a:solidFill>
                  <a:srgbClr val="FF3300"/>
                </a:solidFill>
                <a:effectLst>
                  <a:outerShdw blurRad="38100" dist="38100" dir="2700000" algn="tl">
                    <a:srgbClr val="000000"/>
                  </a:outerShdw>
                </a:effectLst>
                <a:latin typeface="楷体_GB2312" pitchFamily="49" charset="-122"/>
                <a:ea typeface="楷体_GB2312" pitchFamily="49" charset="-122"/>
              </a:endParaRPr>
            </a:p>
          </p:txBody>
        </p:sp>
        <p:graphicFrame>
          <p:nvGraphicFramePr>
            <p:cNvPr id="49155" name="Object 10">
              <a:extLst>
                <a:ext uri="{FF2B5EF4-FFF2-40B4-BE49-F238E27FC236}">
                  <a16:creationId xmlns:a16="http://schemas.microsoft.com/office/drawing/2014/main" id="{0A7F53B9-F0E7-4D78-9728-F2869879BEA3}"/>
                </a:ext>
              </a:extLst>
            </p:cNvPr>
            <p:cNvGraphicFramePr>
              <a:graphicFrameLocks noChangeAspect="1"/>
            </p:cNvGraphicFramePr>
            <p:nvPr/>
          </p:nvGraphicFramePr>
          <p:xfrm>
            <a:off x="766" y="2786"/>
            <a:ext cx="4530" cy="658"/>
          </p:xfrm>
          <a:graphic>
            <a:graphicData uri="http://schemas.openxmlformats.org/presentationml/2006/ole">
              <mc:AlternateContent xmlns:mc="http://schemas.openxmlformats.org/markup-compatibility/2006">
                <mc:Choice xmlns:v="urn:schemas-microsoft-com:vml" Requires="v">
                  <p:oleObj spid="_x0000_s40065" name="Equation" r:id="rId7" imgW="3492360" imgH="482400" progId="Equation.3">
                    <p:embed/>
                  </p:oleObj>
                </mc:Choice>
                <mc:Fallback>
                  <p:oleObj name="Equation" r:id="rId7" imgW="3492360" imgH="482400" progId="Equation.3">
                    <p:embed/>
                    <p:pic>
                      <p:nvPicPr>
                        <p:cNvPr id="49155" name="Object 10">
                          <a:extLst>
                            <a:ext uri="{FF2B5EF4-FFF2-40B4-BE49-F238E27FC236}">
                              <a16:creationId xmlns:a16="http://schemas.microsoft.com/office/drawing/2014/main" id="{0A7F53B9-F0E7-4D78-9728-F2869879BE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 y="2786"/>
                          <a:ext cx="4530" cy="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6" name="Object 11">
              <a:extLst>
                <a:ext uri="{FF2B5EF4-FFF2-40B4-BE49-F238E27FC236}">
                  <a16:creationId xmlns:a16="http://schemas.microsoft.com/office/drawing/2014/main" id="{A772D56A-2707-408C-98DF-D0EF0F3DAE38}"/>
                </a:ext>
              </a:extLst>
            </p:cNvPr>
            <p:cNvGraphicFramePr>
              <a:graphicFrameLocks noChangeAspect="1"/>
            </p:cNvGraphicFramePr>
            <p:nvPr/>
          </p:nvGraphicFramePr>
          <p:xfrm>
            <a:off x="672" y="2912"/>
            <a:ext cx="147" cy="377"/>
          </p:xfrm>
          <a:graphic>
            <a:graphicData uri="http://schemas.openxmlformats.org/presentationml/2006/ole">
              <mc:AlternateContent xmlns:mc="http://schemas.openxmlformats.org/markup-compatibility/2006">
                <mc:Choice xmlns:v="urn:schemas-microsoft-com:vml" Requires="v">
                  <p:oleObj spid="_x0000_s40066" name="Equation" r:id="rId9" imgW="88560" imgH="228600" progId="Equation.3">
                    <p:embed/>
                  </p:oleObj>
                </mc:Choice>
                <mc:Fallback>
                  <p:oleObj name="Equation" r:id="rId9" imgW="88560" imgH="228600" progId="Equation.3">
                    <p:embed/>
                    <p:pic>
                      <p:nvPicPr>
                        <p:cNvPr id="49156" name="Object 11">
                          <a:extLst>
                            <a:ext uri="{FF2B5EF4-FFF2-40B4-BE49-F238E27FC236}">
                              <a16:creationId xmlns:a16="http://schemas.microsoft.com/office/drawing/2014/main" id="{A772D56A-2707-408C-98DF-D0EF0F3DAE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2" y="2912"/>
                          <a:ext cx="147" cy="3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7" name="Object 12">
              <a:extLst>
                <a:ext uri="{FF2B5EF4-FFF2-40B4-BE49-F238E27FC236}">
                  <a16:creationId xmlns:a16="http://schemas.microsoft.com/office/drawing/2014/main" id="{0F6AE4D0-D753-4017-8D62-0643FBC82E44}"/>
                </a:ext>
              </a:extLst>
            </p:cNvPr>
            <p:cNvGraphicFramePr>
              <a:graphicFrameLocks noChangeAspect="1"/>
            </p:cNvGraphicFramePr>
            <p:nvPr/>
          </p:nvGraphicFramePr>
          <p:xfrm>
            <a:off x="532" y="2970"/>
            <a:ext cx="218" cy="240"/>
          </p:xfrm>
          <a:graphic>
            <a:graphicData uri="http://schemas.openxmlformats.org/presentationml/2006/ole">
              <mc:AlternateContent xmlns:mc="http://schemas.openxmlformats.org/markup-compatibility/2006">
                <mc:Choice xmlns:v="urn:schemas-microsoft-com:vml" Requires="v">
                  <p:oleObj spid="_x0000_s40067" name="Equation" r:id="rId11" imgW="126720" imgH="139680" progId="Equation.3">
                    <p:embed/>
                  </p:oleObj>
                </mc:Choice>
                <mc:Fallback>
                  <p:oleObj name="Equation" r:id="rId11" imgW="126720" imgH="139680" progId="Equation.3">
                    <p:embed/>
                    <p:pic>
                      <p:nvPicPr>
                        <p:cNvPr id="49157" name="Object 12">
                          <a:extLst>
                            <a:ext uri="{FF2B5EF4-FFF2-40B4-BE49-F238E27FC236}">
                              <a16:creationId xmlns:a16="http://schemas.microsoft.com/office/drawing/2014/main" id="{0F6AE4D0-D753-4017-8D62-0643FBC82E4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2" y="2970"/>
                          <a:ext cx="21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9158" name="Object 13">
              <a:extLst>
                <a:ext uri="{FF2B5EF4-FFF2-40B4-BE49-F238E27FC236}">
                  <a16:creationId xmlns:a16="http://schemas.microsoft.com/office/drawing/2014/main" id="{32D87B83-C5C5-4E84-9A72-4B854E22EE1B}"/>
                </a:ext>
              </a:extLst>
            </p:cNvPr>
            <p:cNvGraphicFramePr>
              <a:graphicFrameLocks noChangeAspect="1"/>
            </p:cNvGraphicFramePr>
            <p:nvPr/>
          </p:nvGraphicFramePr>
          <p:xfrm>
            <a:off x="528" y="3427"/>
            <a:ext cx="3184" cy="317"/>
          </p:xfrm>
          <a:graphic>
            <a:graphicData uri="http://schemas.openxmlformats.org/presentationml/2006/ole">
              <mc:AlternateContent xmlns:mc="http://schemas.openxmlformats.org/markup-compatibility/2006">
                <mc:Choice xmlns:v="urn:schemas-microsoft-com:vml" Requires="v">
                  <p:oleObj spid="_x0000_s40068" name="Equation" r:id="rId13" imgW="2374560" imgH="215640" progId="Equation.3">
                    <p:embed/>
                  </p:oleObj>
                </mc:Choice>
                <mc:Fallback>
                  <p:oleObj name="Equation" r:id="rId13" imgW="2374560" imgH="215640" progId="Equation.3">
                    <p:embed/>
                    <p:pic>
                      <p:nvPicPr>
                        <p:cNvPr id="49158" name="Object 13">
                          <a:extLst>
                            <a:ext uri="{FF2B5EF4-FFF2-40B4-BE49-F238E27FC236}">
                              <a16:creationId xmlns:a16="http://schemas.microsoft.com/office/drawing/2014/main" id="{32D87B83-C5C5-4E84-9A72-4B854E22EE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8" y="3427"/>
                          <a:ext cx="3184"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73422" name="Object 14">
            <a:extLst>
              <a:ext uri="{FF2B5EF4-FFF2-40B4-BE49-F238E27FC236}">
                <a16:creationId xmlns:a16="http://schemas.microsoft.com/office/drawing/2014/main" id="{A3700500-CADD-42CC-B327-342CB05564E2}"/>
              </a:ext>
            </a:extLst>
          </p:cNvPr>
          <p:cNvGraphicFramePr>
            <a:graphicFrameLocks noChangeAspect="1"/>
          </p:cNvGraphicFramePr>
          <p:nvPr/>
        </p:nvGraphicFramePr>
        <p:xfrm>
          <a:off x="5943600" y="654050"/>
          <a:ext cx="4343400" cy="3956050"/>
        </p:xfrm>
        <a:graphic>
          <a:graphicData uri="http://schemas.openxmlformats.org/presentationml/2006/ole">
            <mc:AlternateContent xmlns:mc="http://schemas.openxmlformats.org/markup-compatibility/2006">
              <mc:Choice xmlns:v="urn:schemas-microsoft-com:vml" Requires="v">
                <p:oleObj spid="_x0000_s40069" name="SmartDraw" r:id="rId15" imgW="2596680" imgH="2378880" progId="SmartDraw.2">
                  <p:embed/>
                </p:oleObj>
              </mc:Choice>
              <mc:Fallback>
                <p:oleObj name="SmartDraw" r:id="rId15" imgW="2596680" imgH="2378880" progId="SmartDraw.2">
                  <p:embed/>
                  <p:pic>
                    <p:nvPicPr>
                      <p:cNvPr id="273422" name="Object 14">
                        <a:extLst>
                          <a:ext uri="{FF2B5EF4-FFF2-40B4-BE49-F238E27FC236}">
                            <a16:creationId xmlns:a16="http://schemas.microsoft.com/office/drawing/2014/main" id="{A3700500-CADD-42CC-B327-342CB05564E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43600" y="654050"/>
                        <a:ext cx="4343400" cy="395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9163" name="Text Box 16">
            <a:extLst>
              <a:ext uri="{FF2B5EF4-FFF2-40B4-BE49-F238E27FC236}">
                <a16:creationId xmlns:a16="http://schemas.microsoft.com/office/drawing/2014/main" id="{21A7BA54-F4D7-4DC6-B153-BF89E00F7D27}"/>
              </a:ext>
            </a:extLst>
          </p:cNvPr>
          <p:cNvSpPr txBox="1">
            <a:spLocks noChangeArrowheads="1"/>
          </p:cNvSpPr>
          <p:nvPr/>
        </p:nvSpPr>
        <p:spPr bwMode="auto">
          <a:xfrm>
            <a:off x="1828800" y="1004888"/>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kumimoji="1" lang="en-US" altLang="zh-CN" sz="2400" b="1">
                <a:latin typeface="Times New Roman" panose="02020603050405020304" pitchFamily="18" charset="0"/>
              </a:rPr>
              <a:t> </a:t>
            </a:r>
            <a:r>
              <a:rPr kumimoji="1" lang="zh-CN" altLang="en-US" sz="2600" b="1">
                <a:latin typeface="Times New Roman" panose="02020603050405020304" pitchFamily="18" charset="0"/>
              </a:rPr>
              <a:t>调整次序</a:t>
            </a:r>
            <a:r>
              <a:rPr kumimoji="1" lang="zh-CN" altLang="en-US" sz="2600">
                <a:latin typeface="Times New Roman" panose="02020603050405020304" pitchFamily="18" charset="0"/>
              </a:rPr>
              <a:t>： </a:t>
            </a:r>
            <a:r>
              <a:rPr kumimoji="1" lang="en-US" altLang="zh-CN" sz="2800" b="1">
                <a:latin typeface="Times New Roman" panose="02020603050405020304" pitchFamily="18" charset="0"/>
              </a:rPr>
              <a:t>2→1→</a:t>
            </a:r>
            <a:r>
              <a:rPr kumimoji="1" lang="en-US" altLang="zh-CN" sz="2800" b="1">
                <a:solidFill>
                  <a:schemeClr val="accent2"/>
                </a:solidFill>
                <a:latin typeface="Times New Roman" panose="02020603050405020304" pitchFamily="18" charset="0"/>
              </a:rPr>
              <a:t>3</a:t>
            </a:r>
          </a:p>
        </p:txBody>
      </p:sp>
      <p:cxnSp>
        <p:nvCxnSpPr>
          <p:cNvPr id="15" name="直接连接符 14">
            <a:extLst>
              <a:ext uri="{FF2B5EF4-FFF2-40B4-BE49-F238E27FC236}">
                <a16:creationId xmlns:a16="http://schemas.microsoft.com/office/drawing/2014/main" id="{8B55D45F-376C-427F-81E1-9BE3ECA7156D}"/>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8B58691-520E-4A79-98B6-A0817D4EFE73}"/>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cSld>
  <p:clrMapOvr>
    <a:masterClrMapping/>
  </p:clrMapOvr>
  <mc:AlternateContent xmlns:mc="http://schemas.openxmlformats.org/markup-compatibility/2006" xmlns:p14="http://schemas.microsoft.com/office/powerpoint/2010/main">
    <mc:Choice Requires="p14">
      <p:transition spd="slow" p14:dur="2000" advTm="56480"/>
    </mc:Choice>
    <mc:Fallback xmlns="">
      <p:transition spd="slow" advTm="5648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2734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ppt_h/2"/>
                                          </p:val>
                                        </p:tav>
                                        <p:tav tm="100000">
                                          <p:val>
                                            <p:strVal val="#ppt_y"/>
                                          </p:val>
                                        </p:tav>
                                      </p:tavLst>
                                    </p:anim>
                                    <p:anim calcmode="lin" valueType="num">
                                      <p:cBhvr>
                                        <p:cTn id="17" dur="500" fill="hold"/>
                                        <p:tgtEl>
                                          <p:spTgt spid="3"/>
                                        </p:tgtEl>
                                        <p:attrNameLst>
                                          <p:attrName>ppt_w</p:attrName>
                                        </p:attrNameLst>
                                      </p:cBhvr>
                                      <p:tavLst>
                                        <p:tav tm="0">
                                          <p:val>
                                            <p:strVal val="#ppt_w"/>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8" name="灯片编号占位符 3">
            <a:extLst>
              <a:ext uri="{FF2B5EF4-FFF2-40B4-BE49-F238E27FC236}">
                <a16:creationId xmlns:a16="http://schemas.microsoft.com/office/drawing/2014/main" id="{E42BDD88-31FF-4159-A29B-5449C3C34B3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74FDE617-1FB6-485A-945A-A4B7D53F03BF}" type="slidenum">
              <a:rPr lang="ja-JP" altLang="en-US" sz="1800">
                <a:solidFill>
                  <a:srgbClr val="A50021"/>
                </a:solidFill>
                <a:ea typeface="ＭＳ Ｐゴシック" panose="020B0600070205080204" pitchFamily="34" charset="-128"/>
              </a:rPr>
              <a:pPr eaLnBrk="1" hangingPunct="1"/>
              <a:t>83</a:t>
            </a:fld>
            <a:endParaRPr lang="en-US" altLang="ja-JP" sz="1800">
              <a:solidFill>
                <a:srgbClr val="A50021"/>
              </a:solidFill>
              <a:ea typeface="ＭＳ Ｐゴシック" panose="020B0600070205080204" pitchFamily="34" charset="-128"/>
            </a:endParaRPr>
          </a:p>
        </p:txBody>
      </p:sp>
      <p:grpSp>
        <p:nvGrpSpPr>
          <p:cNvPr id="2" name="Group 2">
            <a:extLst>
              <a:ext uri="{FF2B5EF4-FFF2-40B4-BE49-F238E27FC236}">
                <a16:creationId xmlns:a16="http://schemas.microsoft.com/office/drawing/2014/main" id="{F1E6851E-63AB-4BCB-A8F1-F1250F9BE38C}"/>
              </a:ext>
            </a:extLst>
          </p:cNvPr>
          <p:cNvGrpSpPr>
            <a:grpSpLocks/>
          </p:cNvGrpSpPr>
          <p:nvPr/>
        </p:nvGrpSpPr>
        <p:grpSpPr bwMode="auto">
          <a:xfrm>
            <a:off x="6400800" y="4191000"/>
            <a:ext cx="1600200" cy="2057400"/>
            <a:chOff x="3204" y="2640"/>
            <a:chExt cx="1008" cy="1392"/>
          </a:xfrm>
        </p:grpSpPr>
        <p:graphicFrame>
          <p:nvGraphicFramePr>
            <p:cNvPr id="50187" name="Object 3">
              <a:extLst>
                <a:ext uri="{FF2B5EF4-FFF2-40B4-BE49-F238E27FC236}">
                  <a16:creationId xmlns:a16="http://schemas.microsoft.com/office/drawing/2014/main" id="{A6A5242E-0E1D-4A04-9EEA-A757CAA818B1}"/>
                </a:ext>
              </a:extLst>
            </p:cNvPr>
            <p:cNvGraphicFramePr>
              <a:graphicFrameLocks noChangeAspect="1"/>
            </p:cNvGraphicFramePr>
            <p:nvPr/>
          </p:nvGraphicFramePr>
          <p:xfrm>
            <a:off x="3204" y="3024"/>
            <a:ext cx="1008" cy="1008"/>
          </p:xfrm>
          <a:graphic>
            <a:graphicData uri="http://schemas.openxmlformats.org/presentationml/2006/ole">
              <mc:AlternateContent xmlns:mc="http://schemas.openxmlformats.org/markup-compatibility/2006">
                <mc:Choice xmlns:v="urn:schemas-microsoft-com:vml" Requires="v">
                  <p:oleObj spid="_x0000_s41172" name="Equation" r:id="rId4" imgW="672840" imgH="711000" progId="Equation.3">
                    <p:embed/>
                  </p:oleObj>
                </mc:Choice>
                <mc:Fallback>
                  <p:oleObj name="Equation" r:id="rId4" imgW="672840" imgH="711000" progId="Equation.3">
                    <p:embed/>
                    <p:pic>
                      <p:nvPicPr>
                        <p:cNvPr id="50187" name="Object 3">
                          <a:extLst>
                            <a:ext uri="{FF2B5EF4-FFF2-40B4-BE49-F238E27FC236}">
                              <a16:creationId xmlns:a16="http://schemas.microsoft.com/office/drawing/2014/main" id="{A6A5242E-0E1D-4A04-9EEA-A757CAA818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4" y="3024"/>
                          <a:ext cx="1008" cy="1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05" name="AutoShape 4" descr="再生纸">
              <a:extLst>
                <a:ext uri="{FF2B5EF4-FFF2-40B4-BE49-F238E27FC236}">
                  <a16:creationId xmlns:a16="http://schemas.microsoft.com/office/drawing/2014/main" id="{0C5EF73D-F89F-4E5F-BC14-F7DF0E00A9B4}"/>
                </a:ext>
              </a:extLst>
            </p:cNvPr>
            <p:cNvSpPr>
              <a:spLocks noChangeArrowheads="1"/>
            </p:cNvSpPr>
            <p:nvPr/>
          </p:nvSpPr>
          <p:spPr bwMode="auto">
            <a:xfrm>
              <a:off x="3264" y="2640"/>
              <a:ext cx="768" cy="336"/>
            </a:xfrm>
            <a:prstGeom prst="bevel">
              <a:avLst>
                <a:gd name="adj" fmla="val 9722"/>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dirty="0">
                  <a:latin typeface="Times New Roman" panose="02020603050405020304" pitchFamily="18" charset="0"/>
                  <a:ea typeface="楷体_GB2312" pitchFamily="49" charset="-122"/>
                </a:rPr>
                <a:t>k</a:t>
              </a:r>
              <a:r>
                <a:rPr kumimoji="1" lang="en-US" altLang="zh-CN" sz="2400" b="1" dirty="0">
                  <a:latin typeface="Times New Roman" panose="02020603050405020304" pitchFamily="18" charset="0"/>
                  <a:ea typeface="楷体_GB2312" pitchFamily="49" charset="-122"/>
                </a:rPr>
                <a:t> = 2</a:t>
              </a:r>
            </a:p>
          </p:txBody>
        </p:sp>
      </p:grpSp>
      <p:grpSp>
        <p:nvGrpSpPr>
          <p:cNvPr id="3" name="Group 5">
            <a:extLst>
              <a:ext uri="{FF2B5EF4-FFF2-40B4-BE49-F238E27FC236}">
                <a16:creationId xmlns:a16="http://schemas.microsoft.com/office/drawing/2014/main" id="{29F6C0D1-B93D-49F5-9287-3AA4AE9A9458}"/>
              </a:ext>
            </a:extLst>
          </p:cNvPr>
          <p:cNvGrpSpPr>
            <a:grpSpLocks/>
          </p:cNvGrpSpPr>
          <p:nvPr/>
        </p:nvGrpSpPr>
        <p:grpSpPr bwMode="auto">
          <a:xfrm>
            <a:off x="8534400" y="4191000"/>
            <a:ext cx="1570038" cy="2133600"/>
            <a:chOff x="4512" y="816"/>
            <a:chExt cx="989" cy="1680"/>
          </a:xfrm>
        </p:grpSpPr>
        <p:sp>
          <p:nvSpPr>
            <p:cNvPr id="50204" name="AutoShape 6" descr="再生纸">
              <a:extLst>
                <a:ext uri="{FF2B5EF4-FFF2-40B4-BE49-F238E27FC236}">
                  <a16:creationId xmlns:a16="http://schemas.microsoft.com/office/drawing/2014/main" id="{3B93B837-AFE2-4321-9DE2-E6E3A590EEE6}"/>
                </a:ext>
              </a:extLst>
            </p:cNvPr>
            <p:cNvSpPr>
              <a:spLocks noChangeArrowheads="1"/>
            </p:cNvSpPr>
            <p:nvPr/>
          </p:nvSpPr>
          <p:spPr bwMode="auto">
            <a:xfrm>
              <a:off x="4608" y="816"/>
              <a:ext cx="768" cy="384"/>
            </a:xfrm>
            <a:prstGeom prst="bevel">
              <a:avLst>
                <a:gd name="adj" fmla="val 9722"/>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latin typeface="Times New Roman" panose="02020603050405020304" pitchFamily="18" charset="0"/>
                  <a:ea typeface="楷体_GB2312" pitchFamily="49" charset="-122"/>
                </a:rPr>
                <a:t>k</a:t>
              </a:r>
              <a:r>
                <a:rPr kumimoji="1" lang="en-US" altLang="zh-CN" sz="2400" b="1">
                  <a:latin typeface="Times New Roman" panose="02020603050405020304" pitchFamily="18" charset="0"/>
                  <a:ea typeface="楷体_GB2312" pitchFamily="49" charset="-122"/>
                </a:rPr>
                <a:t> = 3</a:t>
              </a:r>
            </a:p>
          </p:txBody>
        </p:sp>
        <p:graphicFrame>
          <p:nvGraphicFramePr>
            <p:cNvPr id="50186" name="Object 7">
              <a:extLst>
                <a:ext uri="{FF2B5EF4-FFF2-40B4-BE49-F238E27FC236}">
                  <a16:creationId xmlns:a16="http://schemas.microsoft.com/office/drawing/2014/main" id="{9888CD6C-CA1B-4634-BB99-539F6CEC417D}"/>
                </a:ext>
              </a:extLst>
            </p:cNvPr>
            <p:cNvGraphicFramePr>
              <a:graphicFrameLocks noChangeAspect="1"/>
            </p:cNvGraphicFramePr>
            <p:nvPr/>
          </p:nvGraphicFramePr>
          <p:xfrm>
            <a:off x="4512" y="1248"/>
            <a:ext cx="989" cy="1248"/>
          </p:xfrm>
          <a:graphic>
            <a:graphicData uri="http://schemas.openxmlformats.org/presentationml/2006/ole">
              <mc:AlternateContent xmlns:mc="http://schemas.openxmlformats.org/markup-compatibility/2006">
                <mc:Choice xmlns:v="urn:schemas-microsoft-com:vml" Requires="v">
                  <p:oleObj spid="_x0000_s41173" name="Equation" r:id="rId7" imgW="660240" imgH="711000" progId="Equation.3">
                    <p:embed/>
                  </p:oleObj>
                </mc:Choice>
                <mc:Fallback>
                  <p:oleObj name="Equation" r:id="rId7" imgW="660240" imgH="711000" progId="Equation.3">
                    <p:embed/>
                    <p:pic>
                      <p:nvPicPr>
                        <p:cNvPr id="50186" name="Object 7">
                          <a:extLst>
                            <a:ext uri="{FF2B5EF4-FFF2-40B4-BE49-F238E27FC236}">
                              <a16:creationId xmlns:a16="http://schemas.microsoft.com/office/drawing/2014/main" id="{9888CD6C-CA1B-4634-BB99-539F6CEC41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2" y="1248"/>
                          <a:ext cx="989" cy="1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0191" name="Group 8">
            <a:extLst>
              <a:ext uri="{FF2B5EF4-FFF2-40B4-BE49-F238E27FC236}">
                <a16:creationId xmlns:a16="http://schemas.microsoft.com/office/drawing/2014/main" id="{25FFCA50-55B5-4ECF-A2A5-63A6ABCF196E}"/>
              </a:ext>
            </a:extLst>
          </p:cNvPr>
          <p:cNvGrpSpPr>
            <a:grpSpLocks/>
          </p:cNvGrpSpPr>
          <p:nvPr/>
        </p:nvGrpSpPr>
        <p:grpSpPr bwMode="auto">
          <a:xfrm>
            <a:off x="6324600" y="1676400"/>
            <a:ext cx="1524000" cy="2057400"/>
            <a:chOff x="576" y="816"/>
            <a:chExt cx="960" cy="1680"/>
          </a:xfrm>
        </p:grpSpPr>
        <p:graphicFrame>
          <p:nvGraphicFramePr>
            <p:cNvPr id="50185" name="Object 9">
              <a:extLst>
                <a:ext uri="{FF2B5EF4-FFF2-40B4-BE49-F238E27FC236}">
                  <a16:creationId xmlns:a16="http://schemas.microsoft.com/office/drawing/2014/main" id="{E2B1B167-42EC-455D-9D5C-8DA510CB3A18}"/>
                </a:ext>
              </a:extLst>
            </p:cNvPr>
            <p:cNvGraphicFramePr>
              <a:graphicFrameLocks noChangeAspect="1"/>
            </p:cNvGraphicFramePr>
            <p:nvPr/>
          </p:nvGraphicFramePr>
          <p:xfrm>
            <a:off x="576" y="1248"/>
            <a:ext cx="960" cy="1248"/>
          </p:xfrm>
          <a:graphic>
            <a:graphicData uri="http://schemas.openxmlformats.org/presentationml/2006/ole">
              <mc:AlternateContent xmlns:mc="http://schemas.openxmlformats.org/markup-compatibility/2006">
                <mc:Choice xmlns:v="urn:schemas-microsoft-com:vml" Requires="v">
                  <p:oleObj spid="_x0000_s41174" name="Equation" r:id="rId9" imgW="647640" imgH="711000" progId="Equation.3">
                    <p:embed/>
                  </p:oleObj>
                </mc:Choice>
                <mc:Fallback>
                  <p:oleObj name="Equation" r:id="rId9" imgW="647640" imgH="711000" progId="Equation.3">
                    <p:embed/>
                    <p:pic>
                      <p:nvPicPr>
                        <p:cNvPr id="50185" name="Object 9">
                          <a:extLst>
                            <a:ext uri="{FF2B5EF4-FFF2-40B4-BE49-F238E27FC236}">
                              <a16:creationId xmlns:a16="http://schemas.microsoft.com/office/drawing/2014/main" id="{E2B1B167-42EC-455D-9D5C-8DA510CB3A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6" y="1248"/>
                          <a:ext cx="960" cy="1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203" name="AutoShape 10" descr="再生纸">
              <a:extLst>
                <a:ext uri="{FF2B5EF4-FFF2-40B4-BE49-F238E27FC236}">
                  <a16:creationId xmlns:a16="http://schemas.microsoft.com/office/drawing/2014/main" id="{F3FF9D9C-346A-49D7-97AE-9F91FF5ED17B}"/>
                </a:ext>
              </a:extLst>
            </p:cNvPr>
            <p:cNvSpPr>
              <a:spLocks noChangeArrowheads="1"/>
            </p:cNvSpPr>
            <p:nvPr/>
          </p:nvSpPr>
          <p:spPr bwMode="auto">
            <a:xfrm>
              <a:off x="720" y="816"/>
              <a:ext cx="768" cy="384"/>
            </a:xfrm>
            <a:prstGeom prst="bevel">
              <a:avLst>
                <a:gd name="adj" fmla="val 9722"/>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latin typeface="Times New Roman" panose="02020603050405020304" pitchFamily="18" charset="0"/>
                  <a:ea typeface="楷体_GB2312" pitchFamily="49" charset="-122"/>
                </a:rPr>
                <a:t>k</a:t>
              </a:r>
              <a:r>
                <a:rPr kumimoji="1" lang="en-US" altLang="zh-CN" sz="2400" b="1">
                  <a:latin typeface="Times New Roman" panose="02020603050405020304" pitchFamily="18" charset="0"/>
                  <a:ea typeface="楷体_GB2312" pitchFamily="49" charset="-122"/>
                </a:rPr>
                <a:t> = 0</a:t>
              </a:r>
            </a:p>
          </p:txBody>
        </p:sp>
      </p:grpSp>
      <p:grpSp>
        <p:nvGrpSpPr>
          <p:cNvPr id="5" name="Group 11">
            <a:extLst>
              <a:ext uri="{FF2B5EF4-FFF2-40B4-BE49-F238E27FC236}">
                <a16:creationId xmlns:a16="http://schemas.microsoft.com/office/drawing/2014/main" id="{A4607042-E9D0-4424-8613-E2EC113271F3}"/>
              </a:ext>
            </a:extLst>
          </p:cNvPr>
          <p:cNvGrpSpPr>
            <a:grpSpLocks/>
          </p:cNvGrpSpPr>
          <p:nvPr/>
        </p:nvGrpSpPr>
        <p:grpSpPr bwMode="auto">
          <a:xfrm>
            <a:off x="8534400" y="1676400"/>
            <a:ext cx="1600200" cy="2057400"/>
            <a:chOff x="1968" y="816"/>
            <a:chExt cx="1008" cy="1680"/>
          </a:xfrm>
        </p:grpSpPr>
        <p:sp>
          <p:nvSpPr>
            <p:cNvPr id="50202" name="AutoShape 12" descr="再生纸">
              <a:extLst>
                <a:ext uri="{FF2B5EF4-FFF2-40B4-BE49-F238E27FC236}">
                  <a16:creationId xmlns:a16="http://schemas.microsoft.com/office/drawing/2014/main" id="{731A57FF-0812-421B-AE58-4462E6DFA9A3}"/>
                </a:ext>
              </a:extLst>
            </p:cNvPr>
            <p:cNvSpPr>
              <a:spLocks noChangeArrowheads="1"/>
            </p:cNvSpPr>
            <p:nvPr/>
          </p:nvSpPr>
          <p:spPr bwMode="auto">
            <a:xfrm>
              <a:off x="2064" y="816"/>
              <a:ext cx="768" cy="384"/>
            </a:xfrm>
            <a:prstGeom prst="bevel">
              <a:avLst>
                <a:gd name="adj" fmla="val 9722"/>
              </a:avLst>
            </a:prstGeom>
            <a:blipFill dpi="0" rotWithShape="0">
              <a:blip r:embed="rId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kumimoji="1" lang="en-US" altLang="zh-CN" sz="2400" b="1" i="1">
                  <a:latin typeface="Times New Roman" panose="02020603050405020304" pitchFamily="18" charset="0"/>
                  <a:ea typeface="楷体_GB2312" pitchFamily="49" charset="-122"/>
                </a:rPr>
                <a:t>k</a:t>
              </a:r>
              <a:r>
                <a:rPr kumimoji="1" lang="en-US" altLang="zh-CN" sz="2400" b="1">
                  <a:latin typeface="Times New Roman" panose="02020603050405020304" pitchFamily="18" charset="0"/>
                  <a:ea typeface="楷体_GB2312" pitchFamily="49" charset="-122"/>
                </a:rPr>
                <a:t> = 1</a:t>
              </a:r>
            </a:p>
          </p:txBody>
        </p:sp>
        <p:graphicFrame>
          <p:nvGraphicFramePr>
            <p:cNvPr id="50184" name="Object 13">
              <a:extLst>
                <a:ext uri="{FF2B5EF4-FFF2-40B4-BE49-F238E27FC236}">
                  <a16:creationId xmlns:a16="http://schemas.microsoft.com/office/drawing/2014/main" id="{B9B7DC2F-BD61-4249-B10D-179B4770402C}"/>
                </a:ext>
              </a:extLst>
            </p:cNvPr>
            <p:cNvGraphicFramePr>
              <a:graphicFrameLocks noChangeAspect="1"/>
            </p:cNvGraphicFramePr>
            <p:nvPr/>
          </p:nvGraphicFramePr>
          <p:xfrm>
            <a:off x="1968" y="1248"/>
            <a:ext cx="1008" cy="1248"/>
          </p:xfrm>
          <a:graphic>
            <a:graphicData uri="http://schemas.openxmlformats.org/presentationml/2006/ole">
              <mc:AlternateContent xmlns:mc="http://schemas.openxmlformats.org/markup-compatibility/2006">
                <mc:Choice xmlns:v="urn:schemas-microsoft-com:vml" Requires="v">
                  <p:oleObj spid="_x0000_s41175" name="Equation" r:id="rId11" imgW="647640" imgH="711000" progId="Equation.3">
                    <p:embed/>
                  </p:oleObj>
                </mc:Choice>
                <mc:Fallback>
                  <p:oleObj name="Equation" r:id="rId11" imgW="647640" imgH="711000" progId="Equation.3">
                    <p:embed/>
                    <p:pic>
                      <p:nvPicPr>
                        <p:cNvPr id="50184" name="Object 13">
                          <a:extLst>
                            <a:ext uri="{FF2B5EF4-FFF2-40B4-BE49-F238E27FC236}">
                              <a16:creationId xmlns:a16="http://schemas.microsoft.com/office/drawing/2014/main" id="{B9B7DC2F-BD61-4249-B10D-179B477040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8" y="1248"/>
                          <a:ext cx="1008" cy="1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0193" name="Text Box 15">
            <a:extLst>
              <a:ext uri="{FF2B5EF4-FFF2-40B4-BE49-F238E27FC236}">
                <a16:creationId xmlns:a16="http://schemas.microsoft.com/office/drawing/2014/main" id="{92F0CF05-5852-4C51-88F7-D0D36EAB59AA}"/>
              </a:ext>
            </a:extLst>
          </p:cNvPr>
          <p:cNvSpPr txBox="1">
            <a:spLocks noChangeArrowheads="1"/>
          </p:cNvSpPr>
          <p:nvPr/>
        </p:nvSpPr>
        <p:spPr bwMode="auto">
          <a:xfrm>
            <a:off x="1752600" y="1625600"/>
            <a:ext cx="685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样本</a:t>
            </a:r>
            <a:r>
              <a:rPr kumimoji="1" lang="zh-CN" altLang="en-US" sz="2400">
                <a:latin typeface="Times New Roman" panose="02020603050405020304" pitchFamily="18" charset="0"/>
              </a:rPr>
              <a:t>：</a:t>
            </a:r>
          </a:p>
        </p:txBody>
      </p:sp>
      <p:sp>
        <p:nvSpPr>
          <p:cNvPr id="50194" name="Text Box 18">
            <a:extLst>
              <a:ext uri="{FF2B5EF4-FFF2-40B4-BE49-F238E27FC236}">
                <a16:creationId xmlns:a16="http://schemas.microsoft.com/office/drawing/2014/main" id="{91A545A7-92C9-4545-9AC2-201E9271F41D}"/>
              </a:ext>
            </a:extLst>
          </p:cNvPr>
          <p:cNvSpPr txBox="1">
            <a:spLocks noChangeArrowheads="1"/>
          </p:cNvSpPr>
          <p:nvPr/>
        </p:nvSpPr>
        <p:spPr bwMode="auto">
          <a:xfrm>
            <a:off x="1733550" y="9906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0000CC"/>
              </a:buClr>
              <a:buSzPct val="60000"/>
              <a:buFont typeface="Wingdings" panose="05000000000000000000" pitchFamily="2" charset="2"/>
              <a:buChar char="l"/>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调整次序</a:t>
            </a:r>
            <a:r>
              <a:rPr kumimoji="1" lang="zh-CN" altLang="en-US" sz="2400">
                <a:latin typeface="Times New Roman" panose="02020603050405020304" pitchFamily="18" charset="0"/>
              </a:rPr>
              <a:t>：</a:t>
            </a:r>
          </a:p>
        </p:txBody>
      </p:sp>
      <p:graphicFrame>
        <p:nvGraphicFramePr>
          <p:cNvPr id="50178" name="Object 19">
            <a:extLst>
              <a:ext uri="{FF2B5EF4-FFF2-40B4-BE49-F238E27FC236}">
                <a16:creationId xmlns:a16="http://schemas.microsoft.com/office/drawing/2014/main" id="{03B8986F-B7ED-4927-B0BA-17CC5DEAD0F2}"/>
              </a:ext>
            </a:extLst>
          </p:cNvPr>
          <p:cNvGraphicFramePr>
            <a:graphicFrameLocks noChangeAspect="1"/>
          </p:cNvGraphicFramePr>
          <p:nvPr/>
        </p:nvGraphicFramePr>
        <p:xfrm>
          <a:off x="1676400" y="2511426"/>
          <a:ext cx="4343400" cy="4029075"/>
        </p:xfrm>
        <a:graphic>
          <a:graphicData uri="http://schemas.openxmlformats.org/presentationml/2006/ole">
            <mc:AlternateContent xmlns:mc="http://schemas.openxmlformats.org/markup-compatibility/2006">
              <mc:Choice xmlns:v="urn:schemas-microsoft-com:vml" Requires="v">
                <p:oleObj spid="_x0000_s41176" name="SmartDraw" r:id="rId13" imgW="2596680" imgH="2424600" progId="SmartDraw.2">
                  <p:embed/>
                </p:oleObj>
              </mc:Choice>
              <mc:Fallback>
                <p:oleObj name="SmartDraw" r:id="rId13" imgW="2596680" imgH="2424600" progId="SmartDraw.2">
                  <p:embed/>
                  <p:pic>
                    <p:nvPicPr>
                      <p:cNvPr id="50178" name="Object 19">
                        <a:extLst>
                          <a:ext uri="{FF2B5EF4-FFF2-40B4-BE49-F238E27FC236}">
                            <a16:creationId xmlns:a16="http://schemas.microsoft.com/office/drawing/2014/main" id="{03B8986F-B7ED-4927-B0BA-17CC5DEAD0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400" y="2511426"/>
                        <a:ext cx="4343400" cy="402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4452" name="Object 20">
            <a:extLst>
              <a:ext uri="{FF2B5EF4-FFF2-40B4-BE49-F238E27FC236}">
                <a16:creationId xmlns:a16="http://schemas.microsoft.com/office/drawing/2014/main" id="{C546E005-5D38-4365-B653-A1F68499CDBD}"/>
              </a:ext>
            </a:extLst>
          </p:cNvPr>
          <p:cNvGraphicFramePr>
            <a:graphicFrameLocks noChangeAspect="1"/>
          </p:cNvGraphicFramePr>
          <p:nvPr/>
        </p:nvGraphicFramePr>
        <p:xfrm>
          <a:off x="1676400" y="2503488"/>
          <a:ext cx="4343400" cy="4044950"/>
        </p:xfrm>
        <a:graphic>
          <a:graphicData uri="http://schemas.openxmlformats.org/presentationml/2006/ole">
            <mc:AlternateContent xmlns:mc="http://schemas.openxmlformats.org/markup-compatibility/2006">
              <mc:Choice xmlns:v="urn:schemas-microsoft-com:vml" Requires="v">
                <p:oleObj spid="_x0000_s41177" name="SmartDraw" r:id="rId15" imgW="2596680" imgH="2433600" progId="SmartDraw.2">
                  <p:embed/>
                </p:oleObj>
              </mc:Choice>
              <mc:Fallback>
                <p:oleObj name="SmartDraw" r:id="rId15" imgW="2596680" imgH="2433600" progId="SmartDraw.2">
                  <p:embed/>
                  <p:pic>
                    <p:nvPicPr>
                      <p:cNvPr id="274452" name="Object 20">
                        <a:extLst>
                          <a:ext uri="{FF2B5EF4-FFF2-40B4-BE49-F238E27FC236}">
                            <a16:creationId xmlns:a16="http://schemas.microsoft.com/office/drawing/2014/main" id="{C546E005-5D38-4365-B653-A1F68499CDB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6400" y="2503488"/>
                        <a:ext cx="4343400" cy="404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4453" name="Object 21">
            <a:extLst>
              <a:ext uri="{FF2B5EF4-FFF2-40B4-BE49-F238E27FC236}">
                <a16:creationId xmlns:a16="http://schemas.microsoft.com/office/drawing/2014/main" id="{132FB57A-30B1-494B-92D0-C5C5F596B85C}"/>
              </a:ext>
            </a:extLst>
          </p:cNvPr>
          <p:cNvGraphicFramePr>
            <a:graphicFrameLocks noChangeAspect="1"/>
          </p:cNvGraphicFramePr>
          <p:nvPr/>
        </p:nvGraphicFramePr>
        <p:xfrm>
          <a:off x="1676400" y="2508250"/>
          <a:ext cx="4343400" cy="4044950"/>
        </p:xfrm>
        <a:graphic>
          <a:graphicData uri="http://schemas.openxmlformats.org/presentationml/2006/ole">
            <mc:AlternateContent xmlns:mc="http://schemas.openxmlformats.org/markup-compatibility/2006">
              <mc:Choice xmlns:v="urn:schemas-microsoft-com:vml" Requires="v">
                <p:oleObj spid="_x0000_s41178" name="SmartDraw" r:id="rId17" imgW="2596680" imgH="2433600" progId="SmartDraw.2">
                  <p:embed/>
                </p:oleObj>
              </mc:Choice>
              <mc:Fallback>
                <p:oleObj name="SmartDraw" r:id="rId17" imgW="2596680" imgH="2433600" progId="SmartDraw.2">
                  <p:embed/>
                  <p:pic>
                    <p:nvPicPr>
                      <p:cNvPr id="274453" name="Object 21">
                        <a:extLst>
                          <a:ext uri="{FF2B5EF4-FFF2-40B4-BE49-F238E27FC236}">
                            <a16:creationId xmlns:a16="http://schemas.microsoft.com/office/drawing/2014/main" id="{132FB57A-30B1-494B-92D0-C5C5F596B85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6400" y="2508250"/>
                        <a:ext cx="4343400" cy="404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74454" name="Object 22">
            <a:extLst>
              <a:ext uri="{FF2B5EF4-FFF2-40B4-BE49-F238E27FC236}">
                <a16:creationId xmlns:a16="http://schemas.microsoft.com/office/drawing/2014/main" id="{DBAC69B9-B43B-4492-B639-9E17504EB423}"/>
              </a:ext>
            </a:extLst>
          </p:cNvPr>
          <p:cNvGraphicFramePr>
            <a:graphicFrameLocks noChangeAspect="1"/>
          </p:cNvGraphicFramePr>
          <p:nvPr/>
        </p:nvGraphicFramePr>
        <p:xfrm>
          <a:off x="1676400" y="2505075"/>
          <a:ext cx="4343400" cy="4044950"/>
        </p:xfrm>
        <a:graphic>
          <a:graphicData uri="http://schemas.openxmlformats.org/presentationml/2006/ole">
            <mc:AlternateContent xmlns:mc="http://schemas.openxmlformats.org/markup-compatibility/2006">
              <mc:Choice xmlns:v="urn:schemas-microsoft-com:vml" Requires="v">
                <p:oleObj spid="_x0000_s41179" name="SmartDraw" r:id="rId19" imgW="2596680" imgH="2433600" progId="SmartDraw.2">
                  <p:embed/>
                </p:oleObj>
              </mc:Choice>
              <mc:Fallback>
                <p:oleObj name="SmartDraw" r:id="rId19" imgW="2596680" imgH="2433600" progId="SmartDraw.2">
                  <p:embed/>
                  <p:pic>
                    <p:nvPicPr>
                      <p:cNvPr id="274454" name="Object 22">
                        <a:extLst>
                          <a:ext uri="{FF2B5EF4-FFF2-40B4-BE49-F238E27FC236}">
                            <a16:creationId xmlns:a16="http://schemas.microsoft.com/office/drawing/2014/main" id="{DBAC69B9-B43B-4492-B639-9E17504EB42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76400" y="2505075"/>
                        <a:ext cx="4343400" cy="404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95" name="Text Box 23">
            <a:extLst>
              <a:ext uri="{FF2B5EF4-FFF2-40B4-BE49-F238E27FC236}">
                <a16:creationId xmlns:a16="http://schemas.microsoft.com/office/drawing/2014/main" id="{09EDE3D4-9AC0-4C3B-ADDC-BA6BC9A29B94}"/>
              </a:ext>
            </a:extLst>
          </p:cNvPr>
          <p:cNvSpPr txBox="1">
            <a:spLocks noChangeArrowheads="1"/>
          </p:cNvSpPr>
          <p:nvPr/>
        </p:nvSpPr>
        <p:spPr bwMode="auto">
          <a:xfrm>
            <a:off x="3429000" y="928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latin typeface="Times New Roman" panose="02020603050405020304" pitchFamily="18" charset="0"/>
              </a:rPr>
              <a:t>2      1      3</a:t>
            </a:r>
          </a:p>
        </p:txBody>
      </p:sp>
      <p:sp>
        <p:nvSpPr>
          <p:cNvPr id="50196" name="Line 24">
            <a:extLst>
              <a:ext uri="{FF2B5EF4-FFF2-40B4-BE49-F238E27FC236}">
                <a16:creationId xmlns:a16="http://schemas.microsoft.com/office/drawing/2014/main" id="{07EE669C-1928-4096-A18C-7B1DD7C09321}"/>
              </a:ext>
            </a:extLst>
          </p:cNvPr>
          <p:cNvSpPr>
            <a:spLocks noChangeShapeType="1"/>
          </p:cNvSpPr>
          <p:nvPr/>
        </p:nvSpPr>
        <p:spPr bwMode="auto">
          <a:xfrm>
            <a:off x="3962401" y="1214438"/>
            <a:ext cx="333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7" name="Line 25">
            <a:extLst>
              <a:ext uri="{FF2B5EF4-FFF2-40B4-BE49-F238E27FC236}">
                <a16:creationId xmlns:a16="http://schemas.microsoft.com/office/drawing/2014/main" id="{EBEFA3B9-98CE-4C4C-9D4D-3AE6B715FAF2}"/>
              </a:ext>
            </a:extLst>
          </p:cNvPr>
          <p:cNvSpPr>
            <a:spLocks noChangeShapeType="1"/>
          </p:cNvSpPr>
          <p:nvPr/>
        </p:nvSpPr>
        <p:spPr bwMode="auto">
          <a:xfrm>
            <a:off x="4648201" y="1204913"/>
            <a:ext cx="3333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4458" name="Text Box 26">
            <a:extLst>
              <a:ext uri="{FF2B5EF4-FFF2-40B4-BE49-F238E27FC236}">
                <a16:creationId xmlns:a16="http://schemas.microsoft.com/office/drawing/2014/main" id="{558FE7AE-64E7-47D9-8350-BCDCDF8201F1}"/>
              </a:ext>
            </a:extLst>
          </p:cNvPr>
          <p:cNvSpPr txBox="1">
            <a:spLocks noChangeArrowheads="1"/>
          </p:cNvSpPr>
          <p:nvPr/>
        </p:nvSpPr>
        <p:spPr bwMode="auto">
          <a:xfrm>
            <a:off x="3429000" y="928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solidFill>
                  <a:srgbClr val="FF0000"/>
                </a:solidFill>
                <a:latin typeface="Times New Roman" panose="02020603050405020304" pitchFamily="18" charset="0"/>
              </a:rPr>
              <a:t>2 </a:t>
            </a:r>
            <a:r>
              <a:rPr kumimoji="1" lang="en-US" altLang="zh-CN" sz="2800" b="1">
                <a:latin typeface="Times New Roman" panose="02020603050405020304" pitchFamily="18" charset="0"/>
              </a:rPr>
              <a:t>     1      3</a:t>
            </a:r>
          </a:p>
        </p:txBody>
      </p:sp>
      <p:sp>
        <p:nvSpPr>
          <p:cNvPr id="274459" name="Text Box 27">
            <a:extLst>
              <a:ext uri="{FF2B5EF4-FFF2-40B4-BE49-F238E27FC236}">
                <a16:creationId xmlns:a16="http://schemas.microsoft.com/office/drawing/2014/main" id="{E79126E0-2C6E-4784-9F9E-437BB62A4C6C}"/>
              </a:ext>
            </a:extLst>
          </p:cNvPr>
          <p:cNvSpPr txBox="1">
            <a:spLocks noChangeArrowheads="1"/>
          </p:cNvSpPr>
          <p:nvPr/>
        </p:nvSpPr>
        <p:spPr bwMode="auto">
          <a:xfrm>
            <a:off x="3429000" y="928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latin typeface="Times New Roman" panose="02020603050405020304" pitchFamily="18" charset="0"/>
              </a:rPr>
              <a:t>2      </a:t>
            </a:r>
            <a:r>
              <a:rPr kumimoji="1" lang="en-US" altLang="zh-CN" sz="2800" b="1">
                <a:solidFill>
                  <a:srgbClr val="FF0000"/>
                </a:solidFill>
                <a:latin typeface="Times New Roman" panose="02020603050405020304" pitchFamily="18" charset="0"/>
              </a:rPr>
              <a:t>1</a:t>
            </a:r>
            <a:r>
              <a:rPr kumimoji="1" lang="en-US" altLang="zh-CN" sz="2800" b="1">
                <a:latin typeface="Times New Roman" panose="02020603050405020304" pitchFamily="18" charset="0"/>
              </a:rPr>
              <a:t>      3</a:t>
            </a:r>
          </a:p>
        </p:txBody>
      </p:sp>
      <p:sp>
        <p:nvSpPr>
          <p:cNvPr id="274460" name="Text Box 28">
            <a:extLst>
              <a:ext uri="{FF2B5EF4-FFF2-40B4-BE49-F238E27FC236}">
                <a16:creationId xmlns:a16="http://schemas.microsoft.com/office/drawing/2014/main" id="{1FDC7CBD-A1E0-4DD0-8DBE-58CCDD31AD97}"/>
              </a:ext>
            </a:extLst>
          </p:cNvPr>
          <p:cNvSpPr txBox="1">
            <a:spLocks noChangeArrowheads="1"/>
          </p:cNvSpPr>
          <p:nvPr/>
        </p:nvSpPr>
        <p:spPr bwMode="auto">
          <a:xfrm>
            <a:off x="3429000" y="928688"/>
            <a:ext cx="2057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sz="2800" b="1">
                <a:latin typeface="Times New Roman" panose="02020603050405020304" pitchFamily="18" charset="0"/>
              </a:rPr>
              <a:t>2      1     </a:t>
            </a:r>
            <a:r>
              <a:rPr kumimoji="1" lang="en-US" altLang="zh-CN" sz="2800" b="1">
                <a:solidFill>
                  <a:srgbClr val="FF0000"/>
                </a:solidFill>
                <a:latin typeface="Times New Roman" panose="02020603050405020304" pitchFamily="18" charset="0"/>
              </a:rPr>
              <a:t> 3</a:t>
            </a:r>
          </a:p>
        </p:txBody>
      </p:sp>
      <p:graphicFrame>
        <p:nvGraphicFramePr>
          <p:cNvPr id="50182" name="Object 31">
            <a:extLst>
              <a:ext uri="{FF2B5EF4-FFF2-40B4-BE49-F238E27FC236}">
                <a16:creationId xmlns:a16="http://schemas.microsoft.com/office/drawing/2014/main" id="{5AA7C1DC-D274-4A5B-AC06-1CBBF27C39B2}"/>
              </a:ext>
            </a:extLst>
          </p:cNvPr>
          <p:cNvGraphicFramePr>
            <a:graphicFrameLocks noChangeAspect="1"/>
          </p:cNvGraphicFramePr>
          <p:nvPr/>
        </p:nvGraphicFramePr>
        <p:xfrm>
          <a:off x="2946400" y="1600200"/>
          <a:ext cx="2743200" cy="457200"/>
        </p:xfrm>
        <a:graphic>
          <a:graphicData uri="http://schemas.openxmlformats.org/presentationml/2006/ole">
            <mc:AlternateContent xmlns:mc="http://schemas.openxmlformats.org/markup-compatibility/2006">
              <mc:Choice xmlns:v="urn:schemas-microsoft-com:vml" Requires="v">
                <p:oleObj spid="_x0000_s41180" name="公式" r:id="rId21" imgW="1371600" imgH="228600" progId="Equation.3">
                  <p:embed/>
                </p:oleObj>
              </mc:Choice>
              <mc:Fallback>
                <p:oleObj name="公式" r:id="rId21" imgW="1371600" imgH="228600" progId="Equation.3">
                  <p:embed/>
                  <p:pic>
                    <p:nvPicPr>
                      <p:cNvPr id="50182" name="Object 31">
                        <a:extLst>
                          <a:ext uri="{FF2B5EF4-FFF2-40B4-BE49-F238E27FC236}">
                            <a16:creationId xmlns:a16="http://schemas.microsoft.com/office/drawing/2014/main" id="{5AA7C1DC-D274-4A5B-AC06-1CBBF27C39B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46400" y="160020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3" name="Object 32">
            <a:extLst>
              <a:ext uri="{FF2B5EF4-FFF2-40B4-BE49-F238E27FC236}">
                <a16:creationId xmlns:a16="http://schemas.microsoft.com/office/drawing/2014/main" id="{C87D7AA2-3481-400C-8BED-69D9A0AFB99B}"/>
              </a:ext>
            </a:extLst>
          </p:cNvPr>
          <p:cNvGraphicFramePr>
            <a:graphicFrameLocks noChangeAspect="1"/>
          </p:cNvGraphicFramePr>
          <p:nvPr/>
        </p:nvGraphicFramePr>
        <p:xfrm>
          <a:off x="2933700" y="2209800"/>
          <a:ext cx="2895600" cy="457200"/>
        </p:xfrm>
        <a:graphic>
          <a:graphicData uri="http://schemas.openxmlformats.org/presentationml/2006/ole">
            <mc:AlternateContent xmlns:mc="http://schemas.openxmlformats.org/markup-compatibility/2006">
              <mc:Choice xmlns:v="urn:schemas-microsoft-com:vml" Requires="v">
                <p:oleObj spid="_x0000_s41181" name="公式" r:id="rId23" imgW="1447560" imgH="228600" progId="Equation.3">
                  <p:embed/>
                </p:oleObj>
              </mc:Choice>
              <mc:Fallback>
                <p:oleObj name="公式" r:id="rId23" imgW="1447560" imgH="228600" progId="Equation.3">
                  <p:embed/>
                  <p:pic>
                    <p:nvPicPr>
                      <p:cNvPr id="50183" name="Object 32">
                        <a:extLst>
                          <a:ext uri="{FF2B5EF4-FFF2-40B4-BE49-F238E27FC236}">
                            <a16:creationId xmlns:a16="http://schemas.microsoft.com/office/drawing/2014/main" id="{C87D7AA2-3481-400C-8BED-69D9A0AFB99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33700" y="22098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30" name="直接连接符 29">
            <a:extLst>
              <a:ext uri="{FF2B5EF4-FFF2-40B4-BE49-F238E27FC236}">
                <a16:creationId xmlns:a16="http://schemas.microsoft.com/office/drawing/2014/main" id="{7345F3AD-D9F7-41C9-A083-3845F5A3826E}"/>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4E44559E-44D3-42F4-B1D3-E45C39EACD96}"/>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445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274452"/>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3" name="chimes.wav"/>
                                        </p:tgtEl>
                                      </p:cMediaNode>
                                    </p:audio>
                                  </p:sub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74459"/>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0"/>
                                  </p:stCondLst>
                                  <p:childTnLst>
                                    <p:set>
                                      <p:cBhvr>
                                        <p:cTn id="18" dur="1" fill="hold">
                                          <p:stCondLst>
                                            <p:cond delay="499"/>
                                          </p:stCondLst>
                                        </p:cTn>
                                        <p:tgtEl>
                                          <p:spTgt spid="274453"/>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chimes.wav"/>
                                        </p:tgtEl>
                                      </p:cMediaNode>
                                    </p:audio>
                                  </p:sub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499"/>
                                          </p:stCondLst>
                                        </p:cTn>
                                        <p:tgtEl>
                                          <p:spTgt spid="2"/>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274460"/>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nodeType="afterEffect">
                                  <p:stCondLst>
                                    <p:cond delay="0"/>
                                  </p:stCondLst>
                                  <p:childTnLst>
                                    <p:set>
                                      <p:cBhvr>
                                        <p:cTn id="27" dur="1" fill="hold">
                                          <p:stCondLst>
                                            <p:cond delay="499"/>
                                          </p:stCondLst>
                                        </p:cTn>
                                        <p:tgtEl>
                                          <p:spTgt spid="274454"/>
                                        </p:tgtEl>
                                        <p:attrNameLst>
                                          <p:attrName>style.visibility</p:attrName>
                                        </p:attrNameLst>
                                      </p:cBhvr>
                                      <p:to>
                                        <p:strVal val="visible"/>
                                      </p:to>
                                    </p:set>
                                  </p:childTnLst>
                                  <p:subTnLst>
                                    <p:audio>
                                      <p:cMediaNode>
                                        <p:cTn display="0" masterRel="sameClick">
                                          <p:stCondLst>
                                            <p:cond evt="begin" delay="0">
                                              <p:tn val="26"/>
                                            </p:cond>
                                          </p:stCondLst>
                                          <p:endCondLst>
                                            <p:cond evt="onStopAudio" delay="0">
                                              <p:tgtEl>
                                                <p:sldTgt/>
                                              </p:tgtEl>
                                            </p:cond>
                                          </p:endCondLst>
                                        </p:cTn>
                                        <p:tgtEl>
                                          <p:sndTgt r:embed="rId3" name="chimes.wav"/>
                                        </p:tgtEl>
                                      </p:cMediaNode>
                                    </p:audio>
                                  </p:subTnLst>
                                </p:cTn>
                              </p:par>
                            </p:childTnLst>
                          </p:cTn>
                        </p:par>
                        <p:par>
                          <p:cTn id="28" fill="hold" nodeType="afterGroup">
                            <p:stCondLst>
                              <p:cond delay="4000"/>
                            </p:stCondLst>
                            <p:childTnLst>
                              <p:par>
                                <p:cTn id="29" presetID="1" presetClass="entr" presetSubtype="0" fill="hold" nodeType="afterEffect">
                                  <p:stCondLst>
                                    <p:cond delay="0"/>
                                  </p:stCondLst>
                                  <p:childTnLst>
                                    <p:set>
                                      <p:cBhvr>
                                        <p:cTn id="3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58" grpId="0" autoUpdateAnimBg="0"/>
      <p:bldP spid="274459" grpId="0" autoUpdateAnimBg="0"/>
      <p:bldP spid="27446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灯片编号占位符 5">
            <a:extLst>
              <a:ext uri="{FF2B5EF4-FFF2-40B4-BE49-F238E27FC236}">
                <a16:creationId xmlns:a16="http://schemas.microsoft.com/office/drawing/2014/main" id="{E559DEF4-C28C-4FD7-86B7-35D0D6DF104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A906ECD1-C700-44E4-B1DA-E86E681EF782}" type="slidenum">
              <a:rPr lang="ja-JP" altLang="en-US" sz="1800">
                <a:solidFill>
                  <a:srgbClr val="A50021"/>
                </a:solidFill>
                <a:ea typeface="ＭＳ Ｐゴシック" panose="020B0600070205080204" pitchFamily="34" charset="-128"/>
              </a:rPr>
              <a:pPr eaLnBrk="1" hangingPunct="1"/>
              <a:t>84</a:t>
            </a:fld>
            <a:endParaRPr lang="en-US" altLang="ja-JP" sz="1800">
              <a:solidFill>
                <a:srgbClr val="A50021"/>
              </a:solidFill>
              <a:ea typeface="ＭＳ Ｐゴシック" panose="020B0600070205080204" pitchFamily="34" charset="-128"/>
            </a:endParaRPr>
          </a:p>
        </p:txBody>
      </p:sp>
      <p:sp>
        <p:nvSpPr>
          <p:cNvPr id="51206" name="Rectangle 11">
            <a:extLst>
              <a:ext uri="{FF2B5EF4-FFF2-40B4-BE49-F238E27FC236}">
                <a16:creationId xmlns:a16="http://schemas.microsoft.com/office/drawing/2014/main" id="{581BB57F-C1BF-4C3C-8909-B7FABC04AC14}"/>
              </a:ext>
            </a:extLst>
          </p:cNvPr>
          <p:cNvSpPr>
            <a:spLocks noChangeArrowheads="1"/>
          </p:cNvSpPr>
          <p:nvPr/>
        </p:nvSpPr>
        <p:spPr bwMode="auto">
          <a:xfrm>
            <a:off x="6324600" y="5486400"/>
            <a:ext cx="3886200" cy="990600"/>
          </a:xfrm>
          <a:prstGeom prst="rect">
            <a:avLst/>
          </a:prstGeom>
          <a:solidFill>
            <a:schemeClr val="bg1"/>
          </a:solidFill>
          <a:ln w="9525">
            <a:solidFill>
              <a:srgbClr val="808080"/>
            </a:solid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1202" name="Object 3">
            <a:extLst>
              <a:ext uri="{FF2B5EF4-FFF2-40B4-BE49-F238E27FC236}">
                <a16:creationId xmlns:a16="http://schemas.microsoft.com/office/drawing/2014/main" id="{0B33CAF6-058D-498A-A51D-0A3D2E1D9351}"/>
              </a:ext>
            </a:extLst>
          </p:cNvPr>
          <p:cNvGraphicFramePr>
            <a:graphicFrameLocks noGrp="1" noChangeAspect="1"/>
          </p:cNvGraphicFramePr>
          <p:nvPr>
            <p:ph sz="half" idx="1"/>
          </p:nvPr>
        </p:nvGraphicFramePr>
        <p:xfrm>
          <a:off x="2057400" y="1066800"/>
          <a:ext cx="7620000" cy="4343400"/>
        </p:xfrm>
        <a:graphic>
          <a:graphicData uri="http://schemas.openxmlformats.org/presentationml/2006/ole">
            <mc:AlternateContent xmlns:mc="http://schemas.openxmlformats.org/markup-compatibility/2006">
              <mc:Choice xmlns:v="urn:schemas-microsoft-com:vml" Requires="v">
                <p:oleObj spid="_x0000_s42052" name="SmartDraw" r:id="rId3" imgW="5431320" imgH="3094920" progId="SmartDraw.2">
                  <p:embed/>
                </p:oleObj>
              </mc:Choice>
              <mc:Fallback>
                <p:oleObj name="SmartDraw" r:id="rId3" imgW="5431320" imgH="3094920" progId="SmartDraw.2">
                  <p:embed/>
                  <p:pic>
                    <p:nvPicPr>
                      <p:cNvPr id="51202" name="Object 3">
                        <a:extLst>
                          <a:ext uri="{FF2B5EF4-FFF2-40B4-BE49-F238E27FC236}">
                            <a16:creationId xmlns:a16="http://schemas.microsoft.com/office/drawing/2014/main" id="{0B33CAF6-058D-498A-A51D-0A3D2E1D9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66800"/>
                        <a:ext cx="7620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7" name="Rectangle 4">
            <a:extLst>
              <a:ext uri="{FF2B5EF4-FFF2-40B4-BE49-F238E27FC236}">
                <a16:creationId xmlns:a16="http://schemas.microsoft.com/office/drawing/2014/main" id="{3823AD3F-CA02-4801-803E-E804EE7E17BA}"/>
              </a:ext>
            </a:extLst>
          </p:cNvPr>
          <p:cNvSpPr>
            <a:spLocks noChangeArrowheads="1"/>
          </p:cNvSpPr>
          <p:nvPr/>
        </p:nvSpPr>
        <p:spPr bwMode="auto">
          <a:xfrm>
            <a:off x="1774825" y="908050"/>
            <a:ext cx="86423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o"/>
            </a:pPr>
            <a:r>
              <a:rPr kumimoji="1" lang="en-US" altLang="zh-CN" sz="2700" b="1"/>
              <a:t> </a:t>
            </a:r>
            <a:r>
              <a:rPr kumimoji="1" lang="zh-CN" altLang="en-US" sz="2700" b="1"/>
              <a:t>例</a:t>
            </a:r>
            <a:endParaRPr kumimoji="1" lang="zh-CN" altLang="en-US" sz="2600" b="1"/>
          </a:p>
        </p:txBody>
      </p:sp>
      <p:graphicFrame>
        <p:nvGraphicFramePr>
          <p:cNvPr id="51203" name="Object 6">
            <a:extLst>
              <a:ext uri="{FF2B5EF4-FFF2-40B4-BE49-F238E27FC236}">
                <a16:creationId xmlns:a16="http://schemas.microsoft.com/office/drawing/2014/main" id="{A0867AE7-DDB5-4462-A0E8-165A8C5B97D8}"/>
              </a:ext>
            </a:extLst>
          </p:cNvPr>
          <p:cNvGraphicFramePr>
            <a:graphicFrameLocks noGrp="1" noChangeAspect="1"/>
          </p:cNvGraphicFramePr>
          <p:nvPr>
            <p:ph sz="quarter" idx="2"/>
          </p:nvPr>
        </p:nvGraphicFramePr>
        <p:xfrm>
          <a:off x="6591300" y="5562600"/>
          <a:ext cx="3352800" cy="457200"/>
        </p:xfrm>
        <a:graphic>
          <a:graphicData uri="http://schemas.openxmlformats.org/presentationml/2006/ole">
            <mc:AlternateContent xmlns:mc="http://schemas.openxmlformats.org/markup-compatibility/2006">
              <mc:Choice xmlns:v="urn:schemas-microsoft-com:vml" Requires="v">
                <p:oleObj spid="_x0000_s42053" name="公式" r:id="rId5" imgW="1676160" imgH="228600" progId="Equation.3">
                  <p:embed/>
                </p:oleObj>
              </mc:Choice>
              <mc:Fallback>
                <p:oleObj name="公式" r:id="rId5" imgW="1676160" imgH="228600" progId="Equation.3">
                  <p:embed/>
                  <p:pic>
                    <p:nvPicPr>
                      <p:cNvPr id="51203" name="Object 6">
                        <a:extLst>
                          <a:ext uri="{FF2B5EF4-FFF2-40B4-BE49-F238E27FC236}">
                            <a16:creationId xmlns:a16="http://schemas.microsoft.com/office/drawing/2014/main" id="{A0867AE7-DDB5-4462-A0E8-165A8C5B97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1300" y="5562600"/>
                        <a:ext cx="3352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4" name="Object 7">
            <a:extLst>
              <a:ext uri="{FF2B5EF4-FFF2-40B4-BE49-F238E27FC236}">
                <a16:creationId xmlns:a16="http://schemas.microsoft.com/office/drawing/2014/main" id="{74C7FCAA-405D-46F5-986A-096987781E4A}"/>
              </a:ext>
            </a:extLst>
          </p:cNvPr>
          <p:cNvGraphicFramePr>
            <a:graphicFrameLocks noGrp="1" noChangeAspect="1"/>
          </p:cNvGraphicFramePr>
          <p:nvPr>
            <p:ph sz="quarter" idx="3"/>
          </p:nvPr>
        </p:nvGraphicFramePr>
        <p:xfrm>
          <a:off x="6600825" y="6015038"/>
          <a:ext cx="3352800" cy="444500"/>
        </p:xfrm>
        <a:graphic>
          <a:graphicData uri="http://schemas.openxmlformats.org/presentationml/2006/ole">
            <mc:AlternateContent xmlns:mc="http://schemas.openxmlformats.org/markup-compatibility/2006">
              <mc:Choice xmlns:v="urn:schemas-microsoft-com:vml" Requires="v">
                <p:oleObj spid="_x0000_s42054" name="公式" r:id="rId7" imgW="1726920" imgH="228600" progId="Equation.3">
                  <p:embed/>
                </p:oleObj>
              </mc:Choice>
              <mc:Fallback>
                <p:oleObj name="公式" r:id="rId7" imgW="1726920" imgH="228600" progId="Equation.3">
                  <p:embed/>
                  <p:pic>
                    <p:nvPicPr>
                      <p:cNvPr id="51204" name="Object 7">
                        <a:extLst>
                          <a:ext uri="{FF2B5EF4-FFF2-40B4-BE49-F238E27FC236}">
                            <a16:creationId xmlns:a16="http://schemas.microsoft.com/office/drawing/2014/main" id="{74C7FCAA-405D-46F5-986A-096987781E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0825" y="6015038"/>
                        <a:ext cx="3352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1208" name="Picture 8">
            <a:extLst>
              <a:ext uri="{FF2B5EF4-FFF2-40B4-BE49-F238E27FC236}">
                <a16:creationId xmlns:a16="http://schemas.microsoft.com/office/drawing/2014/main" id="{9C88D1A6-8312-4199-A415-0AF8A2AC23C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6400" y="4295776"/>
            <a:ext cx="38862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377" name="Text Box 9">
            <a:extLst>
              <a:ext uri="{FF2B5EF4-FFF2-40B4-BE49-F238E27FC236}">
                <a16:creationId xmlns:a16="http://schemas.microsoft.com/office/drawing/2014/main" id="{C6C4BBDA-6474-43C2-B166-1868BF79BBA0}"/>
              </a:ext>
            </a:extLst>
          </p:cNvPr>
          <p:cNvSpPr txBox="1">
            <a:spLocks noChangeArrowheads="1"/>
          </p:cNvSpPr>
          <p:nvPr/>
        </p:nvSpPr>
        <p:spPr bwMode="auto">
          <a:xfrm>
            <a:off x="2667000" y="16764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60000"/>
              <a:buFont typeface="Wingdings" panose="05000000000000000000" pitchFamily="2" charset="2"/>
              <a:buChar char="n"/>
            </a:pPr>
            <a:r>
              <a:rPr lang="en-US" altLang="zh-CN" sz="2200" b="1">
                <a:latin typeface="Times New Roman" panose="02020603050405020304" pitchFamily="18" charset="0"/>
              </a:rPr>
              <a:t> </a:t>
            </a:r>
            <a:r>
              <a:rPr lang="zh-CN" altLang="en-US" sz="2200" b="1">
                <a:latin typeface="Times New Roman" panose="02020603050405020304" pitchFamily="18" charset="0"/>
              </a:rPr>
              <a:t>输入：</a:t>
            </a:r>
            <a:r>
              <a:rPr lang="en-US" altLang="zh-CN" sz="2200" b="1">
                <a:solidFill>
                  <a:schemeClr val="accent2"/>
                </a:solidFill>
                <a:latin typeface="Times New Roman" panose="02020603050405020304" pitchFamily="18" charset="0"/>
              </a:rPr>
              <a:t>[1</a:t>
            </a:r>
            <a:r>
              <a:rPr lang="zh-CN" altLang="en-US" sz="2200" b="1">
                <a:solidFill>
                  <a:schemeClr val="accent2"/>
                </a:solidFill>
                <a:latin typeface="Times New Roman" panose="02020603050405020304" pitchFamily="18" charset="0"/>
              </a:rPr>
              <a:t>，</a:t>
            </a:r>
            <a:r>
              <a:rPr lang="en-US" altLang="zh-CN" sz="2200" b="1">
                <a:solidFill>
                  <a:schemeClr val="accent2"/>
                </a:solidFill>
                <a:latin typeface="Times New Roman" panose="02020603050405020304" pitchFamily="18" charset="0"/>
              </a:rPr>
              <a:t>1 </a:t>
            </a:r>
            <a:r>
              <a:rPr lang="zh-CN" altLang="en-US" sz="2200" b="1">
                <a:solidFill>
                  <a:schemeClr val="accent2"/>
                </a:solidFill>
                <a:latin typeface="Times New Roman" panose="02020603050405020304" pitchFamily="18" charset="0"/>
              </a:rPr>
              <a:t>，</a:t>
            </a:r>
            <a:r>
              <a:rPr lang="en-US" altLang="zh-CN" sz="2200" b="1">
                <a:solidFill>
                  <a:schemeClr val="accent2"/>
                </a:solidFill>
                <a:latin typeface="Times New Roman" panose="02020603050405020304" pitchFamily="18" charset="0"/>
              </a:rPr>
              <a:t>1]</a:t>
            </a:r>
            <a:r>
              <a:rPr lang="en-US" altLang="zh-CN" sz="2200" b="1" baseline="30000">
                <a:solidFill>
                  <a:schemeClr val="accent2"/>
                </a:solidFill>
                <a:latin typeface="Times New Roman" panose="02020603050405020304" pitchFamily="18" charset="0"/>
              </a:rPr>
              <a:t>T</a:t>
            </a:r>
            <a:r>
              <a:rPr lang="en-US" altLang="zh-CN" sz="2400"/>
              <a:t>          </a:t>
            </a:r>
          </a:p>
        </p:txBody>
      </p:sp>
      <p:sp>
        <p:nvSpPr>
          <p:cNvPr id="314378" name="Text Box 10">
            <a:extLst>
              <a:ext uri="{FF2B5EF4-FFF2-40B4-BE49-F238E27FC236}">
                <a16:creationId xmlns:a16="http://schemas.microsoft.com/office/drawing/2014/main" id="{A33C79C6-37FB-40DA-9FC1-568549515632}"/>
              </a:ext>
            </a:extLst>
          </p:cNvPr>
          <p:cNvSpPr txBox="1">
            <a:spLocks noChangeArrowheads="1"/>
          </p:cNvSpPr>
          <p:nvPr/>
        </p:nvSpPr>
        <p:spPr bwMode="auto">
          <a:xfrm>
            <a:off x="8077200" y="990600"/>
            <a:ext cx="487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60000"/>
              <a:buFont typeface="Wingdings" panose="05000000000000000000" pitchFamily="2" charset="2"/>
              <a:buChar char="n"/>
            </a:pPr>
            <a:r>
              <a:rPr lang="en-US" altLang="zh-CN" sz="2200" b="1">
                <a:latin typeface="Times New Roman" panose="02020603050405020304" pitchFamily="18" charset="0"/>
              </a:rPr>
              <a:t> </a:t>
            </a:r>
            <a:r>
              <a:rPr lang="zh-CN" altLang="en-US" sz="2200" b="1">
                <a:latin typeface="Times New Roman" panose="02020603050405020304" pitchFamily="18" charset="0"/>
              </a:rPr>
              <a:t>输出：</a:t>
            </a:r>
            <a:r>
              <a:rPr lang="en-US" altLang="zh-CN" sz="2200" b="1">
                <a:solidFill>
                  <a:schemeClr val="accent2"/>
                </a:solidFill>
                <a:latin typeface="Times New Roman" panose="02020603050405020304" pitchFamily="18" charset="0"/>
              </a:rPr>
              <a:t>[1</a:t>
            </a:r>
            <a:r>
              <a:rPr lang="zh-CN" altLang="en-US" sz="2200" b="1">
                <a:solidFill>
                  <a:schemeClr val="accent2"/>
                </a:solidFill>
                <a:latin typeface="Times New Roman" panose="02020603050405020304" pitchFamily="18" charset="0"/>
              </a:rPr>
              <a:t>，</a:t>
            </a:r>
            <a:r>
              <a:rPr lang="en-US" altLang="zh-CN" sz="2200" b="1">
                <a:solidFill>
                  <a:schemeClr val="accent2"/>
                </a:solidFill>
                <a:latin typeface="Times New Roman" panose="02020603050405020304" pitchFamily="18" charset="0"/>
              </a:rPr>
              <a:t>0 </a:t>
            </a:r>
            <a:r>
              <a:rPr lang="zh-CN" altLang="en-US" sz="2200" b="1">
                <a:solidFill>
                  <a:schemeClr val="accent2"/>
                </a:solidFill>
                <a:latin typeface="Times New Roman" panose="02020603050405020304" pitchFamily="18" charset="0"/>
              </a:rPr>
              <a:t>，</a:t>
            </a:r>
            <a:r>
              <a:rPr lang="en-US" altLang="zh-CN" sz="2200" b="1">
                <a:solidFill>
                  <a:schemeClr val="accent2"/>
                </a:solidFill>
                <a:latin typeface="Times New Roman" panose="02020603050405020304" pitchFamily="18" charset="0"/>
              </a:rPr>
              <a:t>1]</a:t>
            </a:r>
            <a:r>
              <a:rPr lang="en-US" altLang="zh-CN" sz="2200" b="1" baseline="30000">
                <a:solidFill>
                  <a:schemeClr val="accent2"/>
                </a:solidFill>
                <a:latin typeface="Times New Roman" panose="02020603050405020304" pitchFamily="18" charset="0"/>
              </a:rPr>
              <a:t>T</a:t>
            </a:r>
            <a:r>
              <a:rPr lang="en-US" altLang="zh-CN" sz="2400"/>
              <a:t>          </a:t>
            </a:r>
          </a:p>
        </p:txBody>
      </p:sp>
      <p:pic>
        <p:nvPicPr>
          <p:cNvPr id="314380" name="Picture 12">
            <a:extLst>
              <a:ext uri="{FF2B5EF4-FFF2-40B4-BE49-F238E27FC236}">
                <a16:creationId xmlns:a16="http://schemas.microsoft.com/office/drawing/2014/main" id="{9CEC1030-A4B4-49DC-A619-E7ACA01F55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1600" y="2667001"/>
            <a:ext cx="4572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a:extLst>
              <a:ext uri="{FF2B5EF4-FFF2-40B4-BE49-F238E27FC236}">
                <a16:creationId xmlns:a16="http://schemas.microsoft.com/office/drawing/2014/main" id="{5FF36B70-13D1-485F-8C8B-9223B4D78A6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DA60954-4317-4C49-BEFD-34B4A80C44CA}"/>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神经网络在联想记忆中的应用</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4377"/>
                                        </p:tgtEl>
                                        <p:attrNameLst>
                                          <p:attrName>style.visibility</p:attrName>
                                        </p:attrNameLst>
                                      </p:cBhvr>
                                      <p:to>
                                        <p:strVal val="visible"/>
                                      </p:to>
                                    </p:set>
                                    <p:animEffect transition="in" filter="wipe(down)">
                                      <p:cBhvr>
                                        <p:cTn id="7" dur="500"/>
                                        <p:tgtEl>
                                          <p:spTgt spid="314377"/>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4378"/>
                                        </p:tgtEl>
                                        <p:attrNameLst>
                                          <p:attrName>style.visibility</p:attrName>
                                        </p:attrNameLst>
                                      </p:cBhvr>
                                      <p:to>
                                        <p:strVal val="visible"/>
                                      </p:to>
                                    </p:set>
                                    <p:animEffect transition="in" filter="wipe(down)">
                                      <p:cBhvr>
                                        <p:cTn id="11" dur="500"/>
                                        <p:tgtEl>
                                          <p:spTgt spid="314378"/>
                                        </p:tgtEl>
                                      </p:cBhvr>
                                    </p:animEffect>
                                  </p:childTnLst>
                                </p:cTn>
                              </p:par>
                            </p:childTnLst>
                          </p:cTn>
                        </p:par>
                        <p:par>
                          <p:cTn id="12" fill="hold" nodeType="afterGroup">
                            <p:stCondLst>
                              <p:cond delay="1000"/>
                            </p:stCondLst>
                            <p:childTnLst>
                              <p:par>
                                <p:cTn id="13" presetID="50" presetClass="path" presetSubtype="0" accel="50000" decel="50000" fill="hold" nodeType="afterEffect">
                                  <p:stCondLst>
                                    <p:cond delay="0"/>
                                  </p:stCondLst>
                                  <p:childTnLst>
                                    <p:animMotion origin="layout" path="M 0.025 -1.11111E-6 L 0.1375 -1.11111E-6 C 0.18733 -1.11111E-6 0.25 0.07454 0.25 0.13542 L 0.25 0.27292 " pathEditMode="relative" rAng="0" ptsTypes="FfFF">
                                      <p:cBhvr>
                                        <p:cTn id="14" dur="2000" fill="hold"/>
                                        <p:tgtEl>
                                          <p:spTgt spid="314380"/>
                                        </p:tgtEl>
                                        <p:attrNameLst>
                                          <p:attrName>ppt_x</p:attrName>
                                          <p:attrName>ppt_y</p:attrName>
                                        </p:attrNameLst>
                                      </p:cBhvr>
                                      <p:rCtr x="11250" y="13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7" grpId="0"/>
      <p:bldP spid="314378" grpId="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8" name="Rectangle 4">
            <a:extLst>
              <a:ext uri="{FF2B5EF4-FFF2-40B4-BE49-F238E27FC236}">
                <a16:creationId xmlns:a16="http://schemas.microsoft.com/office/drawing/2014/main" id="{F3AE7407-E03C-4AB9-AC84-03177FB24F54}"/>
              </a:ext>
            </a:extLst>
          </p:cNvPr>
          <p:cNvSpPr>
            <a:spLocks noChangeArrowheads="1"/>
          </p:cNvSpPr>
          <p:nvPr/>
        </p:nvSpPr>
        <p:spPr bwMode="auto">
          <a:xfrm>
            <a:off x="1752600" y="2524126"/>
            <a:ext cx="8642350" cy="4029075"/>
          </a:xfrm>
          <a:prstGeom prst="rect">
            <a:avLst/>
          </a:prstGeom>
          <a:noFill/>
          <a:ln w="9525">
            <a:no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40000"/>
              </a:spcBef>
              <a:buClr>
                <a:schemeClr val="accent2"/>
              </a:buClr>
              <a:buSzPct val="50000"/>
              <a:buFont typeface="Wingdings" panose="05000000000000000000" pitchFamily="2" charset="2"/>
              <a:buChar char="n"/>
            </a:pPr>
            <a:r>
              <a:rPr lang="en-US" altLang="zh-CN" sz="2400" b="1">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cs typeface="Times New Roman" panose="02020603050405020304" pitchFamily="18" charset="0"/>
              </a:rPr>
              <a:t>连续</a:t>
            </a:r>
            <a:r>
              <a:rPr lang="en-US" altLang="zh-CN" sz="2400" b="1">
                <a:latin typeface="Times New Roman" panose="02020603050405020304" pitchFamily="18" charset="0"/>
                <a:cs typeface="Times New Roman" panose="02020603050405020304" pitchFamily="18" charset="0"/>
              </a:rPr>
              <a:t>Hopfiled</a:t>
            </a:r>
            <a:r>
              <a:rPr lang="zh-CN" altLang="en-US" sz="2400" b="1">
                <a:latin typeface="Times New Roman" panose="02020603050405020304" pitchFamily="18" charset="0"/>
                <a:cs typeface="Times New Roman" panose="02020603050405020304" pitchFamily="18" charset="0"/>
              </a:rPr>
              <a:t>神经网络求解约束优化问题的基本思路：</a:t>
            </a:r>
            <a:endParaRPr lang="zh-CN" altLang="en-US" sz="2400" b="1">
              <a:latin typeface="Times New Roman" panose="02020603050405020304" pitchFamily="18" charset="0"/>
            </a:endParaRPr>
          </a:p>
        </p:txBody>
      </p:sp>
      <p:graphicFrame>
        <p:nvGraphicFramePr>
          <p:cNvPr id="282629" name="Object 5">
            <a:extLst>
              <a:ext uri="{FF2B5EF4-FFF2-40B4-BE49-F238E27FC236}">
                <a16:creationId xmlns:a16="http://schemas.microsoft.com/office/drawing/2014/main" id="{026F0CBB-8A13-479F-ACF3-C962BFDA9BF5}"/>
              </a:ext>
            </a:extLst>
          </p:cNvPr>
          <p:cNvGraphicFramePr>
            <a:graphicFrameLocks noGrp="1" noChangeAspect="1"/>
          </p:cNvGraphicFramePr>
          <p:nvPr>
            <p:ph sz="half" idx="2"/>
          </p:nvPr>
        </p:nvGraphicFramePr>
        <p:xfrm>
          <a:off x="2470150" y="3190875"/>
          <a:ext cx="7239000" cy="2971800"/>
        </p:xfrm>
        <a:graphic>
          <a:graphicData uri="http://schemas.openxmlformats.org/presentationml/2006/ole">
            <mc:AlternateContent xmlns:mc="http://schemas.openxmlformats.org/markup-compatibility/2006">
              <mc:Choice xmlns:v="urn:schemas-microsoft-com:vml" Requires="v">
                <p:oleObj spid="_x0000_s43033" name="SmartDraw" r:id="rId4" imgW="4512240" imgH="2194560" progId="SmartDraw.2">
                  <p:embed/>
                </p:oleObj>
              </mc:Choice>
              <mc:Fallback>
                <p:oleObj name="SmartDraw" r:id="rId4" imgW="4512240" imgH="2194560" progId="SmartDraw.2">
                  <p:embed/>
                  <p:pic>
                    <p:nvPicPr>
                      <p:cNvPr id="282629" name="Object 5">
                        <a:extLst>
                          <a:ext uri="{FF2B5EF4-FFF2-40B4-BE49-F238E27FC236}">
                            <a16:creationId xmlns:a16="http://schemas.microsoft.com/office/drawing/2014/main" id="{026F0CBB-8A13-479F-ACF3-C962BFDA9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0150" y="3190875"/>
                        <a:ext cx="7239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2633" name="Rectangle 9">
            <a:extLst>
              <a:ext uri="{FF2B5EF4-FFF2-40B4-BE49-F238E27FC236}">
                <a16:creationId xmlns:a16="http://schemas.microsoft.com/office/drawing/2014/main" id="{40376BBB-1FE7-4E23-BD2C-33089F4BB982}"/>
              </a:ext>
            </a:extLst>
          </p:cNvPr>
          <p:cNvSpPr>
            <a:spLocks noChangeArrowheads="1"/>
          </p:cNvSpPr>
          <p:nvPr/>
        </p:nvSpPr>
        <p:spPr bwMode="auto">
          <a:xfrm>
            <a:off x="1752600" y="990600"/>
            <a:ext cx="8642350" cy="1371600"/>
          </a:xfrm>
          <a:prstGeom prst="rect">
            <a:avLst/>
          </a:prstGeom>
          <a:noFill/>
          <a:ln w="9525">
            <a:no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40000"/>
              </a:spcBef>
              <a:buClr>
                <a:schemeClr val="accent2"/>
              </a:buClr>
              <a:buSzPct val="50000"/>
              <a:buFont typeface="Wingdings" panose="05000000000000000000" pitchFamily="2" charset="2"/>
              <a:buChar char="n"/>
            </a:pPr>
            <a:r>
              <a:rPr lang="en-US" altLang="zh-CN" sz="2400" b="1">
                <a:latin typeface="Times New Roman" panose="02020603050405020304" pitchFamily="18" charset="0"/>
                <a:cs typeface="Times New Roman" panose="02020603050405020304" pitchFamily="18" charset="0"/>
              </a:rPr>
              <a:t> 1985</a:t>
            </a:r>
            <a:r>
              <a:rPr lang="zh-CN" altLang="en-US" sz="2400" b="1">
                <a:latin typeface="Times New Roman" panose="02020603050405020304" pitchFamily="18" charset="0"/>
              </a:rPr>
              <a:t>年，霍普菲尔德和塔克（</a:t>
            </a:r>
            <a:r>
              <a:rPr lang="en-US" altLang="zh-CN" sz="2400" b="1">
                <a:latin typeface="Times New Roman" panose="02020603050405020304" pitchFamily="18" charset="0"/>
                <a:cs typeface="Times New Roman" panose="02020603050405020304" pitchFamily="18" charset="0"/>
              </a:rPr>
              <a:t>D. W. Tank</a:t>
            </a:r>
            <a:r>
              <a:rPr lang="zh-CN" altLang="en-US" sz="2400" b="1">
                <a:latin typeface="Times New Roman" panose="02020603050405020304" pitchFamily="18" charset="0"/>
              </a:rPr>
              <a:t>）应用连续</a:t>
            </a:r>
            <a:r>
              <a:rPr lang="en-US" altLang="zh-CN" sz="2400" b="1">
                <a:latin typeface="Times New Roman" panose="02020603050405020304" pitchFamily="18" charset="0"/>
              </a:rPr>
              <a:t>Hopfield </a:t>
            </a:r>
            <a:r>
              <a:rPr lang="zh-CN" altLang="en-US" sz="2400" b="1">
                <a:latin typeface="Times New Roman" panose="02020603050405020304" pitchFamily="18" charset="0"/>
              </a:rPr>
              <a:t>神经网络求解旅行商问题（</a:t>
            </a:r>
            <a:r>
              <a:rPr lang="en-US" altLang="zh-CN" sz="2400" b="1">
                <a:latin typeface="Times New Roman" panose="02020603050405020304" pitchFamily="18" charset="0"/>
              </a:rPr>
              <a:t>traveling salesman problem</a:t>
            </a:r>
            <a:r>
              <a:rPr lang="zh-CN" altLang="en-US" sz="2400" b="1">
                <a:latin typeface="Times New Roman" panose="02020603050405020304" pitchFamily="18" charset="0"/>
              </a:rPr>
              <a:t>，</a:t>
            </a:r>
            <a:r>
              <a:rPr lang="en-US" altLang="zh-CN" sz="2400" b="1">
                <a:latin typeface="Times New Roman" panose="02020603050405020304" pitchFamily="18" charset="0"/>
              </a:rPr>
              <a:t>TSP</a:t>
            </a:r>
            <a:r>
              <a:rPr lang="zh-CN" altLang="en-US" sz="2400" b="1">
                <a:latin typeface="Times New Roman" panose="02020603050405020304" pitchFamily="18" charset="0"/>
              </a:rPr>
              <a:t>）获得成功。</a:t>
            </a:r>
          </a:p>
        </p:txBody>
      </p:sp>
      <p:cxnSp>
        <p:nvCxnSpPr>
          <p:cNvPr id="9" name="直接连接符 8">
            <a:extLst>
              <a:ext uri="{FF2B5EF4-FFF2-40B4-BE49-F238E27FC236}">
                <a16:creationId xmlns:a16="http://schemas.microsoft.com/office/drawing/2014/main" id="{FD8A3903-2888-4E1C-B44C-9AD52FCBA63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2571632-F3DB-49A8-981A-EEC68FF069D3}"/>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82633">
                                            <p:txEl>
                                              <p:pRg st="0" end="0"/>
                                            </p:txEl>
                                          </p:spTgt>
                                        </p:tgtEl>
                                        <p:attrNameLst>
                                          <p:attrName>style.visibility</p:attrName>
                                        </p:attrNameLst>
                                      </p:cBhvr>
                                      <p:to>
                                        <p:strVal val="visible"/>
                                      </p:to>
                                    </p:set>
                                    <p:animEffect transition="in" filter="slide(fromBottom)">
                                      <p:cBhvr>
                                        <p:cTn id="7" dur="500"/>
                                        <p:tgtEl>
                                          <p:spTgt spid="2826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82628">
                                            <p:txEl>
                                              <p:pRg st="0" end="0"/>
                                            </p:txEl>
                                          </p:spTgt>
                                        </p:tgtEl>
                                        <p:attrNameLst>
                                          <p:attrName>style.visibility</p:attrName>
                                        </p:attrNameLst>
                                      </p:cBhvr>
                                      <p:to>
                                        <p:strVal val="visible"/>
                                      </p:to>
                                    </p:set>
                                    <p:animEffect transition="in" filter="slide(fromBottom)">
                                      <p:cBhvr>
                                        <p:cTn id="12" dur="500"/>
                                        <p:tgtEl>
                                          <p:spTgt spid="282628">
                                            <p:txEl>
                                              <p:pRg st="0" end="0"/>
                                            </p:txEl>
                                          </p:spTgt>
                                        </p:tgtEl>
                                      </p:cBhvr>
                                    </p:animEffect>
                                  </p:childTnLst>
                                </p:cTn>
                              </p:par>
                            </p:childTnLst>
                          </p:cTn>
                        </p:par>
                        <p:par>
                          <p:cTn id="13" fill="hold" nodeType="afterGroup">
                            <p:stCondLst>
                              <p:cond delay="500"/>
                            </p:stCondLst>
                            <p:childTnLst>
                              <p:par>
                                <p:cTn id="14" presetID="53" presetClass="entr" presetSubtype="0" fill="hold" nodeType="afterEffect">
                                  <p:stCondLst>
                                    <p:cond delay="0"/>
                                  </p:stCondLst>
                                  <p:childTnLst>
                                    <p:set>
                                      <p:cBhvr>
                                        <p:cTn id="15" dur="1" fill="hold">
                                          <p:stCondLst>
                                            <p:cond delay="0"/>
                                          </p:stCondLst>
                                        </p:cTn>
                                        <p:tgtEl>
                                          <p:spTgt spid="282629"/>
                                        </p:tgtEl>
                                        <p:attrNameLst>
                                          <p:attrName>style.visibility</p:attrName>
                                        </p:attrNameLst>
                                      </p:cBhvr>
                                      <p:to>
                                        <p:strVal val="visible"/>
                                      </p:to>
                                    </p:set>
                                    <p:anim calcmode="lin" valueType="num">
                                      <p:cBhvr>
                                        <p:cTn id="16" dur="500" fill="hold"/>
                                        <p:tgtEl>
                                          <p:spTgt spid="282629"/>
                                        </p:tgtEl>
                                        <p:attrNameLst>
                                          <p:attrName>ppt_w</p:attrName>
                                        </p:attrNameLst>
                                      </p:cBhvr>
                                      <p:tavLst>
                                        <p:tav tm="0">
                                          <p:val>
                                            <p:fltVal val="0"/>
                                          </p:val>
                                        </p:tav>
                                        <p:tav tm="100000">
                                          <p:val>
                                            <p:strVal val="#ppt_w"/>
                                          </p:val>
                                        </p:tav>
                                      </p:tavLst>
                                    </p:anim>
                                    <p:anim calcmode="lin" valueType="num">
                                      <p:cBhvr>
                                        <p:cTn id="17" dur="500" fill="hold"/>
                                        <p:tgtEl>
                                          <p:spTgt spid="282629"/>
                                        </p:tgtEl>
                                        <p:attrNameLst>
                                          <p:attrName>ppt_h</p:attrName>
                                        </p:attrNameLst>
                                      </p:cBhvr>
                                      <p:tavLst>
                                        <p:tav tm="0">
                                          <p:val>
                                            <p:fltVal val="0"/>
                                          </p:val>
                                        </p:tav>
                                        <p:tav tm="100000">
                                          <p:val>
                                            <p:strVal val="#ppt_h"/>
                                          </p:val>
                                        </p:tav>
                                      </p:tavLst>
                                    </p:anim>
                                    <p:animEffect transition="in" filter="fade">
                                      <p:cBhvr>
                                        <p:cTn id="18" dur="500"/>
                                        <p:tgtEl>
                                          <p:spTgt spid="282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build="p" autoUpdateAnimBg="0"/>
      <p:bldP spid="282633"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灯片编号占位符 3">
            <a:extLst>
              <a:ext uri="{FF2B5EF4-FFF2-40B4-BE49-F238E27FC236}">
                <a16:creationId xmlns:a16="http://schemas.microsoft.com/office/drawing/2014/main" id="{0D5B62E6-C330-4365-AE42-C7159C177D7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5944B086-DB18-4442-821F-36F4AEFF1CE6}" type="slidenum">
              <a:rPr lang="ja-JP" altLang="en-US" sz="1800">
                <a:solidFill>
                  <a:srgbClr val="A50021"/>
                </a:solidFill>
                <a:ea typeface="ＭＳ Ｐゴシック" panose="020B0600070205080204" pitchFamily="34" charset="-128"/>
              </a:rPr>
              <a:pPr eaLnBrk="1" hangingPunct="1"/>
              <a:t>86</a:t>
            </a:fld>
            <a:endParaRPr lang="en-US" altLang="ja-JP" sz="1800">
              <a:solidFill>
                <a:srgbClr val="A50021"/>
              </a:solidFill>
              <a:ea typeface="ＭＳ Ｐゴシック" panose="020B0600070205080204" pitchFamily="34" charset="-128"/>
            </a:endParaRPr>
          </a:p>
        </p:txBody>
      </p:sp>
      <p:sp>
        <p:nvSpPr>
          <p:cNvPr id="357381" name="Rectangle 5">
            <a:extLst>
              <a:ext uri="{FF2B5EF4-FFF2-40B4-BE49-F238E27FC236}">
                <a16:creationId xmlns:a16="http://schemas.microsoft.com/office/drawing/2014/main" id="{A9C76DA3-07F1-4379-8310-F1AA3C5B5C62}"/>
              </a:ext>
            </a:extLst>
          </p:cNvPr>
          <p:cNvSpPr>
            <a:spLocks noGrp="1" noChangeArrowheads="1"/>
          </p:cNvSpPr>
          <p:nvPr>
            <p:ph type="body" idx="1"/>
          </p:nvPr>
        </p:nvSpPr>
        <p:spPr>
          <a:xfrm>
            <a:off x="1600200" y="990600"/>
            <a:ext cx="8991600" cy="5638800"/>
          </a:xfrm>
          <a:noFill/>
        </p:spPr>
        <p:txBody>
          <a:bodyPr>
            <a:normAutofit/>
          </a:bodyPr>
          <a:lstStyle/>
          <a:p>
            <a:pPr marL="0" indent="0">
              <a:lnSpc>
                <a:spcPct val="110000"/>
              </a:lnSpc>
            </a:pPr>
            <a:r>
              <a:rPr lang="en-US" altLang="zh-CN" dirty="0">
                <a:solidFill>
                  <a:srgbClr val="0000CC"/>
                </a:solidFill>
              </a:rPr>
              <a:t>  </a:t>
            </a:r>
            <a:r>
              <a:rPr lang="zh-CN" altLang="en-US" sz="2400" b="1" dirty="0">
                <a:solidFill>
                  <a:srgbClr val="0000CC"/>
                </a:solidFill>
                <a:latin typeface="Times New Roman" panose="02020603050405020304" pitchFamily="18" charset="0"/>
              </a:rPr>
              <a:t>用神经网络方法求解优化问题的一般步骤：</a:t>
            </a:r>
          </a:p>
          <a:p>
            <a:pPr marL="0" indent="0" algn="just">
              <a:lnSpc>
                <a:spcPct val="110000"/>
              </a:lnSpc>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1</a:t>
            </a:r>
            <a:r>
              <a:rPr lang="zh-CN" altLang="en-US" sz="2400" b="1" dirty="0">
                <a:latin typeface="Times New Roman" panose="02020603050405020304" pitchFamily="18" charset="0"/>
              </a:rPr>
              <a:t>）将优化问题的每一个可行解用换位矩阵表示。</a:t>
            </a:r>
          </a:p>
          <a:p>
            <a:pPr marL="0" indent="0" algn="just">
              <a:lnSpc>
                <a:spcPct val="110000"/>
              </a:lnSpc>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2</a:t>
            </a:r>
            <a:r>
              <a:rPr lang="zh-CN" altLang="en-US" sz="2400" b="1" dirty="0">
                <a:latin typeface="Times New Roman" panose="02020603050405020304" pitchFamily="18" charset="0"/>
              </a:rPr>
              <a:t>）将换位矩阵与由 </a:t>
            </a:r>
            <a:r>
              <a:rPr lang="en-US" altLang="zh-CN" sz="2400" b="1" i="1" dirty="0">
                <a:latin typeface="Times New Roman" panose="02020603050405020304" pitchFamily="18" charset="0"/>
              </a:rPr>
              <a:t>n</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个神经元构成的神经网络相对应：每一个可行解的换位矩阵的各元素与相应的神经元稳态输出相对应。</a:t>
            </a:r>
          </a:p>
          <a:p>
            <a:pPr marL="0" indent="0" algn="just">
              <a:lnSpc>
                <a:spcPct val="110000"/>
              </a:lnSpc>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3</a:t>
            </a:r>
            <a:r>
              <a:rPr lang="zh-CN" altLang="en-US" sz="2400" b="1" dirty="0">
                <a:latin typeface="Times New Roman" panose="02020603050405020304" pitchFamily="18" charset="0"/>
              </a:rPr>
              <a:t>）构造能量函数，使其最小值对应于优化问题的最优解，并满足约束条件。</a:t>
            </a:r>
          </a:p>
          <a:p>
            <a:pPr marL="0" indent="0" algn="just">
              <a:lnSpc>
                <a:spcPct val="110000"/>
              </a:lnSpc>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4</a:t>
            </a:r>
            <a:r>
              <a:rPr lang="zh-CN" altLang="en-US" sz="2400" b="1" dirty="0">
                <a:latin typeface="Times New Roman" panose="02020603050405020304" pitchFamily="18" charset="0"/>
              </a:rPr>
              <a:t>）用罚函数法构造目标函数，与</a:t>
            </a:r>
            <a:r>
              <a:rPr lang="en-US" altLang="zh-CN" sz="2400" b="1" dirty="0">
                <a:latin typeface="Times New Roman" panose="02020603050405020304" pitchFamily="18" charset="0"/>
              </a:rPr>
              <a:t>Hopfield</a:t>
            </a:r>
            <a:r>
              <a:rPr lang="zh-CN" altLang="en-US" sz="2400" b="1" dirty="0">
                <a:latin typeface="Times New Roman" panose="02020603050405020304" pitchFamily="18" charset="0"/>
              </a:rPr>
              <a:t>神经网络的计算能量函数表达式相等，确定各连接权和偏置参数。</a:t>
            </a:r>
          </a:p>
          <a:p>
            <a:pPr marL="0" indent="0" algn="just">
              <a:lnSpc>
                <a:spcPct val="110000"/>
              </a:lnSpc>
              <a:buNone/>
            </a:pPr>
            <a:r>
              <a:rPr lang="zh-CN" altLang="en-US" sz="2400" b="1" dirty="0">
                <a:latin typeface="Times New Roman" panose="02020603050405020304" pitchFamily="18" charset="0"/>
              </a:rPr>
              <a:t>（</a:t>
            </a:r>
            <a:r>
              <a:rPr lang="en-US" altLang="zh-CN" sz="2400" b="1" dirty="0">
                <a:latin typeface="Times New Roman" panose="02020603050405020304" pitchFamily="18" charset="0"/>
              </a:rPr>
              <a:t>5</a:t>
            </a:r>
            <a:r>
              <a:rPr lang="zh-CN" altLang="en-US" sz="2400" b="1" dirty="0">
                <a:latin typeface="Times New Roman" panose="02020603050405020304" pitchFamily="18" charset="0"/>
              </a:rPr>
              <a:t>）给定网络初始状态和网络参数等，使网络按动态方程运行，直到稳定状态，并将它解释为优化问题的解。</a:t>
            </a:r>
          </a:p>
        </p:txBody>
      </p:sp>
      <p:sp>
        <p:nvSpPr>
          <p:cNvPr id="124933" name="Rectangle 6">
            <a:extLst>
              <a:ext uri="{FF2B5EF4-FFF2-40B4-BE49-F238E27FC236}">
                <a16:creationId xmlns:a16="http://schemas.microsoft.com/office/drawing/2014/main" id="{F4E557B7-DC25-4EF9-8E38-8AC6C4C29BEC}"/>
              </a:ext>
            </a:extLst>
          </p:cNvPr>
          <p:cNvSpPr>
            <a:spLocks noChangeArrowheads="1"/>
          </p:cNvSpPr>
          <p:nvPr/>
        </p:nvSpPr>
        <p:spPr bwMode="auto">
          <a:xfrm>
            <a:off x="1524001" y="284827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4934" name="Rectangle 7">
            <a:extLst>
              <a:ext uri="{FF2B5EF4-FFF2-40B4-BE49-F238E27FC236}">
                <a16:creationId xmlns:a16="http://schemas.microsoft.com/office/drawing/2014/main" id="{BD9F24D4-F5D1-4558-BB79-D0420647A835}"/>
              </a:ext>
            </a:extLst>
          </p:cNvPr>
          <p:cNvSpPr>
            <a:spLocks noChangeArrowheads="1"/>
          </p:cNvSpPr>
          <p:nvPr/>
        </p:nvSpPr>
        <p:spPr bwMode="auto">
          <a:xfrm>
            <a:off x="1524001" y="285303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9" name="直接连接符 8">
            <a:extLst>
              <a:ext uri="{FF2B5EF4-FFF2-40B4-BE49-F238E27FC236}">
                <a16:creationId xmlns:a16="http://schemas.microsoft.com/office/drawing/2014/main" id="{BB2246F9-07D7-4289-90BA-8284945052C8}"/>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06D1582-7109-42D1-AADD-E6626B874A03}"/>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7381">
                                            <p:txEl>
                                              <p:pRg st="0" end="0"/>
                                            </p:txEl>
                                          </p:spTgt>
                                        </p:tgtEl>
                                        <p:attrNameLst>
                                          <p:attrName>style.visibility</p:attrName>
                                        </p:attrNameLst>
                                      </p:cBhvr>
                                      <p:to>
                                        <p:strVal val="visible"/>
                                      </p:to>
                                    </p:set>
                                    <p:anim calcmode="lin" valueType="num">
                                      <p:cBhvr additive="base">
                                        <p:cTn id="7" dur="500" fill="hold"/>
                                        <p:tgtEl>
                                          <p:spTgt spid="35738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57381">
                                            <p:txEl>
                                              <p:pRg st="0" end="0"/>
                                            </p:txEl>
                                          </p:spTgt>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57381">
                                            <p:txEl>
                                              <p:pRg st="1" end="1"/>
                                            </p:txEl>
                                          </p:spTgt>
                                        </p:tgtEl>
                                        <p:attrNameLst>
                                          <p:attrName>style.visibility</p:attrName>
                                        </p:attrNameLst>
                                      </p:cBhvr>
                                      <p:to>
                                        <p:strVal val="visible"/>
                                      </p:to>
                                    </p:set>
                                    <p:anim calcmode="lin" valueType="num">
                                      <p:cBhvr additive="base">
                                        <p:cTn id="12" dur="500" fill="hold"/>
                                        <p:tgtEl>
                                          <p:spTgt spid="357381">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5738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57381">
                                            <p:txEl>
                                              <p:pRg st="2" end="2"/>
                                            </p:txEl>
                                          </p:spTgt>
                                        </p:tgtEl>
                                        <p:attrNameLst>
                                          <p:attrName>style.visibility</p:attrName>
                                        </p:attrNameLst>
                                      </p:cBhvr>
                                      <p:to>
                                        <p:strVal val="visible"/>
                                      </p:to>
                                    </p:set>
                                    <p:anim calcmode="lin" valueType="num">
                                      <p:cBhvr additive="base">
                                        <p:cTn id="18" dur="500" fill="hold"/>
                                        <p:tgtEl>
                                          <p:spTgt spid="357381">
                                            <p:txEl>
                                              <p:pRg st="2" end="2"/>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5738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57381">
                                            <p:txEl>
                                              <p:pRg st="3" end="3"/>
                                            </p:txEl>
                                          </p:spTgt>
                                        </p:tgtEl>
                                        <p:attrNameLst>
                                          <p:attrName>style.visibility</p:attrName>
                                        </p:attrNameLst>
                                      </p:cBhvr>
                                      <p:to>
                                        <p:strVal val="visible"/>
                                      </p:to>
                                    </p:set>
                                    <p:anim calcmode="lin" valueType="num">
                                      <p:cBhvr additive="base">
                                        <p:cTn id="24" dur="500" fill="hold"/>
                                        <p:tgtEl>
                                          <p:spTgt spid="357381">
                                            <p:txEl>
                                              <p:pRg st="3" end="3"/>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5738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57381">
                                            <p:txEl>
                                              <p:pRg st="4" end="4"/>
                                            </p:txEl>
                                          </p:spTgt>
                                        </p:tgtEl>
                                        <p:attrNameLst>
                                          <p:attrName>style.visibility</p:attrName>
                                        </p:attrNameLst>
                                      </p:cBhvr>
                                      <p:to>
                                        <p:strVal val="visible"/>
                                      </p:to>
                                    </p:set>
                                    <p:anim calcmode="lin" valueType="num">
                                      <p:cBhvr additive="base">
                                        <p:cTn id="30" dur="500" fill="hold"/>
                                        <p:tgtEl>
                                          <p:spTgt spid="357381">
                                            <p:txEl>
                                              <p:pRg st="4" end="4"/>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35738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357381">
                                            <p:txEl>
                                              <p:pRg st="5" end="5"/>
                                            </p:txEl>
                                          </p:spTgt>
                                        </p:tgtEl>
                                        <p:attrNameLst>
                                          <p:attrName>style.visibility</p:attrName>
                                        </p:attrNameLst>
                                      </p:cBhvr>
                                      <p:to>
                                        <p:strVal val="visible"/>
                                      </p:to>
                                    </p:set>
                                    <p:anim calcmode="lin" valueType="num">
                                      <p:cBhvr additive="base">
                                        <p:cTn id="36" dur="500" fill="hold"/>
                                        <p:tgtEl>
                                          <p:spTgt spid="357381">
                                            <p:txEl>
                                              <p:pRg st="5" end="5"/>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35738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1"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3">
            <a:extLst>
              <a:ext uri="{FF2B5EF4-FFF2-40B4-BE49-F238E27FC236}">
                <a16:creationId xmlns:a16="http://schemas.microsoft.com/office/drawing/2014/main" id="{4E3C547B-8556-4C23-9161-B32BEEEA932B}"/>
              </a:ext>
            </a:extLst>
          </p:cNvPr>
          <p:cNvSpPr>
            <a:spLocks noGrp="1" noChangeArrowheads="1"/>
          </p:cNvSpPr>
          <p:nvPr>
            <p:ph type="body" sz="half" idx="1"/>
          </p:nvPr>
        </p:nvSpPr>
        <p:spPr>
          <a:xfrm>
            <a:off x="1752601" y="1066801"/>
            <a:ext cx="8588375" cy="5400675"/>
          </a:xfrm>
        </p:spPr>
        <p:txBody>
          <a:bodyPr/>
          <a:lstStyle/>
          <a:p>
            <a:pPr marL="0" indent="0">
              <a:spcBef>
                <a:spcPct val="40000"/>
              </a:spcBef>
            </a:pPr>
            <a:r>
              <a:rPr lang="en-US" altLang="zh-CN" sz="2600" b="1">
                <a:latin typeface="Times New Roman" panose="02020603050405020304" pitchFamily="18" charset="0"/>
              </a:rPr>
              <a:t>  </a:t>
            </a:r>
            <a:r>
              <a:rPr lang="en-US" altLang="zh-CN" sz="2600" b="1">
                <a:solidFill>
                  <a:srgbClr val="0000CC"/>
                </a:solidFill>
                <a:latin typeface="Times New Roman" panose="02020603050405020304" pitchFamily="18" charset="0"/>
              </a:rPr>
              <a:t> </a:t>
            </a:r>
            <a:r>
              <a:rPr lang="zh-CN" altLang="en-US" b="1">
                <a:solidFill>
                  <a:srgbClr val="0000CC"/>
                </a:solidFill>
                <a:latin typeface="Times New Roman" panose="02020603050405020304" pitchFamily="18" charset="0"/>
              </a:rPr>
              <a:t>应用举例： </a:t>
            </a:r>
            <a:r>
              <a:rPr lang="en-US" altLang="zh-CN" b="1">
                <a:latin typeface="Times New Roman" panose="02020603050405020304" pitchFamily="18" charset="0"/>
              </a:rPr>
              <a:t>Hopfield</a:t>
            </a:r>
            <a:r>
              <a:rPr lang="zh-CN" altLang="en-US" b="1">
                <a:latin typeface="Times New Roman" panose="02020603050405020304" pitchFamily="18" charset="0"/>
              </a:rPr>
              <a:t>神经网络优化方法求解</a:t>
            </a:r>
            <a:r>
              <a:rPr lang="en-US" altLang="zh-CN" b="1">
                <a:latin typeface="Times New Roman" panose="02020603050405020304" pitchFamily="18" charset="0"/>
              </a:rPr>
              <a:t>TSP</a:t>
            </a:r>
            <a:r>
              <a:rPr lang="zh-CN" altLang="en-US" b="1">
                <a:latin typeface="Times New Roman" panose="02020603050405020304" pitchFamily="18" charset="0"/>
              </a:rPr>
              <a:t>。</a:t>
            </a:r>
          </a:p>
        </p:txBody>
      </p:sp>
      <p:sp>
        <p:nvSpPr>
          <p:cNvPr id="278532" name="Rectangle 4">
            <a:extLst>
              <a:ext uri="{FF2B5EF4-FFF2-40B4-BE49-F238E27FC236}">
                <a16:creationId xmlns:a16="http://schemas.microsoft.com/office/drawing/2014/main" id="{2D24B786-B8E3-4BCE-AE29-8E887871393F}"/>
              </a:ext>
            </a:extLst>
          </p:cNvPr>
          <p:cNvSpPr>
            <a:spLocks noChangeArrowheads="1"/>
          </p:cNvSpPr>
          <p:nvPr/>
        </p:nvSpPr>
        <p:spPr bwMode="auto">
          <a:xfrm>
            <a:off x="1828800" y="1981201"/>
            <a:ext cx="8566150" cy="1285875"/>
          </a:xfrm>
          <a:prstGeom prst="rect">
            <a:avLst/>
          </a:prstGeom>
          <a:noFill/>
          <a:ln w="9525">
            <a:no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40000"/>
              </a:spcBef>
              <a:buClr>
                <a:schemeClr val="accent2"/>
              </a:buClr>
              <a:buSzPct val="50000"/>
              <a:buFont typeface="Wingdings" panose="05000000000000000000" pitchFamily="2" charset="2"/>
              <a:buChar char="n"/>
            </a:pPr>
            <a:r>
              <a:rPr lang="en-US" altLang="zh-CN" sz="2800" b="1">
                <a:latin typeface="Times New Roman" panose="02020603050405020304" pitchFamily="18" charset="0"/>
                <a:cs typeface="Times New Roman" panose="02020603050405020304" pitchFamily="18" charset="0"/>
              </a:rPr>
              <a:t> 1985</a:t>
            </a:r>
            <a:r>
              <a:rPr lang="zh-CN" altLang="en-US" sz="2800" b="1">
                <a:latin typeface="Times New Roman" panose="02020603050405020304" pitchFamily="18" charset="0"/>
              </a:rPr>
              <a:t>年，霍普菲尔德和塔克（</a:t>
            </a:r>
            <a:r>
              <a:rPr lang="en-US" altLang="zh-CN" sz="2800" b="1">
                <a:latin typeface="Times New Roman" panose="02020603050405020304" pitchFamily="18" charset="0"/>
                <a:cs typeface="Times New Roman" panose="02020603050405020304" pitchFamily="18" charset="0"/>
              </a:rPr>
              <a:t>D. W. Tank</a:t>
            </a:r>
            <a:r>
              <a:rPr lang="zh-CN" altLang="en-US" sz="2800" b="1">
                <a:latin typeface="Times New Roman" panose="02020603050405020304" pitchFamily="18" charset="0"/>
              </a:rPr>
              <a:t>）应用连续</a:t>
            </a:r>
            <a:r>
              <a:rPr lang="en-US" altLang="zh-CN" sz="2800" b="1">
                <a:latin typeface="Times New Roman" panose="02020603050405020304" pitchFamily="18" charset="0"/>
              </a:rPr>
              <a:t>Hopfield </a:t>
            </a:r>
            <a:r>
              <a:rPr lang="zh-CN" altLang="en-US" sz="2800" b="1">
                <a:latin typeface="Times New Roman" panose="02020603050405020304" pitchFamily="18" charset="0"/>
              </a:rPr>
              <a:t>神经网络求解旅行商问题获得成功。</a:t>
            </a:r>
          </a:p>
        </p:txBody>
      </p:sp>
      <p:sp>
        <p:nvSpPr>
          <p:cNvPr id="278536" name="Rectangle 8">
            <a:extLst>
              <a:ext uri="{FF2B5EF4-FFF2-40B4-BE49-F238E27FC236}">
                <a16:creationId xmlns:a16="http://schemas.microsoft.com/office/drawing/2014/main" id="{414F039F-463C-473A-B3F7-9A0D8DF52F7C}"/>
              </a:ext>
            </a:extLst>
          </p:cNvPr>
          <p:cNvSpPr>
            <a:spLocks noChangeArrowheads="1"/>
          </p:cNvSpPr>
          <p:nvPr/>
        </p:nvSpPr>
        <p:spPr bwMode="auto">
          <a:xfrm>
            <a:off x="1828801" y="3581400"/>
            <a:ext cx="8588375" cy="2286000"/>
          </a:xfrm>
          <a:prstGeom prst="rect">
            <a:avLst/>
          </a:prstGeom>
          <a:noFill/>
          <a:ln w="9525">
            <a:no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chemeClr val="accent2"/>
              </a:buClr>
              <a:buFont typeface="Wingdings" panose="05000000000000000000" pitchFamily="2" charset="2"/>
              <a:buChar char="§"/>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旅行商问题（</a:t>
            </a:r>
            <a:r>
              <a:rPr lang="en-US" altLang="zh-CN" sz="2800" b="1" dirty="0">
                <a:latin typeface="Times New Roman" panose="02020603050405020304" pitchFamily="18" charset="0"/>
              </a:rPr>
              <a:t>traveling salesman problem</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TSP</a:t>
            </a:r>
            <a:r>
              <a:rPr lang="zh-CN" altLang="en-US" sz="2800" b="1" dirty="0">
                <a:latin typeface="Times New Roman" panose="02020603050405020304" pitchFamily="18" charset="0"/>
              </a:rPr>
              <a:t>） ：有 </a:t>
            </a:r>
            <a:r>
              <a:rPr lang="en-US" altLang="zh-CN" sz="2800" b="1" i="1" dirty="0">
                <a:latin typeface="Times New Roman" panose="02020603050405020304" pitchFamily="18" charset="0"/>
              </a:rPr>
              <a:t>n</a:t>
            </a:r>
            <a:r>
              <a:rPr lang="en-US" altLang="zh-CN" sz="2800" b="1" dirty="0">
                <a:latin typeface="Times New Roman" panose="02020603050405020304" pitchFamily="18" charset="0"/>
              </a:rPr>
              <a:t> </a:t>
            </a:r>
            <a:r>
              <a:rPr lang="zh-CN" altLang="en-US" sz="2800" b="1" dirty="0">
                <a:latin typeface="Times New Roman" panose="02020603050405020304" pitchFamily="18" charset="0"/>
              </a:rPr>
              <a:t>个城市，城市间的距离或旅行成本已知，求合理的路线使每个城市都访问一次，且总路径（或者总成本）为最短。</a:t>
            </a:r>
          </a:p>
        </p:txBody>
      </p:sp>
      <p:cxnSp>
        <p:nvCxnSpPr>
          <p:cNvPr id="7" name="直接连接符 6">
            <a:extLst>
              <a:ext uri="{FF2B5EF4-FFF2-40B4-BE49-F238E27FC236}">
                <a16:creationId xmlns:a16="http://schemas.microsoft.com/office/drawing/2014/main" id="{6D92BA26-7E00-42C6-926B-D5EDBB53005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754B379B-C500-4349-9056-C3E66D5B3151}"/>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78532">
                                            <p:txEl>
                                              <p:pRg st="0" end="0"/>
                                            </p:txEl>
                                          </p:spTgt>
                                        </p:tgtEl>
                                        <p:attrNameLst>
                                          <p:attrName>style.visibility</p:attrName>
                                        </p:attrNameLst>
                                      </p:cBhvr>
                                      <p:to>
                                        <p:strVal val="visible"/>
                                      </p:to>
                                    </p:set>
                                    <p:animEffect transition="in" filter="slide(fromBottom)">
                                      <p:cBhvr>
                                        <p:cTn id="7" dur="500"/>
                                        <p:tgtEl>
                                          <p:spTgt spid="27853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78536">
                                            <p:txEl>
                                              <p:pRg st="0" end="0"/>
                                            </p:txEl>
                                          </p:spTgt>
                                        </p:tgtEl>
                                        <p:attrNameLst>
                                          <p:attrName>style.visibility</p:attrName>
                                        </p:attrNameLst>
                                      </p:cBhvr>
                                      <p:to>
                                        <p:strVal val="visible"/>
                                      </p:to>
                                    </p:set>
                                    <p:anim calcmode="lin" valueType="num">
                                      <p:cBhvr additive="base">
                                        <p:cTn id="12" dur="500" fill="hold"/>
                                        <p:tgtEl>
                                          <p:spTgt spid="27853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7853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2" grpId="0" build="p" autoUpdateAnimBg="0"/>
      <p:bldP spid="278536"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9" name="Rectangle 3">
            <a:extLst>
              <a:ext uri="{FF2B5EF4-FFF2-40B4-BE49-F238E27FC236}">
                <a16:creationId xmlns:a16="http://schemas.microsoft.com/office/drawing/2014/main" id="{97E95D55-A2B5-4E89-9E4B-65BF0EA0C576}"/>
              </a:ext>
            </a:extLst>
          </p:cNvPr>
          <p:cNvSpPr>
            <a:spLocks noGrp="1" noChangeArrowheads="1"/>
          </p:cNvSpPr>
          <p:nvPr>
            <p:ph type="body" sz="half" idx="1"/>
          </p:nvPr>
        </p:nvSpPr>
        <p:spPr>
          <a:xfrm>
            <a:off x="1774826" y="914401"/>
            <a:ext cx="8893175" cy="5400675"/>
          </a:xfrm>
        </p:spPr>
        <p:txBody>
          <a:bodyPr/>
          <a:lstStyle/>
          <a:p>
            <a:pPr marL="0" indent="0">
              <a:spcBef>
                <a:spcPct val="40000"/>
              </a:spcBef>
            </a:pPr>
            <a:r>
              <a:rPr lang="en-US" altLang="zh-CN" sz="2600" b="1" dirty="0">
                <a:latin typeface="Times New Roman" panose="02020603050405020304" pitchFamily="18" charset="0"/>
              </a:rPr>
              <a:t> </a:t>
            </a:r>
            <a:r>
              <a:rPr lang="zh-CN" altLang="en-US" sz="2600" b="1" dirty="0">
                <a:solidFill>
                  <a:srgbClr val="0000CC"/>
                </a:solidFill>
                <a:latin typeface="Times New Roman" panose="02020603050405020304" pitchFamily="18" charset="0"/>
              </a:rPr>
              <a:t>应用举例：</a:t>
            </a:r>
            <a:r>
              <a:rPr lang="en-US" altLang="zh-CN" sz="2600" b="1" dirty="0">
                <a:latin typeface="Times New Roman" panose="02020603050405020304" pitchFamily="18" charset="0"/>
              </a:rPr>
              <a:t>Hopfield</a:t>
            </a:r>
            <a:r>
              <a:rPr lang="zh-CN" altLang="en-US" sz="2600" b="1" dirty="0">
                <a:latin typeface="Times New Roman" panose="02020603050405020304" pitchFamily="18" charset="0"/>
              </a:rPr>
              <a:t>神经网络优化方法求解</a:t>
            </a:r>
            <a:r>
              <a:rPr lang="en-US" altLang="zh-CN" sz="2600" b="1" dirty="0">
                <a:latin typeface="Times New Roman" panose="02020603050405020304" pitchFamily="18" charset="0"/>
              </a:rPr>
              <a:t>TSP</a:t>
            </a:r>
          </a:p>
        </p:txBody>
      </p:sp>
      <p:sp>
        <p:nvSpPr>
          <p:cNvPr id="286725" name="Rectangle 5">
            <a:extLst>
              <a:ext uri="{FF2B5EF4-FFF2-40B4-BE49-F238E27FC236}">
                <a16:creationId xmlns:a16="http://schemas.microsoft.com/office/drawing/2014/main" id="{868E2E20-2DA6-43D4-A0F8-EB89A2EB3C42}"/>
              </a:ext>
            </a:extLst>
          </p:cNvPr>
          <p:cNvSpPr>
            <a:spLocks noChangeArrowheads="1"/>
          </p:cNvSpPr>
          <p:nvPr/>
        </p:nvSpPr>
        <p:spPr bwMode="auto">
          <a:xfrm>
            <a:off x="1752600" y="1822450"/>
            <a:ext cx="8642350" cy="3505200"/>
          </a:xfrm>
          <a:prstGeom prst="rect">
            <a:avLst/>
          </a:prstGeom>
          <a:noFill/>
          <a:ln w="9525">
            <a:no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chemeClr val="accent2"/>
              </a:buClr>
              <a:buFont typeface="Wingdings" panose="05000000000000000000" pitchFamily="2" charset="2"/>
              <a:buChar char="§"/>
            </a:pPr>
            <a:r>
              <a:rPr lang="en-US" altLang="zh-CN" sz="2200" b="1">
                <a:solidFill>
                  <a:srgbClr val="0000CC"/>
                </a:solidFill>
                <a:latin typeface="Times New Roman" panose="02020603050405020304" pitchFamily="18" charset="0"/>
              </a:rPr>
              <a:t>   </a:t>
            </a:r>
            <a:r>
              <a:rPr lang="zh-CN" altLang="en-US" sz="2400" b="1">
                <a:solidFill>
                  <a:srgbClr val="0000CC"/>
                </a:solidFill>
                <a:latin typeface="Times New Roman" panose="02020603050405020304" pitchFamily="18" charset="0"/>
              </a:rPr>
              <a:t>旅行商问题（</a:t>
            </a:r>
            <a:r>
              <a:rPr lang="en-US" altLang="zh-CN" sz="2400" b="1">
                <a:solidFill>
                  <a:srgbClr val="0000CC"/>
                </a:solidFill>
                <a:latin typeface="Times New Roman" panose="02020603050405020304" pitchFamily="18" charset="0"/>
              </a:rPr>
              <a:t>TSP</a:t>
            </a:r>
            <a:r>
              <a:rPr lang="zh-CN" altLang="en-US" sz="2400" b="1">
                <a:solidFill>
                  <a:srgbClr val="0000CC"/>
                </a:solidFill>
                <a:latin typeface="Times New Roman" panose="02020603050405020304" pitchFamily="18" charset="0"/>
              </a:rPr>
              <a:t>）：</a:t>
            </a:r>
            <a:r>
              <a:rPr lang="zh-CN" altLang="en-US" sz="2400" b="1">
                <a:latin typeface="Times New Roman" panose="02020603050405020304" pitchFamily="18" charset="0"/>
              </a:rPr>
              <a:t>典型的组合优化问题</a:t>
            </a:r>
          </a:p>
          <a:p>
            <a:pPr algn="just" eaLnBrk="1" hangingPunct="1">
              <a:lnSpc>
                <a:spcPct val="120000"/>
              </a:lnSpc>
              <a:spcBef>
                <a:spcPct val="85000"/>
              </a:spcBef>
              <a:buClr>
                <a:srgbClr val="0000CC"/>
              </a:buClr>
              <a:buSzPct val="60000"/>
              <a:buFont typeface="Wingdings" panose="05000000000000000000" pitchFamily="2" charset="2"/>
              <a:buChar char="l"/>
            </a:pPr>
            <a:r>
              <a:rPr lang="zh-CN" altLang="en-US" sz="2400" b="1">
                <a:latin typeface="Times New Roman" panose="02020603050405020304" pitchFamily="18" charset="0"/>
              </a:rPr>
              <a:t>用穷举法，</a:t>
            </a:r>
            <a:r>
              <a:rPr lang="en-US" altLang="zh-CN" sz="2400" b="1">
                <a:latin typeface="Times New Roman" panose="02020603050405020304" pitchFamily="18" charset="0"/>
              </a:rPr>
              <a:t>Cray </a:t>
            </a:r>
            <a:r>
              <a:rPr lang="zh-CN" altLang="en-US" sz="2400" b="1">
                <a:latin typeface="Times New Roman" panose="02020603050405020304" pitchFamily="18" charset="0"/>
              </a:rPr>
              <a:t>计算机的计算速度：</a:t>
            </a:r>
            <a:r>
              <a:rPr lang="en-US" altLang="zh-CN" sz="2400" b="1">
                <a:latin typeface="Times New Roman" panose="02020603050405020304" pitchFamily="18" charset="0"/>
              </a:rPr>
              <a:t>10</a:t>
            </a:r>
            <a:r>
              <a:rPr lang="en-US" altLang="zh-CN" sz="2400" b="1" baseline="30000">
                <a:latin typeface="Times New Roman" panose="02020603050405020304" pitchFamily="18" charset="0"/>
              </a:rPr>
              <a:t>8</a:t>
            </a:r>
            <a:r>
              <a:rPr lang="zh-CN" altLang="en-US" sz="2400" b="1">
                <a:latin typeface="Times New Roman" panose="02020603050405020304" pitchFamily="18" charset="0"/>
              </a:rPr>
              <a:t>次</a:t>
            </a:r>
            <a:r>
              <a:rPr lang="en-US" altLang="zh-CN" sz="2400" b="1">
                <a:latin typeface="Times New Roman" panose="02020603050405020304" pitchFamily="18" charset="0"/>
              </a:rPr>
              <a:t>/</a:t>
            </a:r>
            <a:r>
              <a:rPr lang="zh-CN" altLang="en-US" sz="2400" b="1">
                <a:latin typeface="Times New Roman" panose="02020603050405020304" pitchFamily="18" charset="0"/>
              </a:rPr>
              <a:t>秒。</a:t>
            </a:r>
          </a:p>
        </p:txBody>
      </p:sp>
      <p:pic>
        <p:nvPicPr>
          <p:cNvPr id="286728" name="Picture 8">
            <a:extLst>
              <a:ext uri="{FF2B5EF4-FFF2-40B4-BE49-F238E27FC236}">
                <a16:creationId xmlns:a16="http://schemas.microsoft.com/office/drawing/2014/main" id="{146AB4E0-DDA8-4648-A46F-7171FEB59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498851"/>
            <a:ext cx="8686800"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29" name="Text Box 9">
            <a:extLst>
              <a:ext uri="{FF2B5EF4-FFF2-40B4-BE49-F238E27FC236}">
                <a16:creationId xmlns:a16="http://schemas.microsoft.com/office/drawing/2014/main" id="{74C37E83-E24A-413B-B507-9AC3C01AEC60}"/>
              </a:ext>
            </a:extLst>
          </p:cNvPr>
          <p:cNvSpPr txBox="1">
            <a:spLocks noChangeArrowheads="1"/>
          </p:cNvSpPr>
          <p:nvPr/>
        </p:nvSpPr>
        <p:spPr bwMode="auto">
          <a:xfrm>
            <a:off x="1752600" y="5105400"/>
            <a:ext cx="8610600" cy="831850"/>
          </a:xfrm>
          <a:prstGeom prst="rect">
            <a:avLst/>
          </a:prstGeom>
          <a:noFill/>
          <a:ln w="9525">
            <a:no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accent2"/>
              </a:buClr>
              <a:buSzPct val="50000"/>
              <a:buFont typeface="Wingdings" panose="05000000000000000000" pitchFamily="2" charset="2"/>
              <a:buChar char="n"/>
            </a:pPr>
            <a:r>
              <a:rPr lang="en-US" altLang="zh-CN" sz="2400" b="1">
                <a:latin typeface="Times New Roman" panose="02020603050405020304" pitchFamily="18" charset="0"/>
              </a:rPr>
              <a:t> 1985</a:t>
            </a:r>
            <a:r>
              <a:rPr lang="zh-CN" altLang="en-US" sz="2400" b="1">
                <a:latin typeface="Times New Roman" panose="02020603050405020304" pitchFamily="18" charset="0"/>
              </a:rPr>
              <a:t>年，</a:t>
            </a:r>
            <a:r>
              <a:rPr lang="en-US" altLang="zh-CN" sz="2400" b="1">
                <a:latin typeface="Times New Roman" panose="02020603050405020304" pitchFamily="18" charset="0"/>
              </a:rPr>
              <a:t>Hopfield </a:t>
            </a:r>
            <a:r>
              <a:rPr lang="zh-CN" altLang="en-US" sz="2400" b="1">
                <a:latin typeface="Times New Roman" panose="02020603050405020304" pitchFamily="18" charset="0"/>
              </a:rPr>
              <a:t>和</a:t>
            </a:r>
            <a:r>
              <a:rPr lang="en-US" altLang="zh-CN" sz="2400" b="1">
                <a:latin typeface="Times New Roman" panose="02020603050405020304" pitchFamily="18" charset="0"/>
              </a:rPr>
              <a:t>Tank </a:t>
            </a:r>
            <a:r>
              <a:rPr lang="zh-CN" altLang="en-US" sz="2400" b="1">
                <a:latin typeface="Times New Roman" panose="02020603050405020304" pitchFamily="18" charset="0"/>
              </a:rPr>
              <a:t>用</a:t>
            </a:r>
            <a:r>
              <a:rPr lang="en-US" altLang="zh-CN" sz="2400" b="1">
                <a:latin typeface="Times New Roman" panose="02020603050405020304" pitchFamily="18" charset="0"/>
              </a:rPr>
              <a:t>Hopfield</a:t>
            </a:r>
            <a:r>
              <a:rPr lang="zh-CN" altLang="en-US" sz="2400" b="1">
                <a:latin typeface="Times New Roman" panose="02020603050405020304" pitchFamily="18" charset="0"/>
              </a:rPr>
              <a:t>网络求解 </a:t>
            </a:r>
            <a:r>
              <a:rPr lang="en-US" altLang="zh-CN" sz="2400" b="1" i="1">
                <a:solidFill>
                  <a:schemeClr val="accent2"/>
                </a:solidFill>
                <a:latin typeface="Times New Roman" panose="02020603050405020304" pitchFamily="18" charset="0"/>
              </a:rPr>
              <a:t>n</a:t>
            </a:r>
            <a:r>
              <a:rPr lang="zh-CN" altLang="en-US" sz="2400" b="1">
                <a:solidFill>
                  <a:schemeClr val="accent2"/>
                </a:solidFill>
                <a:latin typeface="Times New Roman" panose="02020603050405020304" pitchFamily="18" charset="0"/>
              </a:rPr>
              <a:t>＝</a:t>
            </a:r>
            <a:r>
              <a:rPr lang="en-US" altLang="zh-CN" sz="2400" b="1">
                <a:solidFill>
                  <a:schemeClr val="accent2"/>
                </a:solidFill>
                <a:latin typeface="Times New Roman" panose="02020603050405020304" pitchFamily="18" charset="0"/>
              </a:rPr>
              <a:t>30 </a:t>
            </a:r>
            <a:r>
              <a:rPr lang="zh-CN" altLang="en-US" sz="2400" b="1">
                <a:latin typeface="Times New Roman" panose="02020603050405020304" pitchFamily="18" charset="0"/>
              </a:rPr>
              <a:t>的</a:t>
            </a:r>
            <a:r>
              <a:rPr lang="en-US" altLang="zh-CN" sz="2400" b="1">
                <a:latin typeface="Times New Roman" panose="02020603050405020304" pitchFamily="18" charset="0"/>
              </a:rPr>
              <a:t>TSP</a:t>
            </a:r>
            <a:r>
              <a:rPr lang="zh-CN" altLang="en-US" sz="2400" b="1">
                <a:latin typeface="Times New Roman" panose="02020603050405020304" pitchFamily="18" charset="0"/>
              </a:rPr>
              <a:t>问题，</a:t>
            </a:r>
            <a:r>
              <a:rPr lang="en-US" altLang="zh-CN" sz="2400" b="1">
                <a:solidFill>
                  <a:schemeClr val="accent2"/>
                </a:solidFill>
                <a:latin typeface="Times New Roman" panose="02020603050405020304" pitchFamily="18" charset="0"/>
              </a:rPr>
              <a:t>0.2 s </a:t>
            </a:r>
            <a:r>
              <a:rPr lang="zh-CN" altLang="en-US" sz="2400" b="1">
                <a:latin typeface="Times New Roman" panose="02020603050405020304" pitchFamily="18" charset="0"/>
              </a:rPr>
              <a:t>就得到次优解。</a:t>
            </a:r>
            <a:r>
              <a:rPr lang="zh-CN" altLang="en-US" sz="2400"/>
              <a:t> </a:t>
            </a:r>
          </a:p>
        </p:txBody>
      </p:sp>
      <p:cxnSp>
        <p:nvCxnSpPr>
          <p:cNvPr id="8" name="直接连接符 7">
            <a:extLst>
              <a:ext uri="{FF2B5EF4-FFF2-40B4-BE49-F238E27FC236}">
                <a16:creationId xmlns:a16="http://schemas.microsoft.com/office/drawing/2014/main" id="{D53CE588-6C03-438D-8646-2A1BA58D6C9F}"/>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0B0ED914-0313-4912-8CA2-C560C9F22D87}"/>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86725">
                                            <p:txEl>
                                              <p:pRg st="1" end="1"/>
                                            </p:txEl>
                                          </p:spTgt>
                                        </p:tgtEl>
                                        <p:attrNameLst>
                                          <p:attrName>style.visibility</p:attrName>
                                        </p:attrNameLst>
                                      </p:cBhvr>
                                      <p:to>
                                        <p:strVal val="visible"/>
                                      </p:to>
                                    </p:set>
                                    <p:anim calcmode="lin" valueType="num">
                                      <p:cBhvr>
                                        <p:cTn id="7" dur="1000" fill="hold"/>
                                        <p:tgtEl>
                                          <p:spTgt spid="286725">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286725">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286725">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39" presetClass="entr" presetSubtype="0" accel="100000" fill="hold" nodeType="clickEffect">
                                  <p:stCondLst>
                                    <p:cond delay="0"/>
                                  </p:stCondLst>
                                  <p:childTnLst>
                                    <p:set>
                                      <p:cBhvr>
                                        <p:cTn id="13" dur="1" fill="hold">
                                          <p:stCondLst>
                                            <p:cond delay="0"/>
                                          </p:stCondLst>
                                        </p:cTn>
                                        <p:tgtEl>
                                          <p:spTgt spid="286728"/>
                                        </p:tgtEl>
                                        <p:attrNameLst>
                                          <p:attrName>style.visibility</p:attrName>
                                        </p:attrNameLst>
                                      </p:cBhvr>
                                      <p:to>
                                        <p:strVal val="visible"/>
                                      </p:to>
                                    </p:set>
                                    <p:anim calcmode="lin" valueType="num">
                                      <p:cBhvr>
                                        <p:cTn id="14" dur="500" fill="hold"/>
                                        <p:tgtEl>
                                          <p:spTgt spid="286728"/>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286728"/>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286728"/>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286728"/>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6729"/>
                                        </p:tgtEl>
                                        <p:attrNameLst>
                                          <p:attrName>style.visibility</p:attrName>
                                        </p:attrNameLst>
                                      </p:cBhvr>
                                      <p:to>
                                        <p:strVal val="visible"/>
                                      </p:to>
                                    </p:set>
                                    <p:animEffect transition="in" filter="wipe(down)">
                                      <p:cBhvr>
                                        <p:cTn id="22" dur="500"/>
                                        <p:tgtEl>
                                          <p:spTgt spid="286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灯片编号占位符 4">
            <a:extLst>
              <a:ext uri="{FF2B5EF4-FFF2-40B4-BE49-F238E27FC236}">
                <a16:creationId xmlns:a16="http://schemas.microsoft.com/office/drawing/2014/main" id="{F04252BC-B00C-4B87-A604-336A1EE45E8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58DCB94F-D0AD-4B98-AB28-564441E2DCFF}" type="slidenum">
              <a:rPr lang="ja-JP" altLang="en-US" sz="1800">
                <a:solidFill>
                  <a:srgbClr val="A50021"/>
                </a:solidFill>
                <a:ea typeface="ＭＳ Ｐゴシック" panose="020B0600070205080204" pitchFamily="34" charset="-128"/>
              </a:rPr>
              <a:pPr eaLnBrk="1" hangingPunct="1"/>
              <a:t>89</a:t>
            </a:fld>
            <a:endParaRPr lang="en-US" altLang="ja-JP" sz="1800">
              <a:solidFill>
                <a:srgbClr val="A50021"/>
              </a:solidFill>
              <a:ea typeface="ＭＳ Ｐゴシック" panose="020B0600070205080204" pitchFamily="34" charset="-128"/>
            </a:endParaRPr>
          </a:p>
        </p:txBody>
      </p:sp>
      <p:sp>
        <p:nvSpPr>
          <p:cNvPr id="283658" name="Rectangle 10">
            <a:extLst>
              <a:ext uri="{FF2B5EF4-FFF2-40B4-BE49-F238E27FC236}">
                <a16:creationId xmlns:a16="http://schemas.microsoft.com/office/drawing/2014/main" id="{5B394E0F-FE99-4A94-A5E1-B02E4CD0374F}"/>
              </a:ext>
            </a:extLst>
          </p:cNvPr>
          <p:cNvSpPr>
            <a:spLocks noChangeArrowheads="1"/>
          </p:cNvSpPr>
          <p:nvPr/>
        </p:nvSpPr>
        <p:spPr bwMode="auto">
          <a:xfrm>
            <a:off x="1524000" y="914400"/>
            <a:ext cx="9144000" cy="5715000"/>
          </a:xfrm>
          <a:prstGeom prst="rect">
            <a:avLst/>
          </a:prstGeom>
          <a:noFill/>
          <a:ln w="9525">
            <a:no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40000"/>
              </a:spcBef>
              <a:buClr>
                <a:schemeClr val="accent2"/>
              </a:buClr>
              <a:buSzPct val="50000"/>
              <a:buFont typeface="Wingdings" panose="05000000000000000000" pitchFamily="2" charset="2"/>
              <a:buNone/>
            </a:pPr>
            <a:r>
              <a:rPr lang="en-US" altLang="zh-CN" sz="2400" b="1">
                <a:latin typeface="Times New Roman" panose="02020603050405020304" pitchFamily="18" charset="0"/>
              </a:rPr>
              <a:t>  5</a:t>
            </a:r>
            <a:r>
              <a:rPr lang="zh-CN" altLang="en-US" sz="2400" b="1">
                <a:latin typeface="Times New Roman" panose="02020603050405020304" pitchFamily="18" charset="0"/>
              </a:rPr>
              <a:t>个城市的</a:t>
            </a:r>
            <a:r>
              <a:rPr lang="en-US" altLang="zh-CN" sz="2400" b="1">
                <a:latin typeface="Times New Roman" panose="02020603050405020304" pitchFamily="18" charset="0"/>
              </a:rPr>
              <a:t>TSP</a:t>
            </a:r>
            <a:r>
              <a:rPr lang="zh-CN" altLang="en-US" sz="2400" b="1">
                <a:latin typeface="Times New Roman" panose="02020603050405020304" pitchFamily="18" charset="0"/>
              </a:rPr>
              <a:t>：</a:t>
            </a:r>
          </a:p>
        </p:txBody>
      </p:sp>
      <p:graphicFrame>
        <p:nvGraphicFramePr>
          <p:cNvPr id="283652" name="Object 4">
            <a:extLst>
              <a:ext uri="{FF2B5EF4-FFF2-40B4-BE49-F238E27FC236}">
                <a16:creationId xmlns:a16="http://schemas.microsoft.com/office/drawing/2014/main" id="{FF5E1A02-964C-4E83-BCB3-2D3021427442}"/>
              </a:ext>
            </a:extLst>
          </p:cNvPr>
          <p:cNvGraphicFramePr>
            <a:graphicFrameLocks noGrp="1" noChangeAspect="1"/>
          </p:cNvGraphicFramePr>
          <p:nvPr>
            <p:ph sz="half" idx="1"/>
          </p:nvPr>
        </p:nvGraphicFramePr>
        <p:xfrm>
          <a:off x="2057401" y="1143000"/>
          <a:ext cx="3529013" cy="2895600"/>
        </p:xfrm>
        <a:graphic>
          <a:graphicData uri="http://schemas.openxmlformats.org/presentationml/2006/ole">
            <mc:AlternateContent xmlns:mc="http://schemas.openxmlformats.org/markup-compatibility/2006">
              <mc:Choice xmlns:v="urn:schemas-microsoft-com:vml" Requires="v">
                <p:oleObj spid="_x0000_s44076" name="SmartDraw" r:id="rId3" imgW="3986640" imgH="3122640" progId="SmartDraw.2">
                  <p:embed/>
                </p:oleObj>
              </mc:Choice>
              <mc:Fallback>
                <p:oleObj name="SmartDraw" r:id="rId3" imgW="3986640" imgH="3122640" progId="SmartDraw.2">
                  <p:embed/>
                  <p:pic>
                    <p:nvPicPr>
                      <p:cNvPr id="283652" name="Object 4">
                        <a:extLst>
                          <a:ext uri="{FF2B5EF4-FFF2-40B4-BE49-F238E27FC236}">
                            <a16:creationId xmlns:a16="http://schemas.microsoft.com/office/drawing/2014/main" id="{FF5E1A02-964C-4E83-BCB3-2D3021427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1" y="1143000"/>
                        <a:ext cx="3529013"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83659" name="Object 11">
            <a:extLst>
              <a:ext uri="{FF2B5EF4-FFF2-40B4-BE49-F238E27FC236}">
                <a16:creationId xmlns:a16="http://schemas.microsoft.com/office/drawing/2014/main" id="{73DB9737-C208-4BF6-88A3-3242930C3769}"/>
              </a:ext>
            </a:extLst>
          </p:cNvPr>
          <p:cNvGraphicFramePr>
            <a:graphicFrameLocks noGrp="1" noChangeAspect="1"/>
          </p:cNvGraphicFramePr>
          <p:nvPr>
            <p:ph sz="half" idx="2"/>
          </p:nvPr>
        </p:nvGraphicFramePr>
        <p:xfrm>
          <a:off x="6478589" y="1143000"/>
          <a:ext cx="3527425" cy="2819400"/>
        </p:xfrm>
        <a:graphic>
          <a:graphicData uri="http://schemas.openxmlformats.org/presentationml/2006/ole">
            <mc:AlternateContent xmlns:mc="http://schemas.openxmlformats.org/markup-compatibility/2006">
              <mc:Choice xmlns:v="urn:schemas-microsoft-com:vml" Requires="v">
                <p:oleObj spid="_x0000_s44077" name="SmartDraw" r:id="rId5" imgW="3986640" imgH="3122640" progId="SmartDraw.2">
                  <p:embed/>
                </p:oleObj>
              </mc:Choice>
              <mc:Fallback>
                <p:oleObj name="SmartDraw" r:id="rId5" imgW="3986640" imgH="3122640" progId="SmartDraw.2">
                  <p:embed/>
                  <p:pic>
                    <p:nvPicPr>
                      <p:cNvPr id="283659" name="Object 11">
                        <a:extLst>
                          <a:ext uri="{FF2B5EF4-FFF2-40B4-BE49-F238E27FC236}">
                            <a16:creationId xmlns:a16="http://schemas.microsoft.com/office/drawing/2014/main" id="{73DB9737-C208-4BF6-88A3-3242930C3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8589" y="1143000"/>
                        <a:ext cx="35274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83662" name="Picture 14">
            <a:extLst>
              <a:ext uri="{FF2B5EF4-FFF2-40B4-BE49-F238E27FC236}">
                <a16:creationId xmlns:a16="http://schemas.microsoft.com/office/drawing/2014/main" id="{36391C9F-F98D-400A-8473-630867161A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016376"/>
            <a:ext cx="586740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663" name="Text Box 15">
            <a:extLst>
              <a:ext uri="{FF2B5EF4-FFF2-40B4-BE49-F238E27FC236}">
                <a16:creationId xmlns:a16="http://schemas.microsoft.com/office/drawing/2014/main" id="{5034D116-2A55-4092-B42D-3B6B93A07C6D}"/>
              </a:ext>
            </a:extLst>
          </p:cNvPr>
          <p:cNvSpPr txBox="1">
            <a:spLocks noChangeArrowheads="1"/>
          </p:cNvSpPr>
          <p:nvPr/>
        </p:nvSpPr>
        <p:spPr bwMode="auto">
          <a:xfrm>
            <a:off x="8001000" y="4953001"/>
            <a:ext cx="2362200" cy="466725"/>
          </a:xfrm>
          <a:prstGeom prst="rect">
            <a:avLst/>
          </a:prstGeom>
          <a:solidFill>
            <a:srgbClr val="FFFFFF"/>
          </a:solidFill>
          <a:ln w="9525">
            <a:solidFill>
              <a:srgbClr val="808080"/>
            </a:solidFill>
            <a:miter lim="800000"/>
            <a:headEnd/>
            <a:tailEnd/>
          </a:ln>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latin typeface="Times New Roman" panose="02020603050405020304" pitchFamily="18" charset="0"/>
              </a:rPr>
              <a:t>神经元数目：</a:t>
            </a:r>
            <a:r>
              <a:rPr lang="en-US" altLang="zh-CN" sz="2400" b="1">
                <a:latin typeface="Times New Roman" panose="02020603050405020304" pitchFamily="18" charset="0"/>
              </a:rPr>
              <a:t>25</a:t>
            </a:r>
          </a:p>
        </p:txBody>
      </p:sp>
      <p:cxnSp>
        <p:nvCxnSpPr>
          <p:cNvPr id="9" name="直接连接符 8">
            <a:extLst>
              <a:ext uri="{FF2B5EF4-FFF2-40B4-BE49-F238E27FC236}">
                <a16:creationId xmlns:a16="http://schemas.microsoft.com/office/drawing/2014/main" id="{2F49B1B9-7F63-4018-B71D-88B08EC0A0A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14160A5-403C-4B8E-B471-FB19D38DF283}"/>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83658">
                                            <p:txEl>
                                              <p:pRg st="0" end="0"/>
                                            </p:txEl>
                                          </p:spTgt>
                                        </p:tgtEl>
                                        <p:attrNameLst>
                                          <p:attrName>style.visibility</p:attrName>
                                        </p:attrNameLst>
                                      </p:cBhvr>
                                      <p:to>
                                        <p:strVal val="visible"/>
                                      </p:to>
                                    </p:set>
                                    <p:animEffect transition="in" filter="slide(fromBottom)">
                                      <p:cBhvr>
                                        <p:cTn id="7" dur="500"/>
                                        <p:tgtEl>
                                          <p:spTgt spid="283658">
                                            <p:txEl>
                                              <p:pRg st="0" end="0"/>
                                            </p:txEl>
                                          </p:spTgt>
                                        </p:tgtEl>
                                      </p:cBhvr>
                                    </p:animEffect>
                                  </p:childTnLst>
                                </p:cTn>
                              </p:par>
                            </p:childTnLst>
                          </p:cTn>
                        </p:par>
                        <p:par>
                          <p:cTn id="8" fill="hold" nodeType="afterGroup">
                            <p:stCondLst>
                              <p:cond delay="500"/>
                            </p:stCondLst>
                            <p:childTnLst>
                              <p:par>
                                <p:cTn id="9" presetID="30" presetClass="entr" presetSubtype="0" fill="hold" nodeType="afterEffect">
                                  <p:stCondLst>
                                    <p:cond delay="0"/>
                                  </p:stCondLst>
                                  <p:childTnLst>
                                    <p:set>
                                      <p:cBhvr>
                                        <p:cTn id="10" dur="1" fill="hold">
                                          <p:stCondLst>
                                            <p:cond delay="0"/>
                                          </p:stCondLst>
                                        </p:cTn>
                                        <p:tgtEl>
                                          <p:spTgt spid="283652"/>
                                        </p:tgtEl>
                                        <p:attrNameLst>
                                          <p:attrName>style.visibility</p:attrName>
                                        </p:attrNameLst>
                                      </p:cBhvr>
                                      <p:to>
                                        <p:strVal val="visible"/>
                                      </p:to>
                                    </p:set>
                                    <p:animEffect transition="in" filter="fade">
                                      <p:cBhvr>
                                        <p:cTn id="11" dur="800" decel="100000"/>
                                        <p:tgtEl>
                                          <p:spTgt spid="283652"/>
                                        </p:tgtEl>
                                      </p:cBhvr>
                                    </p:animEffect>
                                    <p:anim calcmode="lin" valueType="num">
                                      <p:cBhvr>
                                        <p:cTn id="12" dur="800" decel="100000" fill="hold"/>
                                        <p:tgtEl>
                                          <p:spTgt spid="283652"/>
                                        </p:tgtEl>
                                        <p:attrNameLst>
                                          <p:attrName>style.rotation</p:attrName>
                                        </p:attrNameLst>
                                      </p:cBhvr>
                                      <p:tavLst>
                                        <p:tav tm="0">
                                          <p:val>
                                            <p:fltVal val="-90"/>
                                          </p:val>
                                        </p:tav>
                                        <p:tav tm="100000">
                                          <p:val>
                                            <p:fltVal val="0"/>
                                          </p:val>
                                        </p:tav>
                                      </p:tavLst>
                                    </p:anim>
                                    <p:anim calcmode="lin" valueType="num">
                                      <p:cBhvr>
                                        <p:cTn id="13" dur="800" decel="100000" fill="hold"/>
                                        <p:tgtEl>
                                          <p:spTgt spid="283652"/>
                                        </p:tgtEl>
                                        <p:attrNameLst>
                                          <p:attrName>ppt_x</p:attrName>
                                        </p:attrNameLst>
                                      </p:cBhvr>
                                      <p:tavLst>
                                        <p:tav tm="0">
                                          <p:val>
                                            <p:strVal val="#ppt_x+0.4"/>
                                          </p:val>
                                        </p:tav>
                                        <p:tav tm="100000">
                                          <p:val>
                                            <p:strVal val="#ppt_x-0.05"/>
                                          </p:val>
                                        </p:tav>
                                      </p:tavLst>
                                    </p:anim>
                                    <p:anim calcmode="lin" valueType="num">
                                      <p:cBhvr>
                                        <p:cTn id="14" dur="800" decel="100000" fill="hold"/>
                                        <p:tgtEl>
                                          <p:spTgt spid="283652"/>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283652"/>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283652"/>
                                        </p:tgtEl>
                                        <p:attrNameLst>
                                          <p:attrName>ppt_y</p:attrName>
                                        </p:attrNameLst>
                                      </p:cBhvr>
                                      <p:tavLst>
                                        <p:tav tm="0">
                                          <p:val>
                                            <p:strVal val="#ppt_y+0.1"/>
                                          </p:val>
                                        </p:tav>
                                        <p:tav tm="100000">
                                          <p:val>
                                            <p:strVal val="#ppt_y"/>
                                          </p:val>
                                        </p:tav>
                                      </p:tavLst>
                                    </p:anim>
                                  </p:childTnLst>
                                </p:cTn>
                              </p:par>
                            </p:childTnLst>
                          </p:cTn>
                        </p:par>
                        <p:par>
                          <p:cTn id="17" fill="hold" nodeType="afterGroup">
                            <p:stCondLst>
                              <p:cond delay="1500"/>
                            </p:stCondLst>
                            <p:childTnLst>
                              <p:par>
                                <p:cTn id="18" presetID="39" presetClass="entr" presetSubtype="0" accel="100000" fill="hold" nodeType="afterEffect">
                                  <p:stCondLst>
                                    <p:cond delay="0"/>
                                  </p:stCondLst>
                                  <p:childTnLst>
                                    <p:set>
                                      <p:cBhvr>
                                        <p:cTn id="19" dur="1" fill="hold">
                                          <p:stCondLst>
                                            <p:cond delay="0"/>
                                          </p:stCondLst>
                                        </p:cTn>
                                        <p:tgtEl>
                                          <p:spTgt spid="283662"/>
                                        </p:tgtEl>
                                        <p:attrNameLst>
                                          <p:attrName>style.visibility</p:attrName>
                                        </p:attrNameLst>
                                      </p:cBhvr>
                                      <p:to>
                                        <p:strVal val="visible"/>
                                      </p:to>
                                    </p:set>
                                    <p:anim calcmode="lin" valueType="num">
                                      <p:cBhvr>
                                        <p:cTn id="20" dur="500" fill="hold"/>
                                        <p:tgtEl>
                                          <p:spTgt spid="283662"/>
                                        </p:tgtEl>
                                        <p:attrNameLst>
                                          <p:attrName>ppt_h</p:attrName>
                                        </p:attrNameLst>
                                      </p:cBhvr>
                                      <p:tavLst>
                                        <p:tav tm="0">
                                          <p:val>
                                            <p:strVal val="#ppt_h/20"/>
                                          </p:val>
                                        </p:tav>
                                        <p:tav tm="50000">
                                          <p:val>
                                            <p:strVal val="#ppt_h/20"/>
                                          </p:val>
                                        </p:tav>
                                        <p:tav tm="100000">
                                          <p:val>
                                            <p:strVal val="#ppt_h"/>
                                          </p:val>
                                        </p:tav>
                                      </p:tavLst>
                                    </p:anim>
                                    <p:anim calcmode="lin" valueType="num">
                                      <p:cBhvr>
                                        <p:cTn id="21" dur="500" fill="hold"/>
                                        <p:tgtEl>
                                          <p:spTgt spid="283662"/>
                                        </p:tgtEl>
                                        <p:attrNameLst>
                                          <p:attrName>ppt_w</p:attrName>
                                        </p:attrNameLst>
                                      </p:cBhvr>
                                      <p:tavLst>
                                        <p:tav tm="0">
                                          <p:val>
                                            <p:strVal val="#ppt_w+.3"/>
                                          </p:val>
                                        </p:tav>
                                        <p:tav tm="50000">
                                          <p:val>
                                            <p:strVal val="#ppt_w+.3"/>
                                          </p:val>
                                        </p:tav>
                                        <p:tav tm="100000">
                                          <p:val>
                                            <p:strVal val="#ppt_w"/>
                                          </p:val>
                                        </p:tav>
                                      </p:tavLst>
                                    </p:anim>
                                    <p:anim calcmode="lin" valueType="num">
                                      <p:cBhvr>
                                        <p:cTn id="22" dur="500" fill="hold"/>
                                        <p:tgtEl>
                                          <p:spTgt spid="283662"/>
                                        </p:tgtEl>
                                        <p:attrNameLst>
                                          <p:attrName>ppt_x</p:attrName>
                                        </p:attrNameLst>
                                      </p:cBhvr>
                                      <p:tavLst>
                                        <p:tav tm="0">
                                          <p:val>
                                            <p:strVal val="#ppt_x-.3"/>
                                          </p:val>
                                        </p:tav>
                                        <p:tav tm="50000">
                                          <p:val>
                                            <p:strVal val="#ppt_x"/>
                                          </p:val>
                                        </p:tav>
                                        <p:tav tm="100000">
                                          <p:val>
                                            <p:strVal val="#ppt_x"/>
                                          </p:val>
                                        </p:tav>
                                      </p:tavLst>
                                    </p:anim>
                                    <p:anim calcmode="lin" valueType="num">
                                      <p:cBhvr>
                                        <p:cTn id="23" dur="500" fill="hold"/>
                                        <p:tgtEl>
                                          <p:spTgt spid="283662"/>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283659"/>
                                        </p:tgtEl>
                                        <p:attrNameLst>
                                          <p:attrName>style.visibility</p:attrName>
                                        </p:attrNameLst>
                                      </p:cBhvr>
                                      <p:to>
                                        <p:strVal val="visible"/>
                                      </p:to>
                                    </p:set>
                                    <p:anim calcmode="lin" valueType="num">
                                      <p:cBhvr>
                                        <p:cTn id="28" dur="500" fill="hold"/>
                                        <p:tgtEl>
                                          <p:spTgt spid="283659"/>
                                        </p:tgtEl>
                                        <p:attrNameLst>
                                          <p:attrName>ppt_w</p:attrName>
                                        </p:attrNameLst>
                                      </p:cBhvr>
                                      <p:tavLst>
                                        <p:tav tm="0">
                                          <p:val>
                                            <p:fltVal val="0"/>
                                          </p:val>
                                        </p:tav>
                                        <p:tav tm="100000">
                                          <p:val>
                                            <p:strVal val="#ppt_w"/>
                                          </p:val>
                                        </p:tav>
                                      </p:tavLst>
                                    </p:anim>
                                    <p:anim calcmode="lin" valueType="num">
                                      <p:cBhvr>
                                        <p:cTn id="29" dur="500" fill="hold"/>
                                        <p:tgtEl>
                                          <p:spTgt spid="283659"/>
                                        </p:tgtEl>
                                        <p:attrNameLst>
                                          <p:attrName>ppt_h</p:attrName>
                                        </p:attrNameLst>
                                      </p:cBhvr>
                                      <p:tavLst>
                                        <p:tav tm="0">
                                          <p:val>
                                            <p:fltVal val="0"/>
                                          </p:val>
                                        </p:tav>
                                        <p:tav tm="100000">
                                          <p:val>
                                            <p:strVal val="#ppt_h"/>
                                          </p:val>
                                        </p:tav>
                                      </p:tavLst>
                                    </p:anim>
                                    <p:animEffect transition="in" filter="fade">
                                      <p:cBhvr>
                                        <p:cTn id="30" dur="500"/>
                                        <p:tgtEl>
                                          <p:spTgt spid="283659"/>
                                        </p:tgtEl>
                                      </p:cBhvr>
                                    </p:animEffect>
                                  </p:childTnLst>
                                </p:cTn>
                              </p:par>
                            </p:childTnLst>
                          </p:cTn>
                        </p:par>
                        <p:par>
                          <p:cTn id="31" fill="hold" nodeType="afterGroup">
                            <p:stCondLst>
                              <p:cond delay="500"/>
                            </p:stCondLst>
                            <p:childTnLst>
                              <p:par>
                                <p:cTn id="32" presetID="55" presetClass="entr" presetSubtype="0" fill="hold" grpId="0" nodeType="afterEffect">
                                  <p:stCondLst>
                                    <p:cond delay="0"/>
                                  </p:stCondLst>
                                  <p:childTnLst>
                                    <p:set>
                                      <p:cBhvr>
                                        <p:cTn id="33" dur="1" fill="hold">
                                          <p:stCondLst>
                                            <p:cond delay="0"/>
                                          </p:stCondLst>
                                        </p:cTn>
                                        <p:tgtEl>
                                          <p:spTgt spid="283663"/>
                                        </p:tgtEl>
                                        <p:attrNameLst>
                                          <p:attrName>style.visibility</p:attrName>
                                        </p:attrNameLst>
                                      </p:cBhvr>
                                      <p:to>
                                        <p:strVal val="visible"/>
                                      </p:to>
                                    </p:set>
                                    <p:anim calcmode="lin" valueType="num">
                                      <p:cBhvr>
                                        <p:cTn id="34" dur="500" fill="hold"/>
                                        <p:tgtEl>
                                          <p:spTgt spid="283663"/>
                                        </p:tgtEl>
                                        <p:attrNameLst>
                                          <p:attrName>ppt_w</p:attrName>
                                        </p:attrNameLst>
                                      </p:cBhvr>
                                      <p:tavLst>
                                        <p:tav tm="0">
                                          <p:val>
                                            <p:strVal val="#ppt_w*0.70"/>
                                          </p:val>
                                        </p:tav>
                                        <p:tav tm="100000">
                                          <p:val>
                                            <p:strVal val="#ppt_w"/>
                                          </p:val>
                                        </p:tav>
                                      </p:tavLst>
                                    </p:anim>
                                    <p:anim calcmode="lin" valueType="num">
                                      <p:cBhvr>
                                        <p:cTn id="35" dur="500" fill="hold"/>
                                        <p:tgtEl>
                                          <p:spTgt spid="283663"/>
                                        </p:tgtEl>
                                        <p:attrNameLst>
                                          <p:attrName>ppt_h</p:attrName>
                                        </p:attrNameLst>
                                      </p:cBhvr>
                                      <p:tavLst>
                                        <p:tav tm="0">
                                          <p:val>
                                            <p:strVal val="#ppt_h"/>
                                          </p:val>
                                        </p:tav>
                                        <p:tav tm="100000">
                                          <p:val>
                                            <p:strVal val="#ppt_h"/>
                                          </p:val>
                                        </p:tav>
                                      </p:tavLst>
                                    </p:anim>
                                    <p:animEffect transition="in" filter="fade">
                                      <p:cBhvr>
                                        <p:cTn id="36" dur="500"/>
                                        <p:tgtEl>
                                          <p:spTgt spid="283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8" grpId="0" build="p" autoUpdateAnimBg="0"/>
      <p:bldP spid="28366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5"/>
          <p:cNvSpPr>
            <a:spLocks noGrp="1"/>
          </p:cNvSpPr>
          <p:nvPr>
            <p:ph type="dt" sz="half" idx="10"/>
          </p:nvPr>
        </p:nvSpPr>
        <p:spPr>
          <a:xfrm>
            <a:off x="-1200" y="6570000"/>
            <a:ext cx="2287200" cy="288000"/>
          </a:xfrm>
        </p:spPr>
        <p:txBody>
          <a:bodyPr/>
          <a:lstStyle/>
          <a:p>
            <a:fld id="{DF49337D-29B9-4787-B57E-E89E9765DCAF}" type="datetime1">
              <a:rPr lang="zh-CN" altLang="en-US" sz="1050" smtClean="0"/>
              <a:t>2025/11/27</a:t>
            </a:fld>
            <a:endParaRPr lang="zh-CN" altLang="en-US" sz="1050" dirty="0"/>
          </a:p>
        </p:txBody>
      </p:sp>
      <p:sp>
        <p:nvSpPr>
          <p:cNvPr id="8" name="灯片编号占位符 7"/>
          <p:cNvSpPr>
            <a:spLocks noGrp="1"/>
          </p:cNvSpPr>
          <p:nvPr>
            <p:ph type="sldNum" sz="quarter" idx="12"/>
          </p:nvPr>
        </p:nvSpPr>
        <p:spPr/>
        <p:txBody>
          <a:bodyPr/>
          <a:lstStyle/>
          <a:p>
            <a:fld id="{ABF14452-8C96-4311-81FA-EF93C9DAC438}" type="slidenum">
              <a:rPr lang="zh-CN" altLang="en-US" sz="1050" smtClean="0"/>
              <a:pPr/>
              <a:t>9</a:t>
            </a:fld>
            <a:endParaRPr lang="zh-CN" altLang="en-US" sz="1050" dirty="0"/>
          </a:p>
        </p:txBody>
      </p:sp>
      <p:cxnSp>
        <p:nvCxnSpPr>
          <p:cNvPr id="10" name="直接连接符 9"/>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4328" t="26124" r="33459" b="25562"/>
          <a:stretch/>
        </p:blipFill>
        <p:spPr>
          <a:xfrm>
            <a:off x="11288598" y="173133"/>
            <a:ext cx="721453" cy="721453"/>
          </a:xfrm>
          <a:prstGeom prst="rect">
            <a:avLst/>
          </a:prstGeom>
        </p:spPr>
      </p:pic>
      <p:sp>
        <p:nvSpPr>
          <p:cNvPr id="12" name="文本框 11"/>
          <p:cNvSpPr txBox="1"/>
          <p:nvPr/>
        </p:nvSpPr>
        <p:spPr>
          <a:xfrm>
            <a:off x="382137" y="371366"/>
            <a:ext cx="5030122"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人工神经网络</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(ANN)</a:t>
            </a:r>
            <a:endPar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页脚占位符 6"/>
          <p:cNvSpPr>
            <a:spLocks noGrp="1"/>
          </p:cNvSpPr>
          <p:nvPr>
            <p:ph type="ftr" sz="quarter" idx="11"/>
          </p:nvPr>
        </p:nvSpPr>
        <p:spPr>
          <a:xfrm>
            <a:off x="2436125" y="6570000"/>
            <a:ext cx="7781663" cy="288000"/>
          </a:xfrm>
        </p:spPr>
        <p:txBody>
          <a:bodyPr/>
          <a:lstStyle/>
          <a:p>
            <a:r>
              <a:rPr lang="zh-CN" altLang="en-US" sz="1050" dirty="0"/>
              <a:t>机器智能基础</a:t>
            </a:r>
            <a:r>
              <a:rPr lang="en-US" altLang="zh-CN" sz="1050" dirty="0"/>
              <a:t>-</a:t>
            </a:r>
            <a:r>
              <a:rPr lang="zh-CN" altLang="en-US" sz="1050" dirty="0"/>
              <a:t>人工智能</a:t>
            </a:r>
            <a:r>
              <a:rPr lang="en-US" altLang="zh-CN" sz="1050" dirty="0"/>
              <a:t>-</a:t>
            </a:r>
            <a:r>
              <a:rPr lang="zh-CN" altLang="en-US" sz="1050" dirty="0"/>
              <a:t>计算智能</a:t>
            </a:r>
          </a:p>
        </p:txBody>
      </p:sp>
      <p:sp>
        <p:nvSpPr>
          <p:cNvPr id="9" name="矩形 8"/>
          <p:cNvSpPr/>
          <p:nvPr/>
        </p:nvSpPr>
        <p:spPr>
          <a:xfrm>
            <a:off x="1592962" y="1316555"/>
            <a:ext cx="8219439" cy="510717"/>
          </a:xfrm>
          <a:prstGeom prst="rect">
            <a:avLst/>
          </a:prstGeom>
        </p:spPr>
        <p:txBody>
          <a:bodyPr wrap="square">
            <a:spAutoFit/>
          </a:bodyPr>
          <a:lstStyle/>
          <a:p>
            <a:pPr>
              <a:lnSpc>
                <a:spcPct val="125000"/>
              </a:lnSpc>
              <a:spcAft>
                <a:spcPts val="600"/>
              </a:spcAft>
            </a:pPr>
            <a:r>
              <a:rPr lang="en-US" altLang="zh-CN" sz="2400" dirty="0">
                <a:solidFill>
                  <a:srgbClr val="FF0000"/>
                </a:solidFill>
                <a:latin typeface="Times New Roman" panose="02020603050405020304" pitchFamily="18" charset="0"/>
                <a:ea typeface="宋体"/>
                <a:cs typeface="Times New Roman" panose="02020603050405020304" pitchFamily="18" charset="0"/>
              </a:rPr>
              <a:t>Introduction of ANN</a:t>
            </a:r>
          </a:p>
        </p:txBody>
      </p:sp>
      <p:sp>
        <p:nvSpPr>
          <p:cNvPr id="13" name="矩形 12"/>
          <p:cNvSpPr/>
          <p:nvPr/>
        </p:nvSpPr>
        <p:spPr>
          <a:xfrm>
            <a:off x="2006981" y="2243310"/>
            <a:ext cx="7805419" cy="2246769"/>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cs typeface="ＭＳ Ｐゴシック"/>
              </a:rPr>
              <a:t>神经网络是由多个非常简单的处理单元彼此按某种方式相互连接而形成的计算系统，该系统是靠其状态对外部输入的动态响应处理信息的。</a:t>
            </a:r>
            <a:endParaRPr lang="en-US" altLang="zh-CN" sz="2000" dirty="0">
              <a:latin typeface="微软雅黑" panose="020B0503020204020204" pitchFamily="34" charset="-122"/>
              <a:ea typeface="微软雅黑" panose="020B0503020204020204" pitchFamily="34" charset="-122"/>
              <a:cs typeface="ＭＳ Ｐゴシック"/>
            </a:endParaRPr>
          </a:p>
          <a:p>
            <a:endParaRPr lang="zh-CN" altLang="en-US" sz="2000" dirty="0">
              <a:latin typeface="微软雅黑" panose="020B0503020204020204" pitchFamily="34" charset="-122"/>
              <a:ea typeface="微软雅黑" panose="020B0503020204020204" pitchFamily="34" charset="-122"/>
              <a:cs typeface="ＭＳ Ｐゴシック"/>
            </a:endParaRPr>
          </a:p>
          <a:p>
            <a:r>
              <a:rPr lang="zh-CN" altLang="en-US" sz="2000" dirty="0">
                <a:solidFill>
                  <a:srgbClr val="FF0000"/>
                </a:solidFill>
                <a:latin typeface="微软雅黑" panose="020B0503020204020204" pitchFamily="34" charset="-122"/>
                <a:ea typeface="微软雅黑" panose="020B0503020204020204" pitchFamily="34" charset="-122"/>
                <a:cs typeface="ＭＳ Ｐゴシック"/>
              </a:rPr>
              <a:t>人工神经网络是一个许多简单的并行工作的处理单元组成的系统，其功能取决于网络的结构、连接强度以及各单元的处理方式。</a:t>
            </a:r>
            <a:endParaRPr lang="en-US" altLang="zh-CN" sz="2000" dirty="0">
              <a:solidFill>
                <a:srgbClr val="FF0000"/>
              </a:solidFill>
              <a:latin typeface="微软雅黑" panose="020B0503020204020204" pitchFamily="34" charset="-122"/>
              <a:ea typeface="微软雅黑" panose="020B0503020204020204" pitchFamily="34" charset="-122"/>
              <a:cs typeface="ＭＳ Ｐゴシック"/>
            </a:endParaRPr>
          </a:p>
          <a:p>
            <a:endParaRPr lang="en-US" altLang="zh-CN" sz="2000" dirty="0">
              <a:latin typeface="微软雅黑" panose="020B0503020204020204" pitchFamily="34" charset="-122"/>
              <a:ea typeface="微软雅黑" panose="020B0503020204020204" pitchFamily="34" charset="-122"/>
              <a:cs typeface="ＭＳ Ｐゴシック"/>
            </a:endParaRPr>
          </a:p>
          <a:p>
            <a:r>
              <a:rPr lang="zh-CN" altLang="en-US" sz="2000" dirty="0">
                <a:latin typeface="微软雅黑" panose="020B0503020204020204" pitchFamily="34" charset="-122"/>
                <a:ea typeface="微软雅黑" panose="020B0503020204020204" pitchFamily="34" charset="-122"/>
                <a:cs typeface="ＭＳ Ｐゴシック"/>
              </a:rPr>
              <a:t>人工神经网络是一种旨在模仿人脑结构及其功能的信息处理系统。</a:t>
            </a:r>
          </a:p>
        </p:txBody>
      </p:sp>
      <p:pic>
        <p:nvPicPr>
          <p:cNvPr id="14" name="图片 13"/>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1614732" y="2343110"/>
            <a:ext cx="201177" cy="201177"/>
          </a:xfrm>
          <a:prstGeom prst="rect">
            <a:avLst/>
          </a:prstGeom>
        </p:spPr>
      </p:pic>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1615798" y="3268302"/>
            <a:ext cx="201177" cy="201177"/>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34328" t="26124" r="33459" b="25562"/>
          <a:stretch/>
        </p:blipFill>
        <p:spPr>
          <a:xfrm>
            <a:off x="1614732" y="4193494"/>
            <a:ext cx="201177" cy="201177"/>
          </a:xfrm>
          <a:prstGeom prst="rect">
            <a:avLst/>
          </a:prstGeom>
        </p:spPr>
      </p:pic>
    </p:spTree>
    <p:extLst>
      <p:ext uri="{BB962C8B-B14F-4D97-AF65-F5344CB8AC3E}">
        <p14:creationId xmlns:p14="http://schemas.microsoft.com/office/powerpoint/2010/main" val="3333507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92" name="Rectangle 12">
            <a:extLst>
              <a:ext uri="{FF2B5EF4-FFF2-40B4-BE49-F238E27FC236}">
                <a16:creationId xmlns:a16="http://schemas.microsoft.com/office/drawing/2014/main" id="{5E4891D5-6B6A-4C72-8824-E6AFAA515C23}"/>
              </a:ext>
            </a:extLst>
          </p:cNvPr>
          <p:cNvSpPr>
            <a:spLocks noChangeArrowheads="1"/>
          </p:cNvSpPr>
          <p:nvPr/>
        </p:nvSpPr>
        <p:spPr bwMode="auto">
          <a:xfrm>
            <a:off x="1676400" y="1162050"/>
            <a:ext cx="8534400" cy="2590800"/>
          </a:xfrm>
          <a:prstGeom prst="rect">
            <a:avLst/>
          </a:prstGeom>
          <a:noFill/>
          <a:ln w="9525">
            <a:no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683" name="Rectangle 3">
            <a:extLst>
              <a:ext uri="{FF2B5EF4-FFF2-40B4-BE49-F238E27FC236}">
                <a16:creationId xmlns:a16="http://schemas.microsoft.com/office/drawing/2014/main" id="{816013A3-CAA6-4486-A293-7C22AB79090E}"/>
              </a:ext>
            </a:extLst>
          </p:cNvPr>
          <p:cNvSpPr>
            <a:spLocks noGrp="1" noChangeArrowheads="1"/>
          </p:cNvSpPr>
          <p:nvPr>
            <p:ph type="body" sz="half" idx="1"/>
          </p:nvPr>
        </p:nvSpPr>
        <p:spPr>
          <a:xfrm>
            <a:off x="1622426" y="1149351"/>
            <a:ext cx="4244975" cy="5400675"/>
          </a:xfrm>
        </p:spPr>
        <p:txBody>
          <a:bodyPr/>
          <a:lstStyle/>
          <a:p>
            <a:pPr marL="187325" indent="-187325">
              <a:buFont typeface="Wingdings" panose="05000000000000000000" pitchFamily="2" charset="2"/>
              <a:buChar char="§"/>
            </a:pPr>
            <a:r>
              <a:rPr lang="en-US" altLang="zh-CN" sz="2400" b="1">
                <a:latin typeface="Times New Roman" panose="02020603050405020304" pitchFamily="18" charset="0"/>
              </a:rPr>
              <a:t> TSP</a:t>
            </a:r>
            <a:r>
              <a:rPr lang="zh-CN" altLang="en-US" sz="2400" b="1">
                <a:latin typeface="Times New Roman" panose="02020603050405020304" pitchFamily="18" charset="0"/>
              </a:rPr>
              <a:t>的描述：</a:t>
            </a:r>
          </a:p>
          <a:p>
            <a:pPr marL="187325" indent="-187325">
              <a:buNone/>
            </a:pPr>
            <a:endParaRPr lang="zh-CN" altLang="en-US" sz="2000" b="1">
              <a:latin typeface="Times New Roman" panose="02020603050405020304" pitchFamily="18" charset="0"/>
            </a:endParaRPr>
          </a:p>
          <a:p>
            <a:pPr marL="187325" indent="-187325">
              <a:buNone/>
            </a:pPr>
            <a:endParaRPr lang="zh-CN" altLang="en-US" sz="1700" b="1">
              <a:latin typeface="Times New Roman" panose="02020603050405020304" pitchFamily="18" charset="0"/>
            </a:endParaRPr>
          </a:p>
          <a:p>
            <a:pPr marL="187325" indent="-187325">
              <a:buNone/>
            </a:pPr>
            <a:endParaRPr lang="zh-CN" altLang="en-US" sz="1700" b="1">
              <a:latin typeface="Times New Roman" panose="02020603050405020304" pitchFamily="18" charset="0"/>
            </a:endParaRPr>
          </a:p>
          <a:p>
            <a:pPr marL="187325" indent="-187325">
              <a:buNone/>
            </a:pPr>
            <a:endParaRPr lang="zh-CN" altLang="en-US" sz="1700" b="1">
              <a:latin typeface="Times New Roman" panose="02020603050405020304" pitchFamily="18" charset="0"/>
            </a:endParaRPr>
          </a:p>
          <a:p>
            <a:pPr marL="187325" indent="-187325">
              <a:buNone/>
            </a:pPr>
            <a:endParaRPr lang="zh-CN" altLang="en-US" sz="1700" b="1">
              <a:latin typeface="Times New Roman" panose="02020603050405020304" pitchFamily="18" charset="0"/>
            </a:endParaRPr>
          </a:p>
          <a:p>
            <a:pPr marL="187325" indent="-187325">
              <a:buNone/>
            </a:pPr>
            <a:endParaRPr lang="en-US" altLang="zh-CN" sz="1700" b="1">
              <a:latin typeface="Times New Roman" panose="02020603050405020304" pitchFamily="18" charset="0"/>
            </a:endParaRPr>
          </a:p>
        </p:txBody>
      </p:sp>
      <p:graphicFrame>
        <p:nvGraphicFramePr>
          <p:cNvPr id="71684" name="Object 4">
            <a:extLst>
              <a:ext uri="{FF2B5EF4-FFF2-40B4-BE49-F238E27FC236}">
                <a16:creationId xmlns:a16="http://schemas.microsoft.com/office/drawing/2014/main" id="{A3C84794-8D38-4A0A-8539-F8AB0B2819EF}"/>
              </a:ext>
            </a:extLst>
          </p:cNvPr>
          <p:cNvGraphicFramePr>
            <a:graphicFrameLocks noChangeAspect="1"/>
          </p:cNvGraphicFramePr>
          <p:nvPr/>
        </p:nvGraphicFramePr>
        <p:xfrm>
          <a:off x="3367089" y="1543050"/>
          <a:ext cx="4465637" cy="914400"/>
        </p:xfrm>
        <a:graphic>
          <a:graphicData uri="http://schemas.openxmlformats.org/presentationml/2006/ole">
            <mc:AlternateContent xmlns:mc="http://schemas.openxmlformats.org/markup-compatibility/2006">
              <mc:Choice xmlns:v="urn:schemas-microsoft-com:vml" Requires="v">
                <p:oleObj spid="_x0000_s45121" name="公式" r:id="rId3" imgW="2197080" imgH="431640" progId="Equation.3">
                  <p:embed/>
                </p:oleObj>
              </mc:Choice>
              <mc:Fallback>
                <p:oleObj name="公式" r:id="rId3" imgW="2197080" imgH="431640" progId="Equation.3">
                  <p:embed/>
                  <p:pic>
                    <p:nvPicPr>
                      <p:cNvPr id="71684" name="Object 4">
                        <a:extLst>
                          <a:ext uri="{FF2B5EF4-FFF2-40B4-BE49-F238E27FC236}">
                            <a16:creationId xmlns:a16="http://schemas.microsoft.com/office/drawing/2014/main" id="{A3C84794-8D38-4A0A-8539-F8AB0B281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7089" y="1543050"/>
                        <a:ext cx="4465637"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6" name="Object 6">
            <a:extLst>
              <a:ext uri="{FF2B5EF4-FFF2-40B4-BE49-F238E27FC236}">
                <a16:creationId xmlns:a16="http://schemas.microsoft.com/office/drawing/2014/main" id="{45DF2BFF-1855-47D5-A7F5-0C12CB074463}"/>
              </a:ext>
            </a:extLst>
          </p:cNvPr>
          <p:cNvGraphicFramePr>
            <a:graphicFrameLocks noChangeAspect="1"/>
          </p:cNvGraphicFramePr>
          <p:nvPr/>
        </p:nvGraphicFramePr>
        <p:xfrm>
          <a:off x="2322514" y="2533651"/>
          <a:ext cx="6288087" cy="1273175"/>
        </p:xfrm>
        <a:graphic>
          <a:graphicData uri="http://schemas.openxmlformats.org/presentationml/2006/ole">
            <mc:AlternateContent xmlns:mc="http://schemas.openxmlformats.org/markup-compatibility/2006">
              <mc:Choice xmlns:v="urn:schemas-microsoft-com:vml" Requires="v">
                <p:oleObj spid="_x0000_s45122" name="公式" r:id="rId5" imgW="3466800" imgH="698400" progId="Equation.3">
                  <p:embed/>
                </p:oleObj>
              </mc:Choice>
              <mc:Fallback>
                <p:oleObj name="公式" r:id="rId5" imgW="3466800" imgH="698400" progId="Equation.3">
                  <p:embed/>
                  <p:pic>
                    <p:nvPicPr>
                      <p:cNvPr id="71686" name="Object 6">
                        <a:extLst>
                          <a:ext uri="{FF2B5EF4-FFF2-40B4-BE49-F238E27FC236}">
                            <a16:creationId xmlns:a16="http://schemas.microsoft.com/office/drawing/2014/main" id="{45DF2BFF-1855-47D5-A7F5-0C12CB0744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2514" y="2533651"/>
                        <a:ext cx="6288087"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89" name="Rectangle 9">
            <a:extLst>
              <a:ext uri="{FF2B5EF4-FFF2-40B4-BE49-F238E27FC236}">
                <a16:creationId xmlns:a16="http://schemas.microsoft.com/office/drawing/2014/main" id="{12369801-2B1C-4286-9179-0452B0729561}"/>
              </a:ext>
            </a:extLst>
          </p:cNvPr>
          <p:cNvSpPr>
            <a:spLocks noChangeArrowheads="1"/>
          </p:cNvSpPr>
          <p:nvPr/>
        </p:nvSpPr>
        <p:spPr bwMode="auto">
          <a:xfrm>
            <a:off x="1524001" y="2524423"/>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71688" name="Object 8">
            <a:extLst>
              <a:ext uri="{FF2B5EF4-FFF2-40B4-BE49-F238E27FC236}">
                <a16:creationId xmlns:a16="http://schemas.microsoft.com/office/drawing/2014/main" id="{7D8E5B31-31A5-4577-9450-E56A1CF77000}"/>
              </a:ext>
            </a:extLst>
          </p:cNvPr>
          <p:cNvGraphicFramePr>
            <a:graphicFrameLocks noChangeAspect="1"/>
          </p:cNvGraphicFramePr>
          <p:nvPr/>
        </p:nvGraphicFramePr>
        <p:xfrm>
          <a:off x="2700338" y="4648200"/>
          <a:ext cx="7021512" cy="1773238"/>
        </p:xfrm>
        <a:graphic>
          <a:graphicData uri="http://schemas.openxmlformats.org/presentationml/2006/ole">
            <mc:AlternateContent xmlns:mc="http://schemas.openxmlformats.org/markup-compatibility/2006">
              <mc:Choice xmlns:v="urn:schemas-microsoft-com:vml" Requires="v">
                <p:oleObj spid="_x0000_s45123" name="公式" r:id="rId7" imgW="3720960" imgH="888840" progId="Equation.3">
                  <p:embed/>
                </p:oleObj>
              </mc:Choice>
              <mc:Fallback>
                <p:oleObj name="公式" r:id="rId7" imgW="3720960" imgH="888840" progId="Equation.3">
                  <p:embed/>
                  <p:pic>
                    <p:nvPicPr>
                      <p:cNvPr id="71688" name="Object 8">
                        <a:extLst>
                          <a:ext uri="{FF2B5EF4-FFF2-40B4-BE49-F238E27FC236}">
                            <a16:creationId xmlns:a16="http://schemas.microsoft.com/office/drawing/2014/main" id="{7D8E5B31-31A5-4577-9450-E56A1CF7700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4648200"/>
                        <a:ext cx="7021512" cy="177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690" name="Text Box 10">
            <a:extLst>
              <a:ext uri="{FF2B5EF4-FFF2-40B4-BE49-F238E27FC236}">
                <a16:creationId xmlns:a16="http://schemas.microsoft.com/office/drawing/2014/main" id="{0C5CA71A-5D1E-4672-A309-732CE3637074}"/>
              </a:ext>
            </a:extLst>
          </p:cNvPr>
          <p:cNvSpPr txBox="1">
            <a:spLocks noChangeArrowheads="1"/>
          </p:cNvSpPr>
          <p:nvPr/>
        </p:nvSpPr>
        <p:spPr bwMode="auto">
          <a:xfrm>
            <a:off x="1524000" y="4038600"/>
            <a:ext cx="8001000" cy="49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Char char="§"/>
            </a:pPr>
            <a:r>
              <a:rPr lang="en-US" altLang="zh-CN" sz="2400" b="1">
                <a:latin typeface="Times New Roman" panose="02020603050405020304" pitchFamily="18" charset="0"/>
              </a:rPr>
              <a:t>  </a:t>
            </a:r>
            <a:r>
              <a:rPr lang="zh-CN" altLang="en-US" sz="2400" b="1">
                <a:latin typeface="Times New Roman" panose="02020603050405020304" pitchFamily="18" charset="0"/>
              </a:rPr>
              <a:t>用罚函数法，写出优化问题的目标函数：</a:t>
            </a:r>
            <a:endParaRPr lang="zh-CN" altLang="en-US" sz="2400" b="1"/>
          </a:p>
        </p:txBody>
      </p:sp>
      <p:cxnSp>
        <p:nvCxnSpPr>
          <p:cNvPr id="11" name="直接连接符 10">
            <a:extLst>
              <a:ext uri="{FF2B5EF4-FFF2-40B4-BE49-F238E27FC236}">
                <a16:creationId xmlns:a16="http://schemas.microsoft.com/office/drawing/2014/main" id="{28DA5666-A64B-4B49-8B84-BEDC51CF429A}"/>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0ECB37DA-8758-4827-B0A3-C96DE3B7FAD4}"/>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animEffect transition="in" filter="dissolve">
                                      <p:cBhvr>
                                        <p:cTn id="7" dur="500"/>
                                        <p:tgtEl>
                                          <p:spTgt spid="71683">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71684"/>
                                        </p:tgtEl>
                                        <p:attrNameLst>
                                          <p:attrName>style.visibility</p:attrName>
                                        </p:attrNameLst>
                                      </p:cBhvr>
                                      <p:to>
                                        <p:strVal val="visible"/>
                                      </p:to>
                                    </p:set>
                                    <p:animEffect transition="in" filter="dissolve">
                                      <p:cBhvr>
                                        <p:cTn id="11" dur="500"/>
                                        <p:tgtEl>
                                          <p:spTgt spid="71684"/>
                                        </p:tgtEl>
                                      </p:cBhvr>
                                    </p:animEffect>
                                  </p:childTnLst>
                                </p:cTn>
                              </p:par>
                            </p:childTnLst>
                          </p:cTn>
                        </p:par>
                        <p:par>
                          <p:cTn id="12" fill="hold" nodeType="afterGroup">
                            <p:stCondLst>
                              <p:cond delay="1000"/>
                            </p:stCondLst>
                            <p:childTnLst>
                              <p:par>
                                <p:cTn id="13" presetID="9" presetClass="entr" presetSubtype="0" fill="hold" grpId="0" nodeType="afterEffect" nodePh="1">
                                  <p:stCondLst>
                                    <p:cond delay="0"/>
                                  </p:stCondLst>
                                  <p:endCondLst>
                                    <p:cond evt="begin" delay="0">
                                      <p:tn val="13"/>
                                    </p:cond>
                                  </p:endCondLst>
                                  <p:childTnLst>
                                    <p:set>
                                      <p:cBhvr>
                                        <p:cTn id="14" dur="1" fill="hold">
                                          <p:stCondLst>
                                            <p:cond delay="0"/>
                                          </p:stCondLst>
                                        </p:cTn>
                                        <p:tgtEl>
                                          <p:spTgt spid="71689"/>
                                        </p:tgtEl>
                                        <p:attrNameLst>
                                          <p:attrName>style.visibility</p:attrName>
                                        </p:attrNameLst>
                                      </p:cBhvr>
                                      <p:to>
                                        <p:strVal val="visible"/>
                                      </p:to>
                                    </p:set>
                                    <p:animEffect transition="in" filter="dissolve">
                                      <p:cBhvr>
                                        <p:cTn id="15" dur="500"/>
                                        <p:tgtEl>
                                          <p:spTgt spid="71689"/>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71686"/>
                                        </p:tgtEl>
                                        <p:attrNameLst>
                                          <p:attrName>style.visibility</p:attrName>
                                        </p:attrNameLst>
                                      </p:cBhvr>
                                      <p:to>
                                        <p:strVal val="visible"/>
                                      </p:to>
                                    </p:set>
                                    <p:animEffect transition="in" filter="dissolve">
                                      <p:cBhvr>
                                        <p:cTn id="19" dur="500"/>
                                        <p:tgtEl>
                                          <p:spTgt spid="71686"/>
                                        </p:tgtEl>
                                      </p:cBhvr>
                                    </p:animEffect>
                                  </p:childTnLst>
                                </p:cTn>
                              </p:par>
                            </p:childTnLst>
                          </p:cTn>
                        </p:par>
                        <p:par>
                          <p:cTn id="20" fill="hold" nodeType="afterGroup">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71692"/>
                                        </p:tgtEl>
                                        <p:attrNameLst>
                                          <p:attrName>style.visibility</p:attrName>
                                        </p:attrNameLst>
                                      </p:cBhvr>
                                      <p:to>
                                        <p:strVal val="visible"/>
                                      </p:to>
                                    </p:set>
                                    <p:animEffect transition="in" filter="dissolve">
                                      <p:cBhvr>
                                        <p:cTn id="23" dur="500"/>
                                        <p:tgtEl>
                                          <p:spTgt spid="7169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1690"/>
                                        </p:tgtEl>
                                        <p:attrNameLst>
                                          <p:attrName>style.visibility</p:attrName>
                                        </p:attrNameLst>
                                      </p:cBhvr>
                                      <p:to>
                                        <p:strVal val="visible"/>
                                      </p:to>
                                    </p:set>
                                    <p:animEffect transition="in" filter="wipe(down)">
                                      <p:cBhvr>
                                        <p:cTn id="28" dur="500"/>
                                        <p:tgtEl>
                                          <p:spTgt spid="71690"/>
                                        </p:tgtEl>
                                      </p:cBhvr>
                                    </p:animEffect>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71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2" grpId="0" animBg="1"/>
      <p:bldP spid="71683" grpId="0" build="p" autoUpdateAnimBg="0"/>
      <p:bldP spid="71689" grpId="0" animBg="1"/>
      <p:bldP spid="71690"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灯片编号占位符 1">
            <a:extLst>
              <a:ext uri="{FF2B5EF4-FFF2-40B4-BE49-F238E27FC236}">
                <a16:creationId xmlns:a16="http://schemas.microsoft.com/office/drawing/2014/main" id="{018DBDF2-B7E6-4096-A11C-73C19968340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6405889-4783-493A-BE8A-6AC04D37D8A9}" type="slidenum">
              <a:rPr lang="ja-JP" altLang="en-US" sz="1800">
                <a:solidFill>
                  <a:srgbClr val="A50021"/>
                </a:solidFill>
                <a:ea typeface="ＭＳ Ｐゴシック" panose="020B0600070205080204" pitchFamily="34" charset="-128"/>
              </a:rPr>
              <a:pPr eaLnBrk="1" hangingPunct="1"/>
              <a:t>91</a:t>
            </a:fld>
            <a:endParaRPr lang="en-US" altLang="ja-JP" sz="1800">
              <a:solidFill>
                <a:srgbClr val="A50021"/>
              </a:solidFill>
              <a:ea typeface="ＭＳ Ｐゴシック" panose="020B0600070205080204" pitchFamily="34" charset="-128"/>
            </a:endParaRPr>
          </a:p>
        </p:txBody>
      </p:sp>
      <p:graphicFrame>
        <p:nvGraphicFramePr>
          <p:cNvPr id="365570" name="Object 2">
            <a:extLst>
              <a:ext uri="{FF2B5EF4-FFF2-40B4-BE49-F238E27FC236}">
                <a16:creationId xmlns:a16="http://schemas.microsoft.com/office/drawing/2014/main" id="{BAC16A8D-1176-4877-AA52-5952DFBDC3AC}"/>
              </a:ext>
            </a:extLst>
          </p:cNvPr>
          <p:cNvGraphicFramePr>
            <a:graphicFrameLocks noChangeAspect="1"/>
          </p:cNvGraphicFramePr>
          <p:nvPr/>
        </p:nvGraphicFramePr>
        <p:xfrm>
          <a:off x="1836738" y="1809750"/>
          <a:ext cx="8678862" cy="1898650"/>
        </p:xfrm>
        <a:graphic>
          <a:graphicData uri="http://schemas.openxmlformats.org/presentationml/2006/ole">
            <mc:AlternateContent xmlns:mc="http://schemas.openxmlformats.org/markup-compatibility/2006">
              <mc:Choice xmlns:v="urn:schemas-microsoft-com:vml" Requires="v">
                <p:oleObj spid="_x0000_s46145" name="公式" r:id="rId3" imgW="4140000" imgH="914400" progId="Equation.3">
                  <p:embed/>
                </p:oleObj>
              </mc:Choice>
              <mc:Fallback>
                <p:oleObj name="公式" r:id="rId3" imgW="4140000" imgH="914400" progId="Equation.3">
                  <p:embed/>
                  <p:pic>
                    <p:nvPicPr>
                      <p:cNvPr id="365570" name="Object 2">
                        <a:extLst>
                          <a:ext uri="{FF2B5EF4-FFF2-40B4-BE49-F238E27FC236}">
                            <a16:creationId xmlns:a16="http://schemas.microsoft.com/office/drawing/2014/main" id="{BAC16A8D-1176-4877-AA52-5952DFBD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 y="1809750"/>
                        <a:ext cx="8678862"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2" name="Text Box 3">
            <a:extLst>
              <a:ext uri="{FF2B5EF4-FFF2-40B4-BE49-F238E27FC236}">
                <a16:creationId xmlns:a16="http://schemas.microsoft.com/office/drawing/2014/main" id="{D13A3DB9-FE45-4B1F-A219-CAE95AA0FF76}"/>
              </a:ext>
            </a:extLst>
          </p:cNvPr>
          <p:cNvSpPr txBox="1">
            <a:spLocks noChangeArrowheads="1"/>
          </p:cNvSpPr>
          <p:nvPr/>
        </p:nvSpPr>
        <p:spPr bwMode="auto">
          <a:xfrm>
            <a:off x="1752600" y="1066800"/>
            <a:ext cx="59436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Char char="§"/>
            </a:pPr>
            <a:r>
              <a:rPr lang="en-US" altLang="zh-CN" sz="2400" b="1">
                <a:latin typeface="Times New Roman" panose="02020603050405020304" pitchFamily="18" charset="0"/>
              </a:rPr>
              <a:t> Hopfield</a:t>
            </a:r>
            <a:r>
              <a:rPr lang="zh-CN" altLang="en-US" sz="2400" b="1">
                <a:latin typeface="Times New Roman" panose="02020603050405020304" pitchFamily="18" charset="0"/>
              </a:rPr>
              <a:t>神经网络能量函数：</a:t>
            </a:r>
          </a:p>
        </p:txBody>
      </p:sp>
      <p:sp>
        <p:nvSpPr>
          <p:cNvPr id="55304" name="Text Box 5">
            <a:extLst>
              <a:ext uri="{FF2B5EF4-FFF2-40B4-BE49-F238E27FC236}">
                <a16:creationId xmlns:a16="http://schemas.microsoft.com/office/drawing/2014/main" id="{8DB0EB5C-AFF3-422B-8C66-9A5411C6D4DC}"/>
              </a:ext>
            </a:extLst>
          </p:cNvPr>
          <p:cNvSpPr txBox="1">
            <a:spLocks noChangeArrowheads="1"/>
          </p:cNvSpPr>
          <p:nvPr/>
        </p:nvSpPr>
        <p:spPr bwMode="auto">
          <a:xfrm>
            <a:off x="1752600" y="3810000"/>
            <a:ext cx="89154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
                <a:schemeClr val="accent2"/>
              </a:buClr>
              <a:buFont typeface="Wingdings" panose="05000000000000000000" pitchFamily="2" charset="2"/>
              <a:buChar char="§"/>
            </a:pPr>
            <a:r>
              <a:rPr lang="en-US" altLang="zh-CN" sz="2400" b="1">
                <a:latin typeface="Times New Roman" panose="02020603050405020304" pitchFamily="18" charset="0"/>
              </a:rPr>
              <a:t> </a:t>
            </a:r>
            <a:r>
              <a:rPr lang="zh-CN" altLang="en-US" sz="2400" b="1">
                <a:latin typeface="Times New Roman" panose="02020603050405020304" pitchFamily="18" charset="0"/>
              </a:rPr>
              <a:t>令</a:t>
            </a:r>
            <a:r>
              <a:rPr lang="en-US" altLang="zh-CN" sz="2400" b="1" i="1">
                <a:latin typeface="Times New Roman" panose="02020603050405020304" pitchFamily="18" charset="0"/>
              </a:rPr>
              <a:t>E</a:t>
            </a:r>
            <a:r>
              <a:rPr lang="en-US" altLang="zh-CN" sz="2400" b="1" baseline="-25000">
                <a:latin typeface="Times New Roman" panose="02020603050405020304" pitchFamily="18" charset="0"/>
              </a:rPr>
              <a:t>1 </a:t>
            </a:r>
            <a:r>
              <a:rPr lang="zh-CN" altLang="en-US" sz="2400" b="1">
                <a:latin typeface="Times New Roman" panose="02020603050405020304" pitchFamily="18" charset="0"/>
              </a:rPr>
              <a:t>与目标函数</a:t>
            </a:r>
            <a:r>
              <a:rPr lang="en-US" altLang="zh-CN" sz="2400" b="1">
                <a:latin typeface="Times New Roman" panose="02020603050405020304" pitchFamily="18" charset="0"/>
              </a:rPr>
              <a:t>J</a:t>
            </a:r>
            <a:r>
              <a:rPr lang="zh-CN" altLang="en-US" sz="2400" b="1">
                <a:latin typeface="Times New Roman" panose="02020603050405020304" pitchFamily="18" charset="0"/>
              </a:rPr>
              <a:t>相等，确定神经网络</a:t>
            </a:r>
            <a:r>
              <a:rPr lang="zh-CN" altLang="en-US" sz="2400" b="1"/>
              <a:t>的连接权值和偏置电流</a:t>
            </a:r>
            <a:r>
              <a:rPr lang="zh-CN" altLang="en-US" sz="2400" b="1">
                <a:latin typeface="Times New Roman" panose="02020603050405020304" pitchFamily="18" charset="0"/>
              </a:rPr>
              <a:t>：</a:t>
            </a:r>
          </a:p>
        </p:txBody>
      </p:sp>
      <p:graphicFrame>
        <p:nvGraphicFramePr>
          <p:cNvPr id="365575" name="Object 7">
            <a:extLst>
              <a:ext uri="{FF2B5EF4-FFF2-40B4-BE49-F238E27FC236}">
                <a16:creationId xmlns:a16="http://schemas.microsoft.com/office/drawing/2014/main" id="{EB7E5897-C73E-4DFB-9F22-62030DF3D8B9}"/>
              </a:ext>
            </a:extLst>
          </p:cNvPr>
          <p:cNvGraphicFramePr>
            <a:graphicFrameLocks noChangeAspect="1"/>
          </p:cNvGraphicFramePr>
          <p:nvPr/>
        </p:nvGraphicFramePr>
        <p:xfrm>
          <a:off x="2362201" y="4648200"/>
          <a:ext cx="7116763" cy="533400"/>
        </p:xfrm>
        <a:graphic>
          <a:graphicData uri="http://schemas.openxmlformats.org/presentationml/2006/ole">
            <mc:AlternateContent xmlns:mc="http://schemas.openxmlformats.org/markup-compatibility/2006">
              <mc:Choice xmlns:v="urn:schemas-microsoft-com:vml" Requires="v">
                <p:oleObj spid="_x0000_s46146" r:id="rId5" imgW="3632200" imgH="241300" progId="Equation.DSMT4">
                  <p:embed/>
                </p:oleObj>
              </mc:Choice>
              <mc:Fallback>
                <p:oleObj r:id="rId5" imgW="3632200" imgH="241300" progId="Equation.DSMT4">
                  <p:embed/>
                  <p:pic>
                    <p:nvPicPr>
                      <p:cNvPr id="365575" name="Object 7">
                        <a:extLst>
                          <a:ext uri="{FF2B5EF4-FFF2-40B4-BE49-F238E27FC236}">
                            <a16:creationId xmlns:a16="http://schemas.microsoft.com/office/drawing/2014/main" id="{EB7E5897-C73E-4DFB-9F22-62030DF3D8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1" y="4648200"/>
                        <a:ext cx="71167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5576" name="Object 8">
            <a:extLst>
              <a:ext uri="{FF2B5EF4-FFF2-40B4-BE49-F238E27FC236}">
                <a16:creationId xmlns:a16="http://schemas.microsoft.com/office/drawing/2014/main" id="{84448398-413B-4121-9263-F6F2F57CFAC7}"/>
              </a:ext>
            </a:extLst>
          </p:cNvPr>
          <p:cNvGraphicFramePr>
            <a:graphicFrameLocks noChangeAspect="1"/>
          </p:cNvGraphicFramePr>
          <p:nvPr/>
        </p:nvGraphicFramePr>
        <p:xfrm>
          <a:off x="2438400" y="5486401"/>
          <a:ext cx="1371600" cy="487363"/>
        </p:xfrm>
        <a:graphic>
          <a:graphicData uri="http://schemas.openxmlformats.org/presentationml/2006/ole">
            <mc:AlternateContent xmlns:mc="http://schemas.openxmlformats.org/markup-compatibility/2006">
              <mc:Choice xmlns:v="urn:schemas-microsoft-com:vml" Requires="v">
                <p:oleObj spid="_x0000_s46147" name="公式" r:id="rId7" imgW="571320" imgH="203040" progId="Equation.3">
                  <p:embed/>
                </p:oleObj>
              </mc:Choice>
              <mc:Fallback>
                <p:oleObj name="公式" r:id="rId7" imgW="571320" imgH="203040" progId="Equation.3">
                  <p:embed/>
                  <p:pic>
                    <p:nvPicPr>
                      <p:cNvPr id="365576" name="Object 8">
                        <a:extLst>
                          <a:ext uri="{FF2B5EF4-FFF2-40B4-BE49-F238E27FC236}">
                            <a16:creationId xmlns:a16="http://schemas.microsoft.com/office/drawing/2014/main" id="{84448398-413B-4121-9263-F6F2F57CFA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8400" y="5486401"/>
                        <a:ext cx="1371600"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9" name="直接连接符 8">
            <a:extLst>
              <a:ext uri="{FF2B5EF4-FFF2-40B4-BE49-F238E27FC236}">
                <a16:creationId xmlns:a16="http://schemas.microsoft.com/office/drawing/2014/main" id="{D3676C31-F3E4-4AEC-AA38-E860E3401CC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1F23253-2486-4ACE-90AC-DD77A8A2784D}"/>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36557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365575"/>
                                        </p:tgtEl>
                                        <p:attrNameLst>
                                          <p:attrName>style.visibility</p:attrName>
                                        </p:attrNameLst>
                                      </p:cBhvr>
                                      <p:to>
                                        <p:strVal val="visible"/>
                                      </p:to>
                                    </p:set>
                                    <p:animEffect transition="in" filter="dissolve">
                                      <p:cBhvr>
                                        <p:cTn id="11" dur="500"/>
                                        <p:tgtEl>
                                          <p:spTgt spid="365575"/>
                                        </p:tgtEl>
                                      </p:cBhvr>
                                    </p:animEffect>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499"/>
                                          </p:stCondLst>
                                        </p:cTn>
                                        <p:tgtEl>
                                          <p:spTgt spid="365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2">
            <a:extLst>
              <a:ext uri="{FF2B5EF4-FFF2-40B4-BE49-F238E27FC236}">
                <a16:creationId xmlns:a16="http://schemas.microsoft.com/office/drawing/2014/main" id="{141CFD80-312F-4FA8-8E30-EB8B671A428B}"/>
              </a:ext>
            </a:extLst>
          </p:cNvPr>
          <p:cNvSpPr>
            <a:spLocks noChangeArrowheads="1"/>
          </p:cNvSpPr>
          <p:nvPr/>
        </p:nvSpPr>
        <p:spPr bwMode="auto">
          <a:xfrm>
            <a:off x="4281488" y="3309938"/>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6" name="Rectangle 3">
            <a:extLst>
              <a:ext uri="{FF2B5EF4-FFF2-40B4-BE49-F238E27FC236}">
                <a16:creationId xmlns:a16="http://schemas.microsoft.com/office/drawing/2014/main" id="{8C1265DF-FCEF-4E08-8D29-A9AE1545391C}"/>
              </a:ext>
            </a:extLst>
          </p:cNvPr>
          <p:cNvSpPr>
            <a:spLocks noChangeArrowheads="1"/>
          </p:cNvSpPr>
          <p:nvPr/>
        </p:nvSpPr>
        <p:spPr bwMode="auto">
          <a:xfrm>
            <a:off x="5624513" y="32004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327" name="Rectangle 4">
            <a:extLst>
              <a:ext uri="{FF2B5EF4-FFF2-40B4-BE49-F238E27FC236}">
                <a16:creationId xmlns:a16="http://schemas.microsoft.com/office/drawing/2014/main" id="{E9224AF1-BC25-46BC-A408-B84A099AF8DB}"/>
              </a:ext>
            </a:extLst>
          </p:cNvPr>
          <p:cNvSpPr>
            <a:spLocks noChangeArrowheads="1"/>
          </p:cNvSpPr>
          <p:nvPr/>
        </p:nvSpPr>
        <p:spPr bwMode="auto">
          <a:xfrm>
            <a:off x="3976688" y="29718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5638" name="Rectangle 6">
            <a:extLst>
              <a:ext uri="{FF2B5EF4-FFF2-40B4-BE49-F238E27FC236}">
                <a16:creationId xmlns:a16="http://schemas.microsoft.com/office/drawing/2014/main" id="{D7E8A79F-B62C-42F7-A4A9-9B4E2FC95912}"/>
              </a:ext>
            </a:extLst>
          </p:cNvPr>
          <p:cNvSpPr>
            <a:spLocks noChangeArrowheads="1"/>
          </p:cNvSpPr>
          <p:nvPr/>
        </p:nvSpPr>
        <p:spPr bwMode="auto">
          <a:xfrm>
            <a:off x="1752600" y="1524000"/>
            <a:ext cx="8686800" cy="4953000"/>
          </a:xfrm>
          <a:prstGeom prst="rect">
            <a:avLst/>
          </a:prstGeom>
          <a:noFill/>
          <a:ln w="9525">
            <a:noFill/>
            <a:miter lim="800000"/>
            <a:headEnd/>
            <a:tailEnd/>
          </a:ln>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5639" name="Object 7">
            <a:extLst>
              <a:ext uri="{FF2B5EF4-FFF2-40B4-BE49-F238E27FC236}">
                <a16:creationId xmlns:a16="http://schemas.microsoft.com/office/drawing/2014/main" id="{A3E10D5F-46EC-441A-89A1-99F7C9B6DEFD}"/>
              </a:ext>
            </a:extLst>
          </p:cNvPr>
          <p:cNvGraphicFramePr>
            <a:graphicFrameLocks noChangeAspect="1"/>
          </p:cNvGraphicFramePr>
          <p:nvPr/>
        </p:nvGraphicFramePr>
        <p:xfrm>
          <a:off x="1905000" y="5562600"/>
          <a:ext cx="3657600" cy="990600"/>
        </p:xfrm>
        <a:graphic>
          <a:graphicData uri="http://schemas.openxmlformats.org/presentationml/2006/ole">
            <mc:AlternateContent xmlns:mc="http://schemas.openxmlformats.org/markup-compatibility/2006">
              <mc:Choice xmlns:v="urn:schemas-microsoft-com:vml" Requires="v">
                <p:oleObj spid="_x0000_s47148" r:id="rId3" imgW="1892300" imgH="444500" progId="Equation.DSMT4">
                  <p:embed/>
                </p:oleObj>
              </mc:Choice>
              <mc:Fallback>
                <p:oleObj r:id="rId3" imgW="1892300" imgH="444500" progId="Equation.DSMT4">
                  <p:embed/>
                  <p:pic>
                    <p:nvPicPr>
                      <p:cNvPr id="325639" name="Object 7">
                        <a:extLst>
                          <a:ext uri="{FF2B5EF4-FFF2-40B4-BE49-F238E27FC236}">
                            <a16:creationId xmlns:a16="http://schemas.microsoft.com/office/drawing/2014/main" id="{A3E10D5F-46EC-441A-89A1-99F7C9B6D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562600"/>
                        <a:ext cx="36576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9" name="Text Box 9">
            <a:extLst>
              <a:ext uri="{FF2B5EF4-FFF2-40B4-BE49-F238E27FC236}">
                <a16:creationId xmlns:a16="http://schemas.microsoft.com/office/drawing/2014/main" id="{37270D28-E2FA-45AE-9E7E-73D53C1B326C}"/>
              </a:ext>
            </a:extLst>
          </p:cNvPr>
          <p:cNvSpPr>
            <a:spLocks noGrp="1" noChangeArrowheads="1"/>
          </p:cNvSpPr>
          <p:nvPr>
            <p:ph type="body" sz="half" idx="1"/>
          </p:nvPr>
        </p:nvSpPr>
        <p:spPr>
          <a:xfrm>
            <a:off x="1752601" y="914400"/>
            <a:ext cx="8512175" cy="615950"/>
          </a:xfrm>
          <a:noFill/>
        </p:spPr>
        <p:txBody>
          <a:bodyPr/>
          <a:lstStyle/>
          <a:p>
            <a:pPr marL="0" indent="0">
              <a:spcBef>
                <a:spcPct val="50000"/>
              </a:spcBef>
              <a:buFont typeface="Wingdings" panose="05000000000000000000" pitchFamily="2" charset="2"/>
              <a:buChar char="§"/>
            </a:pPr>
            <a:r>
              <a:rPr lang="zh-CN" altLang="en-US" sz="2400" b="1"/>
              <a:t>神经网络的动态方程</a:t>
            </a:r>
            <a:r>
              <a:rPr lang="zh-CN" altLang="en-US" sz="2400" b="1">
                <a:latin typeface="Times New Roman" panose="02020603050405020304" pitchFamily="18" charset="0"/>
              </a:rPr>
              <a:t>：</a:t>
            </a:r>
          </a:p>
        </p:txBody>
      </p:sp>
      <p:sp>
        <p:nvSpPr>
          <p:cNvPr id="56330" name="Rectangle 10">
            <a:extLst>
              <a:ext uri="{FF2B5EF4-FFF2-40B4-BE49-F238E27FC236}">
                <a16:creationId xmlns:a16="http://schemas.microsoft.com/office/drawing/2014/main" id="{B77643C4-F7E2-4A6D-BD21-8CAB71A97B17}"/>
              </a:ext>
            </a:extLst>
          </p:cNvPr>
          <p:cNvSpPr>
            <a:spLocks noChangeArrowheads="1"/>
          </p:cNvSpPr>
          <p:nvPr/>
        </p:nvSpPr>
        <p:spPr bwMode="auto">
          <a:xfrm>
            <a:off x="1524001" y="2533948"/>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25643" name="Object 11">
            <a:extLst>
              <a:ext uri="{FF2B5EF4-FFF2-40B4-BE49-F238E27FC236}">
                <a16:creationId xmlns:a16="http://schemas.microsoft.com/office/drawing/2014/main" id="{946B8DE7-A5C3-4F22-A121-F331C8D00225}"/>
              </a:ext>
            </a:extLst>
          </p:cNvPr>
          <p:cNvGraphicFramePr>
            <a:graphicFrameLocks noChangeAspect="1"/>
          </p:cNvGraphicFramePr>
          <p:nvPr/>
        </p:nvGraphicFramePr>
        <p:xfrm>
          <a:off x="1828800" y="1574800"/>
          <a:ext cx="8610600" cy="4108450"/>
        </p:xfrm>
        <a:graphic>
          <a:graphicData uri="http://schemas.openxmlformats.org/presentationml/2006/ole">
            <mc:AlternateContent xmlns:mc="http://schemas.openxmlformats.org/markup-compatibility/2006">
              <mc:Choice xmlns:v="urn:schemas-microsoft-com:vml" Requires="v">
                <p:oleObj spid="_x0000_s47149" name="公式" r:id="rId5" imgW="4165560" imgH="1790640" progId="Equation.3">
                  <p:embed/>
                </p:oleObj>
              </mc:Choice>
              <mc:Fallback>
                <p:oleObj name="公式" r:id="rId5" imgW="4165560" imgH="1790640" progId="Equation.3">
                  <p:embed/>
                  <p:pic>
                    <p:nvPicPr>
                      <p:cNvPr id="325643" name="Object 11">
                        <a:extLst>
                          <a:ext uri="{FF2B5EF4-FFF2-40B4-BE49-F238E27FC236}">
                            <a16:creationId xmlns:a16="http://schemas.microsoft.com/office/drawing/2014/main" id="{946B8DE7-A5C3-4F22-A121-F331C8D002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574800"/>
                        <a:ext cx="8610600" cy="410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2" name="直接连接符 11">
            <a:extLst>
              <a:ext uri="{FF2B5EF4-FFF2-40B4-BE49-F238E27FC236}">
                <a16:creationId xmlns:a16="http://schemas.microsoft.com/office/drawing/2014/main" id="{6665598B-CD0B-47E4-A8A5-0D5B51E96CD0}"/>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2AE1C9FB-1B6D-4DF9-BC48-35E2EB1ECF29}"/>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afterEffect">
                                  <p:stCondLst>
                                    <p:cond delay="0"/>
                                  </p:stCondLst>
                                  <p:childTnLst>
                                    <p:set>
                                      <p:cBhvr>
                                        <p:cTn id="6" dur="1" fill="hold">
                                          <p:stCondLst>
                                            <p:cond delay="0"/>
                                          </p:stCondLst>
                                        </p:cTn>
                                        <p:tgtEl>
                                          <p:spTgt spid="325643"/>
                                        </p:tgtEl>
                                        <p:attrNameLst>
                                          <p:attrName>style.visibility</p:attrName>
                                        </p:attrNameLst>
                                      </p:cBhvr>
                                      <p:to>
                                        <p:strVal val="visible"/>
                                      </p:to>
                                    </p:set>
                                    <p:animEffect transition="in" filter="fade">
                                      <p:cBhvr>
                                        <p:cTn id="7" dur="400" decel="100000"/>
                                        <p:tgtEl>
                                          <p:spTgt spid="325643"/>
                                        </p:tgtEl>
                                      </p:cBhvr>
                                    </p:animEffect>
                                    <p:anim calcmode="lin" valueType="num">
                                      <p:cBhvr>
                                        <p:cTn id="8" dur="400" decel="100000" fill="hold"/>
                                        <p:tgtEl>
                                          <p:spTgt spid="325643"/>
                                        </p:tgtEl>
                                        <p:attrNameLst>
                                          <p:attrName>style.rotation</p:attrName>
                                        </p:attrNameLst>
                                      </p:cBhvr>
                                      <p:tavLst>
                                        <p:tav tm="0">
                                          <p:val>
                                            <p:fltVal val="-90"/>
                                          </p:val>
                                        </p:tav>
                                        <p:tav tm="100000">
                                          <p:val>
                                            <p:fltVal val="0"/>
                                          </p:val>
                                        </p:tav>
                                      </p:tavLst>
                                    </p:anim>
                                    <p:anim calcmode="lin" valueType="num">
                                      <p:cBhvr>
                                        <p:cTn id="9" dur="400" decel="100000" fill="hold"/>
                                        <p:tgtEl>
                                          <p:spTgt spid="325643"/>
                                        </p:tgtEl>
                                        <p:attrNameLst>
                                          <p:attrName>ppt_x</p:attrName>
                                        </p:attrNameLst>
                                      </p:cBhvr>
                                      <p:tavLst>
                                        <p:tav tm="0">
                                          <p:val>
                                            <p:strVal val="#ppt_x+0.4"/>
                                          </p:val>
                                        </p:tav>
                                        <p:tav tm="100000">
                                          <p:val>
                                            <p:strVal val="#ppt_x-0.05"/>
                                          </p:val>
                                        </p:tav>
                                      </p:tavLst>
                                    </p:anim>
                                    <p:anim calcmode="lin" valueType="num">
                                      <p:cBhvr>
                                        <p:cTn id="10" dur="400" decel="100000" fill="hold"/>
                                        <p:tgtEl>
                                          <p:spTgt spid="325643"/>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325643"/>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325643"/>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325638"/>
                                        </p:tgtEl>
                                        <p:attrNameLst>
                                          <p:attrName>style.visibility</p:attrName>
                                        </p:attrNameLst>
                                      </p:cBhvr>
                                      <p:to>
                                        <p:strVal val="visible"/>
                                      </p:to>
                                    </p:set>
                                    <p:animEffect transition="in" filter="fade">
                                      <p:cBhvr>
                                        <p:cTn id="15" dur="800" decel="100000"/>
                                        <p:tgtEl>
                                          <p:spTgt spid="325638"/>
                                        </p:tgtEl>
                                      </p:cBhvr>
                                    </p:animEffect>
                                    <p:anim calcmode="lin" valueType="num">
                                      <p:cBhvr>
                                        <p:cTn id="16" dur="800" decel="100000" fill="hold"/>
                                        <p:tgtEl>
                                          <p:spTgt spid="325638"/>
                                        </p:tgtEl>
                                        <p:attrNameLst>
                                          <p:attrName>style.rotation</p:attrName>
                                        </p:attrNameLst>
                                      </p:cBhvr>
                                      <p:tavLst>
                                        <p:tav tm="0">
                                          <p:val>
                                            <p:fltVal val="-90"/>
                                          </p:val>
                                        </p:tav>
                                        <p:tav tm="100000">
                                          <p:val>
                                            <p:fltVal val="0"/>
                                          </p:val>
                                        </p:tav>
                                      </p:tavLst>
                                    </p:anim>
                                    <p:anim calcmode="lin" valueType="num">
                                      <p:cBhvr>
                                        <p:cTn id="17" dur="800" decel="100000" fill="hold"/>
                                        <p:tgtEl>
                                          <p:spTgt spid="325638"/>
                                        </p:tgtEl>
                                        <p:attrNameLst>
                                          <p:attrName>ppt_x</p:attrName>
                                        </p:attrNameLst>
                                      </p:cBhvr>
                                      <p:tavLst>
                                        <p:tav tm="0">
                                          <p:val>
                                            <p:strVal val="#ppt_x+0.4"/>
                                          </p:val>
                                        </p:tav>
                                        <p:tav tm="100000">
                                          <p:val>
                                            <p:strVal val="#ppt_x-0.05"/>
                                          </p:val>
                                        </p:tav>
                                      </p:tavLst>
                                    </p:anim>
                                    <p:anim calcmode="lin" valueType="num">
                                      <p:cBhvr>
                                        <p:cTn id="18" dur="800" decel="100000" fill="hold"/>
                                        <p:tgtEl>
                                          <p:spTgt spid="325638"/>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25638"/>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25638"/>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325639"/>
                                        </p:tgtEl>
                                        <p:attrNameLst>
                                          <p:attrName>style.visibility</p:attrName>
                                        </p:attrNameLst>
                                      </p:cBhvr>
                                      <p:to>
                                        <p:strVal val="visible"/>
                                      </p:to>
                                    </p:set>
                                    <p:animEffect transition="in" filter="fade">
                                      <p:cBhvr>
                                        <p:cTn id="23" dur="800" decel="100000"/>
                                        <p:tgtEl>
                                          <p:spTgt spid="325639"/>
                                        </p:tgtEl>
                                      </p:cBhvr>
                                    </p:animEffect>
                                    <p:anim calcmode="lin" valueType="num">
                                      <p:cBhvr>
                                        <p:cTn id="24" dur="800" decel="100000" fill="hold"/>
                                        <p:tgtEl>
                                          <p:spTgt spid="325639"/>
                                        </p:tgtEl>
                                        <p:attrNameLst>
                                          <p:attrName>style.rotation</p:attrName>
                                        </p:attrNameLst>
                                      </p:cBhvr>
                                      <p:tavLst>
                                        <p:tav tm="0">
                                          <p:val>
                                            <p:fltVal val="-90"/>
                                          </p:val>
                                        </p:tav>
                                        <p:tav tm="100000">
                                          <p:val>
                                            <p:fltVal val="0"/>
                                          </p:val>
                                        </p:tav>
                                      </p:tavLst>
                                    </p:anim>
                                    <p:anim calcmode="lin" valueType="num">
                                      <p:cBhvr>
                                        <p:cTn id="25" dur="800" decel="100000" fill="hold"/>
                                        <p:tgtEl>
                                          <p:spTgt spid="325639"/>
                                        </p:tgtEl>
                                        <p:attrNameLst>
                                          <p:attrName>ppt_x</p:attrName>
                                        </p:attrNameLst>
                                      </p:cBhvr>
                                      <p:tavLst>
                                        <p:tav tm="0">
                                          <p:val>
                                            <p:strVal val="#ppt_x+0.4"/>
                                          </p:val>
                                        </p:tav>
                                        <p:tav tm="100000">
                                          <p:val>
                                            <p:strVal val="#ppt_x-0.05"/>
                                          </p:val>
                                        </p:tav>
                                      </p:tavLst>
                                    </p:anim>
                                    <p:anim calcmode="lin" valueType="num">
                                      <p:cBhvr>
                                        <p:cTn id="26" dur="800" decel="100000" fill="hold"/>
                                        <p:tgtEl>
                                          <p:spTgt spid="325639"/>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325639"/>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32563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8"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7" name="灯片编号占位符 4">
            <a:extLst>
              <a:ext uri="{FF2B5EF4-FFF2-40B4-BE49-F238E27FC236}">
                <a16:creationId xmlns:a16="http://schemas.microsoft.com/office/drawing/2014/main" id="{15093248-9D82-4C67-992B-53A5F0F8896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8AA0820E-E938-4B31-9813-672925053874}" type="slidenum">
              <a:rPr lang="ja-JP" altLang="en-US" sz="1800">
                <a:solidFill>
                  <a:srgbClr val="A50021"/>
                </a:solidFill>
                <a:ea typeface="ＭＳ Ｐゴシック" panose="020B0600070205080204" pitchFamily="34" charset="-128"/>
              </a:rPr>
              <a:pPr eaLnBrk="1" hangingPunct="1"/>
              <a:t>93</a:t>
            </a:fld>
            <a:endParaRPr lang="en-US" altLang="ja-JP" sz="1800">
              <a:solidFill>
                <a:srgbClr val="A50021"/>
              </a:solidFill>
              <a:ea typeface="ＭＳ Ｐゴシック" panose="020B0600070205080204" pitchFamily="34" charset="-128"/>
            </a:endParaRPr>
          </a:p>
        </p:txBody>
      </p:sp>
      <p:sp>
        <p:nvSpPr>
          <p:cNvPr id="57348" name="Rectangle 2">
            <a:extLst>
              <a:ext uri="{FF2B5EF4-FFF2-40B4-BE49-F238E27FC236}">
                <a16:creationId xmlns:a16="http://schemas.microsoft.com/office/drawing/2014/main" id="{F3F203E0-085C-4402-B6F5-0B17ABE1E884}"/>
              </a:ext>
            </a:extLst>
          </p:cNvPr>
          <p:cNvSpPr>
            <a:spLocks noChangeArrowheads="1"/>
          </p:cNvSpPr>
          <p:nvPr/>
        </p:nvSpPr>
        <p:spPr bwMode="auto">
          <a:xfrm>
            <a:off x="4281488" y="3309938"/>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49" name="Rectangle 3">
            <a:extLst>
              <a:ext uri="{FF2B5EF4-FFF2-40B4-BE49-F238E27FC236}">
                <a16:creationId xmlns:a16="http://schemas.microsoft.com/office/drawing/2014/main" id="{B903BCD8-EF0E-4271-8A87-62A346D109D9}"/>
              </a:ext>
            </a:extLst>
          </p:cNvPr>
          <p:cNvSpPr>
            <a:spLocks noChangeArrowheads="1"/>
          </p:cNvSpPr>
          <p:nvPr/>
        </p:nvSpPr>
        <p:spPr bwMode="auto">
          <a:xfrm>
            <a:off x="5624513" y="32004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0" name="Rectangle 4">
            <a:extLst>
              <a:ext uri="{FF2B5EF4-FFF2-40B4-BE49-F238E27FC236}">
                <a16:creationId xmlns:a16="http://schemas.microsoft.com/office/drawing/2014/main" id="{307535E8-4EED-4E36-A125-A9A411E7D821}"/>
              </a:ext>
            </a:extLst>
          </p:cNvPr>
          <p:cNvSpPr>
            <a:spLocks noChangeArrowheads="1"/>
          </p:cNvSpPr>
          <p:nvPr/>
        </p:nvSpPr>
        <p:spPr bwMode="auto">
          <a:xfrm>
            <a:off x="3976688" y="29718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351" name="Rectangle 5">
            <a:extLst>
              <a:ext uri="{FF2B5EF4-FFF2-40B4-BE49-F238E27FC236}">
                <a16:creationId xmlns:a16="http://schemas.microsoft.com/office/drawing/2014/main" id="{898D3519-CC6B-46F7-BF8C-5EA8D8255638}"/>
              </a:ext>
            </a:extLst>
          </p:cNvPr>
          <p:cNvSpPr>
            <a:spLocks noChangeArrowheads="1"/>
          </p:cNvSpPr>
          <p:nvPr/>
        </p:nvSpPr>
        <p:spPr bwMode="auto">
          <a:xfrm>
            <a:off x="5148263" y="3205163"/>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6672" name="Text Box 16">
            <a:extLst>
              <a:ext uri="{FF2B5EF4-FFF2-40B4-BE49-F238E27FC236}">
                <a16:creationId xmlns:a16="http://schemas.microsoft.com/office/drawing/2014/main" id="{DCFC92BE-21B9-4DD7-BE11-62A210CD2CCC}"/>
              </a:ext>
            </a:extLst>
          </p:cNvPr>
          <p:cNvSpPr txBox="1">
            <a:spLocks noChangeArrowheads="1"/>
          </p:cNvSpPr>
          <p:nvPr/>
        </p:nvSpPr>
        <p:spPr bwMode="auto">
          <a:xfrm>
            <a:off x="1828800" y="1219201"/>
            <a:ext cx="39624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buClr>
                <a:schemeClr val="accent2"/>
              </a:buClr>
              <a:buFont typeface="Wingdings" panose="05000000000000000000" pitchFamily="2" charset="2"/>
              <a:buChar char="§"/>
            </a:pPr>
            <a:r>
              <a:rPr lang="en-US" altLang="zh-CN" sz="2400" b="1">
                <a:latin typeface="Times New Roman" panose="02020603050405020304" pitchFamily="18" charset="0"/>
                <a:cs typeface="Times New Roman" panose="02020603050405020304" pitchFamily="18" charset="0"/>
              </a:rPr>
              <a:t> </a:t>
            </a:r>
            <a:r>
              <a:rPr lang="zh-CN" altLang="en-US" sz="2400" b="1">
                <a:latin typeface="Times New Roman" panose="02020603050405020304" pitchFamily="18" charset="0"/>
              </a:rPr>
              <a:t>选择合适的</a:t>
            </a:r>
            <a:r>
              <a:rPr lang="en-US" altLang="zh-CN" sz="2400" b="1" i="1">
                <a:latin typeface="Times New Roman" panose="02020603050405020304" pitchFamily="18" charset="0"/>
              </a:rPr>
              <a:t>A</a:t>
            </a:r>
            <a:r>
              <a:rPr lang="zh-CN" altLang="en-US" sz="2400" b="1">
                <a:latin typeface="Times New Roman" panose="02020603050405020304" pitchFamily="18" charset="0"/>
              </a:rPr>
              <a:t>、</a:t>
            </a:r>
            <a:r>
              <a:rPr lang="en-US" altLang="zh-CN" sz="2400" b="1" i="1">
                <a:latin typeface="Times New Roman" panose="02020603050405020304" pitchFamily="18" charset="0"/>
              </a:rPr>
              <a:t>B</a:t>
            </a:r>
            <a:r>
              <a:rPr lang="zh-CN" altLang="en-US" sz="2400" b="1">
                <a:latin typeface="Times New Roman" panose="02020603050405020304" pitchFamily="18" charset="0"/>
              </a:rPr>
              <a:t>、</a:t>
            </a:r>
            <a:r>
              <a:rPr lang="en-US" altLang="zh-CN" sz="2400" b="1" i="1">
                <a:latin typeface="Times New Roman" panose="02020603050405020304" pitchFamily="18" charset="0"/>
              </a:rPr>
              <a:t>C</a:t>
            </a:r>
            <a:r>
              <a:rPr lang="zh-CN" altLang="en-US" sz="2400" b="1">
                <a:latin typeface="Times New Roman" panose="02020603050405020304" pitchFamily="18" charset="0"/>
              </a:rPr>
              <a:t>、</a:t>
            </a:r>
            <a:r>
              <a:rPr lang="en-US" altLang="zh-CN" sz="2400" b="1" i="1">
                <a:latin typeface="Times New Roman" panose="02020603050405020304" pitchFamily="18" charset="0"/>
              </a:rPr>
              <a:t>D</a:t>
            </a:r>
            <a:r>
              <a:rPr lang="zh-CN" altLang="en-US" sz="2400" b="1">
                <a:latin typeface="Times New Roman" panose="02020603050405020304" pitchFamily="18" charset="0"/>
              </a:rPr>
              <a:t>和网络的初始状态，按网络动态方程演化直到收敛。</a:t>
            </a:r>
          </a:p>
        </p:txBody>
      </p:sp>
      <p:graphicFrame>
        <p:nvGraphicFramePr>
          <p:cNvPr id="326673" name="Object 17">
            <a:extLst>
              <a:ext uri="{FF2B5EF4-FFF2-40B4-BE49-F238E27FC236}">
                <a16:creationId xmlns:a16="http://schemas.microsoft.com/office/drawing/2014/main" id="{79CC5FE9-CF94-4887-9E2E-C79C3B99EB48}"/>
              </a:ext>
            </a:extLst>
          </p:cNvPr>
          <p:cNvGraphicFramePr>
            <a:graphicFrameLocks noGrp="1" noChangeAspect="1"/>
          </p:cNvGraphicFramePr>
          <p:nvPr>
            <p:ph sz="half" idx="1"/>
          </p:nvPr>
        </p:nvGraphicFramePr>
        <p:xfrm>
          <a:off x="6400801" y="838201"/>
          <a:ext cx="3986213" cy="3122613"/>
        </p:xfrm>
        <a:graphic>
          <a:graphicData uri="http://schemas.openxmlformats.org/presentationml/2006/ole">
            <mc:AlternateContent xmlns:mc="http://schemas.openxmlformats.org/markup-compatibility/2006">
              <mc:Choice xmlns:v="urn:schemas-microsoft-com:vml" Requires="v">
                <p:oleObj spid="_x0000_s48151" name="SmartDraw" r:id="rId3" imgW="3986640" imgH="3122640" progId="SmartDraw.2">
                  <p:embed/>
                </p:oleObj>
              </mc:Choice>
              <mc:Fallback>
                <p:oleObj name="SmartDraw" r:id="rId3" imgW="3986640" imgH="3122640" progId="SmartDraw.2">
                  <p:embed/>
                  <p:pic>
                    <p:nvPicPr>
                      <p:cNvPr id="326673" name="Object 17">
                        <a:extLst>
                          <a:ext uri="{FF2B5EF4-FFF2-40B4-BE49-F238E27FC236}">
                            <a16:creationId xmlns:a16="http://schemas.microsoft.com/office/drawing/2014/main" id="{79CC5FE9-CF94-4887-9E2E-C79C3B99E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838201"/>
                        <a:ext cx="3986213" cy="312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26678" name="Picture 22">
            <a:extLst>
              <a:ext uri="{FF2B5EF4-FFF2-40B4-BE49-F238E27FC236}">
                <a16:creationId xmlns:a16="http://schemas.microsoft.com/office/drawing/2014/main" id="{BD5A8D7A-AA65-47C8-AA94-9713042E9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3581400"/>
            <a:ext cx="57150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a:extLst>
              <a:ext uri="{FF2B5EF4-FFF2-40B4-BE49-F238E27FC236}">
                <a16:creationId xmlns:a16="http://schemas.microsoft.com/office/drawing/2014/main" id="{B6C211E7-FBBD-44E9-876A-A9AAEF7BBCE3}"/>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62E5697-C455-4686-BB03-8649EA01D100}"/>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26672"/>
                                        </p:tgtEl>
                                        <p:attrNameLst>
                                          <p:attrName>style.visibility</p:attrName>
                                        </p:attrNameLst>
                                      </p:cBhvr>
                                      <p:to>
                                        <p:strVal val="visible"/>
                                      </p:to>
                                    </p:set>
                                    <p:animEffect transition="in" filter="wipe(down)">
                                      <p:cBhvr>
                                        <p:cTn id="7" dur="500"/>
                                        <p:tgtEl>
                                          <p:spTgt spid="3266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326678"/>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499"/>
                                          </p:stCondLst>
                                        </p:cTn>
                                        <p:tgtEl>
                                          <p:spTgt spid="3266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72"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灯片编号占位符 4">
            <a:extLst>
              <a:ext uri="{FF2B5EF4-FFF2-40B4-BE49-F238E27FC236}">
                <a16:creationId xmlns:a16="http://schemas.microsoft.com/office/drawing/2014/main" id="{A69819C3-74E8-4963-99D1-52D2C15FF8D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243FD3C3-B66A-460A-A111-DBDD5FE5D3F2}" type="slidenum">
              <a:rPr lang="ja-JP" altLang="en-US" sz="1800">
                <a:solidFill>
                  <a:srgbClr val="A50021"/>
                </a:solidFill>
                <a:ea typeface="ＭＳ Ｐゴシック" panose="020B0600070205080204" pitchFamily="34" charset="-128"/>
              </a:rPr>
              <a:pPr eaLnBrk="1" hangingPunct="1"/>
              <a:t>94</a:t>
            </a:fld>
            <a:endParaRPr lang="en-US" altLang="ja-JP" sz="1800">
              <a:solidFill>
                <a:srgbClr val="A50021"/>
              </a:solidFill>
              <a:ea typeface="ＭＳ Ｐゴシック" panose="020B0600070205080204" pitchFamily="34" charset="-128"/>
            </a:endParaRPr>
          </a:p>
        </p:txBody>
      </p:sp>
      <p:sp>
        <p:nvSpPr>
          <p:cNvPr id="128003" name="Rectangle 4">
            <a:extLst>
              <a:ext uri="{FF2B5EF4-FFF2-40B4-BE49-F238E27FC236}">
                <a16:creationId xmlns:a16="http://schemas.microsoft.com/office/drawing/2014/main" id="{B1AA1994-4977-4C6A-93AB-BB6A601BE285}"/>
              </a:ext>
            </a:extLst>
          </p:cNvPr>
          <p:cNvSpPr>
            <a:spLocks noChangeArrowheads="1"/>
          </p:cNvSpPr>
          <p:nvPr/>
        </p:nvSpPr>
        <p:spPr bwMode="auto">
          <a:xfrm>
            <a:off x="1905000" y="1143000"/>
            <a:ext cx="8458200" cy="3429000"/>
          </a:xfrm>
          <a:prstGeom prst="rect">
            <a:avLst/>
          </a:prstGeom>
          <a:noFill/>
          <a:ln w="9525">
            <a:no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40000"/>
              </a:spcBef>
              <a:buClr>
                <a:schemeClr val="accent2"/>
              </a:buClr>
              <a:buSzPct val="50000"/>
              <a:buFont typeface="Wingdings" panose="05000000000000000000" pitchFamily="2" charset="2"/>
              <a:buChar char="n"/>
            </a:pPr>
            <a:r>
              <a:rPr lang="en-US" altLang="zh-CN" sz="2800" b="1" dirty="0">
                <a:latin typeface="Times New Roman" panose="02020603050405020304" pitchFamily="18" charset="0"/>
              </a:rPr>
              <a:t>  </a:t>
            </a:r>
            <a:r>
              <a:rPr lang="zh-CN" altLang="en-US" sz="2800" b="1" dirty="0">
                <a:latin typeface="Times New Roman" panose="02020603050405020304" pitchFamily="18" charset="0"/>
              </a:rPr>
              <a:t>神经网络优化计算目前存在的问题：</a:t>
            </a:r>
          </a:p>
          <a:p>
            <a:pPr algn="just" eaLnBrk="1" hangingPunct="1">
              <a:lnSpc>
                <a:spcPct val="120000"/>
              </a:lnSpc>
              <a:spcBef>
                <a:spcPct val="40000"/>
              </a:spcBef>
              <a:buClr>
                <a:schemeClr val="accent2"/>
              </a:buClr>
              <a:buFont typeface="Wingdings" panose="05000000000000000000" pitchFamily="2" charset="2"/>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）解的不稳定性。</a:t>
            </a:r>
          </a:p>
          <a:p>
            <a:pPr algn="just" eaLnBrk="1" hangingPunct="1">
              <a:lnSpc>
                <a:spcPct val="120000"/>
              </a:lnSpc>
              <a:spcBef>
                <a:spcPct val="40000"/>
              </a:spcBef>
              <a:buClr>
                <a:schemeClr val="accent2"/>
              </a:buClr>
              <a:buFont typeface="Wingdings" panose="05000000000000000000" pitchFamily="2" charset="2"/>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）参数难以确定。</a:t>
            </a:r>
          </a:p>
          <a:p>
            <a:pPr algn="just" eaLnBrk="1" hangingPunct="1">
              <a:lnSpc>
                <a:spcPct val="120000"/>
              </a:lnSpc>
              <a:spcBef>
                <a:spcPct val="40000"/>
              </a:spcBef>
              <a:buClr>
                <a:schemeClr val="accent2"/>
              </a:buClr>
              <a:buFont typeface="Wingdings" panose="05000000000000000000" pitchFamily="2" charset="2"/>
              <a:buNone/>
            </a:pPr>
            <a:r>
              <a:rPr lang="zh-CN" altLang="en-US" sz="2800" b="1" dirty="0">
                <a:latin typeface="Times New Roman" panose="02020603050405020304" pitchFamily="18" charset="0"/>
              </a:rPr>
              <a:t>（</a:t>
            </a:r>
            <a:r>
              <a:rPr lang="en-US" altLang="zh-CN" sz="2800" b="1" dirty="0">
                <a:latin typeface="Times New Roman" panose="02020603050405020304" pitchFamily="18" charset="0"/>
              </a:rPr>
              <a:t>3</a:t>
            </a:r>
            <a:r>
              <a:rPr lang="zh-CN" altLang="en-US" sz="2800" b="1" dirty="0">
                <a:latin typeface="Times New Roman" panose="02020603050405020304" pitchFamily="18" charset="0"/>
              </a:rPr>
              <a:t>）能量函数存在大量局部极小值，难以保证最优</a:t>
            </a:r>
          </a:p>
          <a:p>
            <a:pPr algn="just" eaLnBrk="1" hangingPunct="1">
              <a:lnSpc>
                <a:spcPct val="120000"/>
              </a:lnSpc>
              <a:spcBef>
                <a:spcPct val="40000"/>
              </a:spcBef>
              <a:buClr>
                <a:schemeClr val="accent2"/>
              </a:buClr>
              <a:buFont typeface="Wingdings" panose="05000000000000000000" pitchFamily="2" charset="2"/>
              <a:buNone/>
            </a:pPr>
            <a:r>
              <a:rPr lang="zh-CN" altLang="en-US" sz="2800" b="1" dirty="0">
                <a:latin typeface="Times New Roman" panose="02020603050405020304" pitchFamily="18" charset="0"/>
              </a:rPr>
              <a:t>          解。</a:t>
            </a:r>
          </a:p>
        </p:txBody>
      </p:sp>
      <p:cxnSp>
        <p:nvCxnSpPr>
          <p:cNvPr id="7" name="直接连接符 6">
            <a:extLst>
              <a:ext uri="{FF2B5EF4-FFF2-40B4-BE49-F238E27FC236}">
                <a16:creationId xmlns:a16="http://schemas.microsoft.com/office/drawing/2014/main" id="{5A4A40FB-73F1-40AA-9487-74E9935B6AB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9B4912BB-B294-468D-BC01-558BDDF551D1}"/>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灯片编号占位符 1">
            <a:extLst>
              <a:ext uri="{FF2B5EF4-FFF2-40B4-BE49-F238E27FC236}">
                <a16:creationId xmlns:a16="http://schemas.microsoft.com/office/drawing/2014/main" id="{F08A72F1-59B3-470A-B86F-C0DFD1357CB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603BCAA8-A2CC-42B6-8EB3-1B632BCAE2A7}" type="slidenum">
              <a:rPr lang="ja-JP" altLang="en-US" sz="1800">
                <a:solidFill>
                  <a:srgbClr val="A50021"/>
                </a:solidFill>
                <a:ea typeface="ＭＳ Ｐゴシック" panose="020B0600070205080204" pitchFamily="34" charset="-128"/>
              </a:rPr>
              <a:pPr eaLnBrk="1" hangingPunct="1"/>
              <a:t>95</a:t>
            </a:fld>
            <a:endParaRPr lang="en-US" altLang="ja-JP" sz="1800">
              <a:solidFill>
                <a:srgbClr val="A50021"/>
              </a:solidFill>
              <a:ea typeface="ＭＳ Ｐゴシック" panose="020B0600070205080204" pitchFamily="34" charset="-128"/>
            </a:endParaRPr>
          </a:p>
        </p:txBody>
      </p:sp>
      <p:sp>
        <p:nvSpPr>
          <p:cNvPr id="366595" name="Rectangle 3">
            <a:extLst>
              <a:ext uri="{FF2B5EF4-FFF2-40B4-BE49-F238E27FC236}">
                <a16:creationId xmlns:a16="http://schemas.microsoft.com/office/drawing/2014/main" id="{37B88CF7-1124-48C3-B31D-0B79197465E2}"/>
              </a:ext>
            </a:extLst>
          </p:cNvPr>
          <p:cNvSpPr>
            <a:spLocks noChangeArrowheads="1"/>
          </p:cNvSpPr>
          <p:nvPr/>
        </p:nvSpPr>
        <p:spPr bwMode="auto">
          <a:xfrm>
            <a:off x="2155826" y="1152526"/>
            <a:ext cx="843597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20000"/>
              </a:spcBef>
              <a:buClr>
                <a:schemeClr val="accent2"/>
              </a:buClr>
              <a:buSzPct val="60000"/>
              <a:buFontTx/>
              <a:buBlip>
                <a:blip r:embed="rId2"/>
              </a:buBlip>
            </a:pPr>
            <a:r>
              <a:rPr lang="zh-CN" altLang="en-US" sz="2800" b="1" dirty="0">
                <a:latin typeface="Times New Roman" panose="02020603050405020304" pitchFamily="18" charset="0"/>
              </a:rPr>
              <a:t>作业车间调度问题</a:t>
            </a:r>
          </a:p>
          <a:p>
            <a:pPr eaLnBrk="1" hangingPunct="1">
              <a:lnSpc>
                <a:spcPct val="140000"/>
              </a:lnSpc>
              <a:spcBef>
                <a:spcPct val="20000"/>
              </a:spcBef>
              <a:buClr>
                <a:schemeClr val="accent2"/>
              </a:buClr>
              <a:buSzPct val="60000"/>
              <a:buFontTx/>
              <a:buBlip>
                <a:blip r:embed="rId2"/>
              </a:buBlip>
            </a:pPr>
            <a:r>
              <a:rPr lang="en-US" altLang="zh-CN" sz="2800" b="1" dirty="0">
                <a:latin typeface="Times New Roman" panose="02020603050405020304" pitchFamily="18" charset="0"/>
              </a:rPr>
              <a:t>JSP</a:t>
            </a:r>
            <a:r>
              <a:rPr lang="zh-CN" altLang="en-US" sz="2800" b="1" dirty="0">
                <a:latin typeface="Times New Roman" panose="02020603050405020304" pitchFamily="18" charset="0"/>
              </a:rPr>
              <a:t>的</a:t>
            </a:r>
            <a:r>
              <a:rPr lang="en-US" altLang="zh-CN" sz="2800" b="1" dirty="0">
                <a:latin typeface="Times New Roman" panose="02020603050405020304" pitchFamily="18" charset="0"/>
              </a:rPr>
              <a:t>Hopfield</a:t>
            </a:r>
            <a:r>
              <a:rPr lang="zh-CN" altLang="en-US" sz="2800" b="1" dirty="0">
                <a:latin typeface="Times New Roman" panose="02020603050405020304" pitchFamily="18" charset="0"/>
              </a:rPr>
              <a:t>神经网络及其求解</a:t>
            </a:r>
          </a:p>
          <a:p>
            <a:pPr eaLnBrk="1" hangingPunct="1">
              <a:lnSpc>
                <a:spcPct val="140000"/>
              </a:lnSpc>
              <a:spcBef>
                <a:spcPct val="20000"/>
              </a:spcBef>
              <a:buClr>
                <a:schemeClr val="accent2"/>
              </a:buClr>
              <a:buSzPct val="60000"/>
              <a:buFontTx/>
              <a:buBlip>
                <a:blip r:embed="rId2"/>
              </a:buBlip>
            </a:pPr>
            <a:r>
              <a:rPr lang="zh-CN" altLang="en-US" sz="2800" b="1" dirty="0">
                <a:latin typeface="Times New Roman" panose="02020603050405020304" pitchFamily="18" charset="0"/>
              </a:rPr>
              <a:t>作业车间生产调度举例</a:t>
            </a:r>
          </a:p>
          <a:p>
            <a:pPr eaLnBrk="1" hangingPunct="1">
              <a:lnSpc>
                <a:spcPct val="140000"/>
              </a:lnSpc>
              <a:spcBef>
                <a:spcPct val="20000"/>
              </a:spcBef>
              <a:buClr>
                <a:schemeClr val="accent2"/>
              </a:buClr>
              <a:buSzPct val="60000"/>
              <a:buFontTx/>
              <a:buBlip>
                <a:blip r:embed="rId2"/>
              </a:buBlip>
            </a:pPr>
            <a:r>
              <a:rPr lang="zh-CN" altLang="en-US" sz="2800" b="1" dirty="0">
                <a:latin typeface="Times New Roman" panose="02020603050405020304" pitchFamily="18" charset="0"/>
              </a:rPr>
              <a:t>基于随机神经网络的生产调度方法</a:t>
            </a:r>
          </a:p>
          <a:p>
            <a:pPr eaLnBrk="1" hangingPunct="1">
              <a:lnSpc>
                <a:spcPct val="140000"/>
              </a:lnSpc>
              <a:spcBef>
                <a:spcPct val="20000"/>
              </a:spcBef>
              <a:buClr>
                <a:schemeClr val="accent2"/>
              </a:buClr>
              <a:buSzPct val="60000"/>
            </a:pPr>
            <a:endParaRPr lang="en-US" altLang="zh-CN" sz="2800" b="1" dirty="0">
              <a:latin typeface="Times New Roman" panose="02020603050405020304" pitchFamily="18" charset="0"/>
            </a:endParaRPr>
          </a:p>
        </p:txBody>
      </p:sp>
      <p:cxnSp>
        <p:nvCxnSpPr>
          <p:cNvPr id="7" name="直接连接符 6">
            <a:extLst>
              <a:ext uri="{FF2B5EF4-FFF2-40B4-BE49-F238E27FC236}">
                <a16:creationId xmlns:a16="http://schemas.microsoft.com/office/drawing/2014/main" id="{85C1CDD6-E4DB-46C8-82FF-696FF0560871}"/>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056CB55F-519B-4011-9411-8E6F634C4BA4}"/>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优化方法求解</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JSP</a:t>
            </a:r>
            <a:endPar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66595">
                                            <p:txEl>
                                              <p:pRg st="0" end="0"/>
                                            </p:txEl>
                                          </p:spTgt>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66595">
                                            <p:txEl>
                                              <p:pRg st="1" end="1"/>
                                            </p:txEl>
                                          </p:spTgt>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66595">
                                            <p:txEl>
                                              <p:pRg st="2" end="2"/>
                                            </p:txEl>
                                          </p:spTgt>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665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autoUpdateAnimBg="0"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灯片编号占位符 1">
            <a:extLst>
              <a:ext uri="{FF2B5EF4-FFF2-40B4-BE49-F238E27FC236}">
                <a16:creationId xmlns:a16="http://schemas.microsoft.com/office/drawing/2014/main" id="{0E2C0F29-E522-4967-A7F3-E57BC8251D82}"/>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2E67C1A7-4257-4BAC-9C07-91DBB139105F}" type="slidenum">
              <a:rPr lang="ja-JP" altLang="en-US" sz="1800">
                <a:solidFill>
                  <a:srgbClr val="A50021"/>
                </a:solidFill>
                <a:ea typeface="ＭＳ Ｐゴシック" panose="020B0600070205080204" pitchFamily="34" charset="-128"/>
              </a:rPr>
              <a:pPr eaLnBrk="1" hangingPunct="1"/>
              <a:t>96</a:t>
            </a:fld>
            <a:endParaRPr lang="en-US" altLang="ja-JP" sz="1800">
              <a:solidFill>
                <a:srgbClr val="A50021"/>
              </a:solidFill>
              <a:ea typeface="ＭＳ Ｐゴシック" panose="020B0600070205080204" pitchFamily="34" charset="-128"/>
            </a:endParaRPr>
          </a:p>
        </p:txBody>
      </p:sp>
      <p:sp>
        <p:nvSpPr>
          <p:cNvPr id="367619" name="Rectangle 3">
            <a:extLst>
              <a:ext uri="{FF2B5EF4-FFF2-40B4-BE49-F238E27FC236}">
                <a16:creationId xmlns:a16="http://schemas.microsoft.com/office/drawing/2014/main" id="{4722B56D-A583-4882-8074-F07BF256A00C}"/>
              </a:ext>
            </a:extLst>
          </p:cNvPr>
          <p:cNvSpPr>
            <a:spLocks noChangeArrowheads="1"/>
          </p:cNvSpPr>
          <p:nvPr/>
        </p:nvSpPr>
        <p:spPr bwMode="auto">
          <a:xfrm>
            <a:off x="1752600" y="1152526"/>
            <a:ext cx="8763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40000"/>
              </a:spcBef>
              <a:buClr>
                <a:schemeClr val="accent2"/>
              </a:buClr>
              <a:buFont typeface="Wingdings" panose="05000000000000000000" pitchFamily="2" charset="2"/>
              <a:buBlip>
                <a:blip r:embed="rId2"/>
              </a:buBlip>
            </a:pPr>
            <a:r>
              <a:rPr lang="en-US" altLang="zh-CN" sz="2800" b="1" dirty="0">
                <a:latin typeface="Times New Roman" panose="02020603050405020304" pitchFamily="18" charset="0"/>
              </a:rPr>
              <a:t>  </a:t>
            </a:r>
            <a:r>
              <a:rPr lang="zh-CN" altLang="en-US" sz="2800" b="1" dirty="0">
                <a:solidFill>
                  <a:srgbClr val="0000CC"/>
                </a:solidFill>
                <a:latin typeface="Times New Roman" panose="02020603050405020304" pitchFamily="18" charset="0"/>
              </a:rPr>
              <a:t>作业车间调度问题（</a:t>
            </a:r>
            <a:r>
              <a:rPr lang="en-US" altLang="zh-CN" sz="2800" b="1" dirty="0">
                <a:solidFill>
                  <a:srgbClr val="0000CC"/>
                </a:solidFill>
                <a:latin typeface="Times New Roman" panose="02020603050405020304" pitchFamily="18" charset="0"/>
              </a:rPr>
              <a:t>job-shop scheduling Problem</a:t>
            </a:r>
            <a:r>
              <a:rPr lang="zh-CN" altLang="en-US" sz="2800" b="1" dirty="0">
                <a:solidFill>
                  <a:srgbClr val="0000CC"/>
                </a:solidFill>
                <a:latin typeface="Times New Roman" panose="02020603050405020304" pitchFamily="18" charset="0"/>
              </a:rPr>
              <a:t>，</a:t>
            </a:r>
          </a:p>
          <a:p>
            <a:pPr eaLnBrk="1" hangingPunct="1">
              <a:lnSpc>
                <a:spcPct val="120000"/>
              </a:lnSpc>
              <a:spcBef>
                <a:spcPct val="40000"/>
              </a:spcBef>
              <a:buClr>
                <a:schemeClr val="accent2"/>
              </a:buClr>
              <a:buFont typeface="Wingdings" panose="05000000000000000000" pitchFamily="2" charset="2"/>
              <a:buNone/>
            </a:pPr>
            <a:r>
              <a:rPr lang="en-US" altLang="zh-CN" sz="2800" b="1" dirty="0">
                <a:solidFill>
                  <a:srgbClr val="0000CC"/>
                </a:solidFill>
                <a:latin typeface="Times New Roman" panose="02020603050405020304" pitchFamily="18" charset="0"/>
              </a:rPr>
              <a:t>JSP</a:t>
            </a:r>
            <a:r>
              <a:rPr lang="zh-CN" altLang="en-US" sz="2800" b="1" dirty="0">
                <a:solidFill>
                  <a:srgbClr val="0000CC"/>
                </a:solidFill>
                <a:latin typeface="Times New Roman" panose="02020603050405020304" pitchFamily="18" charset="0"/>
              </a:rPr>
              <a:t>）</a:t>
            </a:r>
            <a:r>
              <a:rPr lang="en-US" altLang="zh-CN" sz="2800" b="1" dirty="0">
                <a:solidFill>
                  <a:srgbClr val="0000CC"/>
                </a:solidFill>
                <a:latin typeface="Times New Roman" panose="02020603050405020304" pitchFamily="18" charset="0"/>
              </a:rPr>
              <a:t>:  </a:t>
            </a:r>
            <a:r>
              <a:rPr lang="zh-CN" altLang="en-US" sz="2800" b="1" dirty="0">
                <a:latin typeface="Times New Roman" panose="02020603050405020304" pitchFamily="18" charset="0"/>
              </a:rPr>
              <a:t>一类满足任务配置和顺序约束要求的资源分配问题。</a:t>
            </a:r>
          </a:p>
          <a:p>
            <a:pPr eaLnBrk="1" hangingPunct="1">
              <a:lnSpc>
                <a:spcPct val="120000"/>
              </a:lnSpc>
              <a:spcBef>
                <a:spcPct val="40000"/>
              </a:spcBef>
              <a:buClr>
                <a:schemeClr val="accent2"/>
              </a:buClr>
              <a:buFont typeface="Wingdings" panose="05000000000000000000" pitchFamily="2" charset="2"/>
              <a:buBlip>
                <a:blip r:embed="rId2"/>
              </a:buBlip>
            </a:pPr>
            <a:r>
              <a:rPr lang="zh-CN" altLang="en-US" sz="2800" b="1" dirty="0">
                <a:latin typeface="Times New Roman" panose="02020603050405020304" pitchFamily="18" charset="0"/>
              </a:rPr>
              <a:t>  问题描述：给定一个作业（工件）的集合和一个机器的集合，每个作业包括多道工序，每道工序需要在一台给定的机器上非间断地加工一段时间；每台机器一次最多只能加工一道工序，调度就是把工序分配给机器上某个时间段，使加工完成时间最短。</a:t>
            </a:r>
          </a:p>
        </p:txBody>
      </p:sp>
      <p:cxnSp>
        <p:nvCxnSpPr>
          <p:cNvPr id="5" name="直接连接符 4">
            <a:extLst>
              <a:ext uri="{FF2B5EF4-FFF2-40B4-BE49-F238E27FC236}">
                <a16:creationId xmlns:a16="http://schemas.microsoft.com/office/drawing/2014/main" id="{DE4A9B06-F42D-417C-B1C9-AAE3BE322655}"/>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DA7F140E-7FC5-4309-9B82-6F0A9A6EE872}"/>
              </a:ext>
            </a:extLst>
          </p:cNvPr>
          <p:cNvSpPr txBox="1"/>
          <p:nvPr/>
        </p:nvSpPr>
        <p:spPr>
          <a:xfrm>
            <a:off x="382137" y="371366"/>
            <a:ext cx="7847463" cy="523220"/>
          </a:xfrm>
          <a:prstGeom prst="rect">
            <a:avLst/>
          </a:prstGeom>
          <a:noFill/>
        </p:spPr>
        <p:txBody>
          <a:bodyPr wrap="square" rtlCol="0">
            <a:spAutoFit/>
          </a:bodyPr>
          <a:lstStyle/>
          <a:p>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作业车间调度问题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7619">
                                            <p:txEl>
                                              <p:pRg st="0" end="0"/>
                                            </p:txEl>
                                          </p:spTgt>
                                        </p:tgtEl>
                                        <p:attrNameLst>
                                          <p:attrName>style.visibility</p:attrName>
                                        </p:attrNameLst>
                                      </p:cBhvr>
                                      <p:to>
                                        <p:strVal val="visible"/>
                                      </p:to>
                                    </p:set>
                                    <p:animEffect transition="in" filter="dissolve">
                                      <p:cBhvr>
                                        <p:cTn id="7" dur="500"/>
                                        <p:tgtEl>
                                          <p:spTgt spid="367619">
                                            <p:txEl>
                                              <p:pRg st="0" end="0"/>
                                            </p:txEl>
                                          </p:spTgt>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7619">
                                            <p:txEl>
                                              <p:pRg st="1" end="1"/>
                                            </p:txEl>
                                          </p:spTgt>
                                        </p:tgtEl>
                                        <p:attrNameLst>
                                          <p:attrName>style.visibility</p:attrName>
                                        </p:attrNameLst>
                                      </p:cBhvr>
                                      <p:to>
                                        <p:strVal val="visible"/>
                                      </p:to>
                                    </p:set>
                                    <p:animEffect transition="in" filter="dissolve">
                                      <p:cBhvr>
                                        <p:cTn id="11" dur="500"/>
                                        <p:tgtEl>
                                          <p:spTgt spid="367619">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67619">
                                            <p:txEl>
                                              <p:pRg st="2" end="2"/>
                                            </p:txEl>
                                          </p:spTgt>
                                        </p:tgtEl>
                                        <p:attrNameLst>
                                          <p:attrName>style.visibility</p:attrName>
                                        </p:attrNameLst>
                                      </p:cBhvr>
                                      <p:to>
                                        <p:strVal val="visible"/>
                                      </p:to>
                                    </p:set>
                                    <p:animEffect transition="in" filter="dissolve">
                                      <p:cBhvr>
                                        <p:cTn id="16" dur="500"/>
                                        <p:tgtEl>
                                          <p:spTgt spid="3676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9"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灯片编号占位符 1">
            <a:extLst>
              <a:ext uri="{FF2B5EF4-FFF2-40B4-BE49-F238E27FC236}">
                <a16:creationId xmlns:a16="http://schemas.microsoft.com/office/drawing/2014/main" id="{17AC20EE-E0D2-422A-9E73-88B459C9C65E}"/>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61B2289C-D969-43F9-A86B-27348273A2A2}" type="slidenum">
              <a:rPr lang="ja-JP" altLang="en-US" sz="1800">
                <a:solidFill>
                  <a:srgbClr val="A50021"/>
                </a:solidFill>
                <a:ea typeface="ＭＳ Ｐゴシック" panose="020B0600070205080204" pitchFamily="34" charset="-128"/>
              </a:rPr>
              <a:pPr eaLnBrk="1" hangingPunct="1"/>
              <a:t>97</a:t>
            </a:fld>
            <a:endParaRPr lang="en-US" altLang="ja-JP" sz="1800">
              <a:solidFill>
                <a:srgbClr val="A50021"/>
              </a:solidFill>
              <a:ea typeface="ＭＳ Ｐゴシック" panose="020B0600070205080204" pitchFamily="34" charset="-128"/>
            </a:endParaRPr>
          </a:p>
        </p:txBody>
      </p:sp>
      <p:sp>
        <p:nvSpPr>
          <p:cNvPr id="368642" name="Rectangle 2">
            <a:extLst>
              <a:ext uri="{FF2B5EF4-FFF2-40B4-BE49-F238E27FC236}">
                <a16:creationId xmlns:a16="http://schemas.microsoft.com/office/drawing/2014/main" id="{5A7FDED1-6457-491B-A829-D4F627B8AFE1}"/>
              </a:ext>
            </a:extLst>
          </p:cNvPr>
          <p:cNvSpPr>
            <a:spLocks noChangeArrowheads="1"/>
          </p:cNvSpPr>
          <p:nvPr/>
        </p:nvSpPr>
        <p:spPr bwMode="auto">
          <a:xfrm>
            <a:off x="1752600" y="5257800"/>
            <a:ext cx="853440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chemeClr val="accent2"/>
              </a:buClr>
              <a:buFont typeface="Wingdings" panose="05000000000000000000" pitchFamily="2" charset="2"/>
              <a:buChar char="o"/>
            </a:pPr>
            <a:r>
              <a:rPr lang="en-US" altLang="zh-CN" sz="2800" b="1">
                <a:latin typeface="Times New Roman" panose="02020603050405020304" pitchFamily="18" charset="0"/>
              </a:rPr>
              <a:t>  Foo S. Y.</a:t>
            </a:r>
            <a:r>
              <a:rPr lang="zh-CN" altLang="en-US" sz="2800" b="1">
                <a:latin typeface="Times New Roman" panose="02020603050405020304" pitchFamily="18" charset="0"/>
              </a:rPr>
              <a:t>和</a:t>
            </a:r>
            <a:r>
              <a:rPr lang="en-US" altLang="zh-CN" sz="2800" b="1">
                <a:latin typeface="Times New Roman" panose="02020603050405020304" pitchFamily="18" charset="0"/>
              </a:rPr>
              <a:t>Y. Takefuji</a:t>
            </a:r>
            <a:r>
              <a:rPr lang="zh-CN" altLang="en-US" sz="2800" b="1">
                <a:latin typeface="Times New Roman" panose="02020603050405020304" pitchFamily="18" charset="0"/>
              </a:rPr>
              <a:t>在</a:t>
            </a:r>
            <a:r>
              <a:rPr lang="en-US" altLang="zh-CN" sz="2800" b="1">
                <a:latin typeface="Times New Roman" panose="02020603050405020304" pitchFamily="18" charset="0"/>
              </a:rPr>
              <a:t>1988</a:t>
            </a:r>
            <a:r>
              <a:rPr lang="zh-CN" altLang="en-US" sz="2800" b="1">
                <a:latin typeface="Times New Roman" panose="02020603050405020304" pitchFamily="18" charset="0"/>
              </a:rPr>
              <a:t>年最早提出用</a:t>
            </a:r>
            <a:r>
              <a:rPr lang="en-US" altLang="zh-CN" sz="2800" b="1">
                <a:latin typeface="Times New Roman" panose="02020603050405020304" pitchFamily="18" charset="0"/>
              </a:rPr>
              <a:t>Hopfield</a:t>
            </a:r>
            <a:r>
              <a:rPr lang="zh-CN" altLang="en-US" sz="2800" b="1">
                <a:latin typeface="Times New Roman" panose="02020603050405020304" pitchFamily="18" charset="0"/>
              </a:rPr>
              <a:t>神经网络求解</a:t>
            </a:r>
            <a:r>
              <a:rPr lang="en-US" altLang="zh-CN" sz="2800" b="1">
                <a:latin typeface="Times New Roman" panose="02020603050405020304" pitchFamily="18" charset="0"/>
              </a:rPr>
              <a:t>JSP</a:t>
            </a:r>
            <a:r>
              <a:rPr lang="zh-CN" altLang="en-US" sz="2800" b="1">
                <a:latin typeface="Times New Roman" panose="02020603050405020304" pitchFamily="18" charset="0"/>
              </a:rPr>
              <a:t>。</a:t>
            </a:r>
          </a:p>
        </p:txBody>
      </p:sp>
      <p:sp>
        <p:nvSpPr>
          <p:cNvPr id="58375" name="Rectangle 5">
            <a:extLst>
              <a:ext uri="{FF2B5EF4-FFF2-40B4-BE49-F238E27FC236}">
                <a16:creationId xmlns:a16="http://schemas.microsoft.com/office/drawing/2014/main" id="{277CF9E0-F515-410B-AA39-4745D4A5C579}"/>
              </a:ext>
            </a:extLst>
          </p:cNvPr>
          <p:cNvSpPr>
            <a:spLocks noChangeArrowheads="1"/>
          </p:cNvSpPr>
          <p:nvPr/>
        </p:nvSpPr>
        <p:spPr bwMode="auto">
          <a:xfrm>
            <a:off x="1828800" y="3429001"/>
            <a:ext cx="83820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40000"/>
              </a:spcBef>
              <a:buClr>
                <a:schemeClr val="accent2"/>
              </a:buClr>
              <a:buFont typeface="Wingdings" panose="05000000000000000000" pitchFamily="2" charset="2"/>
              <a:buChar char="o"/>
            </a:pPr>
            <a:r>
              <a:rPr lang="en-US" altLang="zh-CN" sz="2600" b="1">
                <a:latin typeface="宋体" panose="02010600030101010101" pitchFamily="2" charset="-122"/>
              </a:rPr>
              <a:t> </a:t>
            </a:r>
            <a:r>
              <a:rPr lang="zh-CN" altLang="en-US" sz="2800" b="1">
                <a:latin typeface="宋体" panose="02010600030101010101" pitchFamily="2" charset="-122"/>
              </a:rPr>
              <a:t>对于</a:t>
            </a:r>
            <a:r>
              <a:rPr lang="zh-CN" altLang="en-US" sz="2800" b="1">
                <a:solidFill>
                  <a:srgbClr val="0000CC"/>
                </a:solidFill>
                <a:latin typeface="宋体" panose="02010600030101010101" pitchFamily="2" charset="-122"/>
              </a:rPr>
              <a:t>单台机器加工问题</a:t>
            </a:r>
            <a:r>
              <a:rPr lang="zh-CN" altLang="en-US" sz="2800" b="1">
                <a:latin typeface="宋体" panose="02010600030101010101" pitchFamily="2" charset="-122"/>
              </a:rPr>
              <a:t>，如果有  个作业而每个作业只考虑加工时间以及与操作序列有关的安装时间，则这个问题就和   个城市的</a:t>
            </a:r>
            <a:r>
              <a:rPr lang="en-US" altLang="zh-CN" sz="2800" b="1">
                <a:latin typeface="Times New Roman" panose="02020603050405020304" pitchFamily="18" charset="0"/>
                <a:cs typeface="Times New Roman" panose="02020603050405020304" pitchFamily="18" charset="0"/>
              </a:rPr>
              <a:t>TSP</a:t>
            </a:r>
            <a:r>
              <a:rPr lang="zh-CN" altLang="en-US" sz="2800" b="1">
                <a:latin typeface="宋体" panose="02010600030101010101" pitchFamily="2" charset="-122"/>
              </a:rPr>
              <a:t>等价。</a:t>
            </a:r>
            <a:r>
              <a:rPr lang="zh-CN" altLang="en-US" sz="2800" b="1"/>
              <a:t> </a:t>
            </a:r>
          </a:p>
        </p:txBody>
      </p:sp>
      <p:graphicFrame>
        <p:nvGraphicFramePr>
          <p:cNvPr id="58370" name="Object 6">
            <a:extLst>
              <a:ext uri="{FF2B5EF4-FFF2-40B4-BE49-F238E27FC236}">
                <a16:creationId xmlns:a16="http://schemas.microsoft.com/office/drawing/2014/main" id="{5AD8AD80-DA65-4275-966C-8746E113595F}"/>
              </a:ext>
            </a:extLst>
          </p:cNvPr>
          <p:cNvGraphicFramePr>
            <a:graphicFrameLocks noChangeAspect="1"/>
          </p:cNvGraphicFramePr>
          <p:nvPr/>
        </p:nvGraphicFramePr>
        <p:xfrm>
          <a:off x="5257800" y="4572000"/>
          <a:ext cx="330200" cy="381000"/>
        </p:xfrm>
        <a:graphic>
          <a:graphicData uri="http://schemas.openxmlformats.org/presentationml/2006/ole">
            <mc:AlternateContent xmlns:mc="http://schemas.openxmlformats.org/markup-compatibility/2006">
              <mc:Choice xmlns:v="urn:schemas-microsoft-com:vml" Requires="v">
                <p:oleObj spid="_x0000_s49196" r:id="rId3" imgW="126835" imgH="139518" progId="Equation.DSMT4">
                  <p:embed/>
                </p:oleObj>
              </mc:Choice>
              <mc:Fallback>
                <p:oleObj r:id="rId3" imgW="126835" imgH="139518" progId="Equation.DSMT4">
                  <p:embed/>
                  <p:pic>
                    <p:nvPicPr>
                      <p:cNvPr id="58370" name="Object 6">
                        <a:extLst>
                          <a:ext uri="{FF2B5EF4-FFF2-40B4-BE49-F238E27FC236}">
                            <a16:creationId xmlns:a16="http://schemas.microsoft.com/office/drawing/2014/main" id="{5AD8AD80-DA65-4275-966C-8746E1135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572000"/>
                        <a:ext cx="330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71" name="Object 7">
            <a:extLst>
              <a:ext uri="{FF2B5EF4-FFF2-40B4-BE49-F238E27FC236}">
                <a16:creationId xmlns:a16="http://schemas.microsoft.com/office/drawing/2014/main" id="{2EEFD363-E4FE-4F9D-B14A-BAA2601E29F0}"/>
              </a:ext>
            </a:extLst>
          </p:cNvPr>
          <p:cNvGraphicFramePr>
            <a:graphicFrameLocks noChangeAspect="1"/>
          </p:cNvGraphicFramePr>
          <p:nvPr/>
        </p:nvGraphicFramePr>
        <p:xfrm>
          <a:off x="7543800" y="3581400"/>
          <a:ext cx="330200" cy="381000"/>
        </p:xfrm>
        <a:graphic>
          <a:graphicData uri="http://schemas.openxmlformats.org/presentationml/2006/ole">
            <mc:AlternateContent xmlns:mc="http://schemas.openxmlformats.org/markup-compatibility/2006">
              <mc:Choice xmlns:v="urn:schemas-microsoft-com:vml" Requires="v">
                <p:oleObj spid="_x0000_s49197" r:id="rId5" imgW="126835" imgH="139518" progId="Equation.DSMT4">
                  <p:embed/>
                </p:oleObj>
              </mc:Choice>
              <mc:Fallback>
                <p:oleObj r:id="rId5" imgW="126835" imgH="139518" progId="Equation.DSMT4">
                  <p:embed/>
                  <p:pic>
                    <p:nvPicPr>
                      <p:cNvPr id="58371" name="Object 7">
                        <a:extLst>
                          <a:ext uri="{FF2B5EF4-FFF2-40B4-BE49-F238E27FC236}">
                            <a16:creationId xmlns:a16="http://schemas.microsoft.com/office/drawing/2014/main" id="{2EEFD363-E4FE-4F9D-B14A-BAA2601E2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3581400"/>
                        <a:ext cx="3302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648" name="Rectangle 8">
            <a:extLst>
              <a:ext uri="{FF2B5EF4-FFF2-40B4-BE49-F238E27FC236}">
                <a16:creationId xmlns:a16="http://schemas.microsoft.com/office/drawing/2014/main" id="{D06858E9-4770-4C87-81AE-AB7D16BCF591}"/>
              </a:ext>
            </a:extLst>
          </p:cNvPr>
          <p:cNvSpPr>
            <a:spLocks noChangeArrowheads="1"/>
          </p:cNvSpPr>
          <p:nvPr/>
        </p:nvSpPr>
        <p:spPr bwMode="auto">
          <a:xfrm>
            <a:off x="1828801" y="990600"/>
            <a:ext cx="835977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20000"/>
              </a:spcBef>
              <a:buClr>
                <a:schemeClr val="accent2"/>
              </a:buClr>
              <a:buFont typeface="Wingdings" panose="05000000000000000000" pitchFamily="2" charset="2"/>
              <a:buChar char="o"/>
            </a:pPr>
            <a:r>
              <a:rPr lang="en-US" altLang="zh-CN" sz="2800" b="1">
                <a:latin typeface="Times New Roman" panose="02020603050405020304" pitchFamily="18" charset="0"/>
                <a:cs typeface="Times New Roman" panose="02020603050405020304" pitchFamily="18" charset="0"/>
              </a:rPr>
              <a:t>  Conway </a:t>
            </a:r>
            <a:r>
              <a:rPr lang="zh-CN" altLang="en-US" sz="2800" b="1">
                <a:latin typeface="Times New Roman" panose="02020603050405020304" pitchFamily="18" charset="0"/>
                <a:cs typeface="Times New Roman" panose="02020603050405020304" pitchFamily="18" charset="0"/>
              </a:rPr>
              <a:t>等（</a:t>
            </a:r>
            <a:r>
              <a:rPr lang="en-US" altLang="zh-CN" sz="2800" b="1">
                <a:latin typeface="Times New Roman" panose="02020603050405020304" pitchFamily="18" charset="0"/>
                <a:cs typeface="Times New Roman" panose="02020603050405020304" pitchFamily="18" charset="0"/>
              </a:rPr>
              <a:t>1967</a:t>
            </a:r>
            <a:r>
              <a:rPr lang="zh-CN" altLang="en-US" sz="2800" b="1">
                <a:latin typeface="Times New Roman" panose="02020603050405020304" pitchFamily="18" charset="0"/>
                <a:cs typeface="Times New Roman" panose="02020603050405020304" pitchFamily="18" charset="0"/>
              </a:rPr>
              <a:t>）</a:t>
            </a:r>
            <a:r>
              <a:rPr lang="zh-CN" altLang="en-US" sz="2800" b="1">
                <a:latin typeface="宋体" panose="02010600030101010101" pitchFamily="2" charset="-122"/>
              </a:rPr>
              <a:t>，</a:t>
            </a:r>
            <a:r>
              <a:rPr lang="en-US" altLang="zh-CN" sz="2800" b="1">
                <a:latin typeface="宋体" panose="02010600030101010101" pitchFamily="2" charset="-122"/>
              </a:rPr>
              <a:t>《</a:t>
            </a:r>
            <a:r>
              <a:rPr lang="zh-CN" altLang="en-US" sz="2800" b="1">
                <a:latin typeface="宋体" panose="02010600030101010101" pitchFamily="2" charset="-122"/>
              </a:rPr>
              <a:t>生产调度理论</a:t>
            </a:r>
            <a:r>
              <a:rPr lang="en-US" altLang="zh-CN" sz="2800" b="1">
                <a:latin typeface="宋体" panose="02010600030101010101" pitchFamily="2" charset="-122"/>
              </a:rPr>
              <a:t>》</a:t>
            </a:r>
            <a:r>
              <a:rPr lang="zh-CN" altLang="en-US" sz="2800" b="1"/>
              <a:t>：</a:t>
            </a:r>
            <a:r>
              <a:rPr lang="zh-CN" altLang="en-US" sz="2800" b="1">
                <a:latin typeface="Times New Roman" panose="02020603050405020304" pitchFamily="18" charset="0"/>
              </a:rPr>
              <a:t>“</a:t>
            </a:r>
            <a:r>
              <a:rPr lang="zh-CN" altLang="en-US" sz="2800" b="1">
                <a:latin typeface="宋体" panose="02010600030101010101" pitchFamily="2" charset="-122"/>
              </a:rPr>
              <a:t>一般作业车间调度问题是一个迷人的挑战性问题。尽管问题本身描述非常容易，但是朝着问题求解的方向作任何的推进都是极端困难的</a:t>
            </a:r>
            <a:r>
              <a:rPr lang="zh-CN" altLang="en-US" sz="2800" b="1">
                <a:latin typeface="Times New Roman" panose="02020603050405020304" pitchFamily="18" charset="0"/>
              </a:rPr>
              <a:t>”</a:t>
            </a:r>
            <a:r>
              <a:rPr lang="zh-CN" altLang="en-US" sz="2800" b="1">
                <a:latin typeface="宋体" panose="02010600030101010101" pitchFamily="2" charset="-122"/>
              </a:rPr>
              <a:t>。</a:t>
            </a:r>
            <a:r>
              <a:rPr lang="zh-CN" altLang="en-US" sz="2800" b="1"/>
              <a:t> </a:t>
            </a:r>
          </a:p>
        </p:txBody>
      </p:sp>
      <p:cxnSp>
        <p:nvCxnSpPr>
          <p:cNvPr id="9" name="直接连接符 8">
            <a:extLst>
              <a:ext uri="{FF2B5EF4-FFF2-40B4-BE49-F238E27FC236}">
                <a16:creationId xmlns:a16="http://schemas.microsoft.com/office/drawing/2014/main" id="{D22C4A7B-A808-4ABC-BA7F-D6823876E348}"/>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F85851A-8833-4872-90BD-D20900782FF9}"/>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神经网络优化方法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8648">
                                            <p:txEl>
                                              <p:pRg st="0" end="0"/>
                                            </p:txEl>
                                          </p:spTgt>
                                        </p:tgtEl>
                                        <p:attrNameLst>
                                          <p:attrName>style.visibility</p:attrName>
                                        </p:attrNameLst>
                                      </p:cBhvr>
                                      <p:to>
                                        <p:strVal val="visible"/>
                                      </p:to>
                                    </p:set>
                                    <p:animEffect transition="in" filter="blinds(horizontal)">
                                      <p:cBhvr>
                                        <p:cTn id="7" dur="500"/>
                                        <p:tgtEl>
                                          <p:spTgt spid="3686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68642">
                                            <p:txEl>
                                              <p:pRg st="0" end="0"/>
                                            </p:txEl>
                                          </p:spTgt>
                                        </p:tgtEl>
                                        <p:attrNameLst>
                                          <p:attrName>style.visibility</p:attrName>
                                        </p:attrNameLst>
                                      </p:cBhvr>
                                      <p:to>
                                        <p:strVal val="visible"/>
                                      </p:to>
                                    </p:set>
                                    <p:animEffect transition="in" filter="blinds(horizontal)">
                                      <p:cBhvr>
                                        <p:cTn id="12" dur="500"/>
                                        <p:tgtEl>
                                          <p:spTgt spid="3686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2" grpId="0" build="p" autoUpdateAnimBg="0"/>
      <p:bldP spid="368648"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灯片编号占位符 1">
            <a:extLst>
              <a:ext uri="{FF2B5EF4-FFF2-40B4-BE49-F238E27FC236}">
                <a16:creationId xmlns:a16="http://schemas.microsoft.com/office/drawing/2014/main" id="{05BF310C-1C87-416A-B367-FA25997DCFEB}"/>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4237C234-5C05-4906-BD3A-86F1595BDE82}" type="slidenum">
              <a:rPr lang="ja-JP" altLang="en-US" sz="1800">
                <a:solidFill>
                  <a:srgbClr val="A50021"/>
                </a:solidFill>
                <a:ea typeface="ＭＳ Ｐゴシック" panose="020B0600070205080204" pitchFamily="34" charset="-128"/>
              </a:rPr>
              <a:pPr eaLnBrk="1" hangingPunct="1"/>
              <a:t>98</a:t>
            </a:fld>
            <a:endParaRPr lang="en-US" altLang="ja-JP" sz="1800">
              <a:solidFill>
                <a:srgbClr val="A50021"/>
              </a:solidFill>
              <a:ea typeface="ＭＳ Ｐゴシック" panose="020B0600070205080204" pitchFamily="34" charset="-128"/>
            </a:endParaRPr>
          </a:p>
        </p:txBody>
      </p:sp>
      <p:sp>
        <p:nvSpPr>
          <p:cNvPr id="59397" name="Rectangle 2">
            <a:extLst>
              <a:ext uri="{FF2B5EF4-FFF2-40B4-BE49-F238E27FC236}">
                <a16:creationId xmlns:a16="http://schemas.microsoft.com/office/drawing/2014/main" id="{396C10A6-1872-45B3-B746-CFC6A446D33F}"/>
              </a:ext>
            </a:extLst>
          </p:cNvPr>
          <p:cNvSpPr>
            <a:spLocks noChangeArrowheads="1"/>
          </p:cNvSpPr>
          <p:nvPr/>
        </p:nvSpPr>
        <p:spPr bwMode="auto">
          <a:xfrm>
            <a:off x="1774825" y="762000"/>
            <a:ext cx="864235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600" b="1">
                <a:latin typeface="Times New Roman" panose="02020603050405020304" pitchFamily="18" charset="0"/>
              </a:rPr>
              <a:t>1. JSP</a:t>
            </a:r>
            <a:r>
              <a:rPr lang="zh-CN" altLang="en-US" sz="2600" b="1">
                <a:latin typeface="Times New Roman" panose="02020603050405020304" pitchFamily="18" charset="0"/>
              </a:rPr>
              <a:t>的换位矩阵表示</a:t>
            </a:r>
            <a:r>
              <a:rPr lang="zh-CN" altLang="en-US" sz="3200" b="1">
                <a:latin typeface="Times New Roman" panose="02020603050405020304" pitchFamily="18" charset="0"/>
              </a:rPr>
              <a:t> </a:t>
            </a:r>
            <a:endParaRPr lang="zh-CN" altLang="en-US" sz="2800"/>
          </a:p>
        </p:txBody>
      </p:sp>
      <p:graphicFrame>
        <p:nvGraphicFramePr>
          <p:cNvPr id="369728" name="Group 64">
            <a:extLst>
              <a:ext uri="{FF2B5EF4-FFF2-40B4-BE49-F238E27FC236}">
                <a16:creationId xmlns:a16="http://schemas.microsoft.com/office/drawing/2014/main" id="{6A2980E4-013D-4207-9413-D17E40156342}"/>
              </a:ext>
            </a:extLst>
          </p:cNvPr>
          <p:cNvGraphicFramePr>
            <a:graphicFrameLocks noGrp="1"/>
          </p:cNvGraphicFramePr>
          <p:nvPr/>
        </p:nvGraphicFramePr>
        <p:xfrm>
          <a:off x="4267200" y="2805113"/>
          <a:ext cx="6019800" cy="2514412"/>
        </p:xfrm>
        <a:graphic>
          <a:graphicData uri="http://schemas.openxmlformats.org/drawingml/2006/table">
            <a:tbl>
              <a:tblPr/>
              <a:tblGrid>
                <a:gridCol w="990600">
                  <a:extLst>
                    <a:ext uri="{9D8B030D-6E8A-4147-A177-3AD203B41FA5}">
                      <a16:colId xmlns:a16="http://schemas.microsoft.com/office/drawing/2014/main" val="1681028907"/>
                    </a:ext>
                  </a:extLst>
                </a:gridCol>
                <a:gridCol w="1008063">
                  <a:extLst>
                    <a:ext uri="{9D8B030D-6E8A-4147-A177-3AD203B41FA5}">
                      <a16:colId xmlns:a16="http://schemas.microsoft.com/office/drawing/2014/main" val="2520770923"/>
                    </a:ext>
                  </a:extLst>
                </a:gridCol>
                <a:gridCol w="1004887">
                  <a:extLst>
                    <a:ext uri="{9D8B030D-6E8A-4147-A177-3AD203B41FA5}">
                      <a16:colId xmlns:a16="http://schemas.microsoft.com/office/drawing/2014/main" val="255533354"/>
                    </a:ext>
                  </a:extLst>
                </a:gridCol>
                <a:gridCol w="1006475">
                  <a:extLst>
                    <a:ext uri="{9D8B030D-6E8A-4147-A177-3AD203B41FA5}">
                      <a16:colId xmlns:a16="http://schemas.microsoft.com/office/drawing/2014/main" val="450331766"/>
                    </a:ext>
                  </a:extLst>
                </a:gridCol>
                <a:gridCol w="1004888">
                  <a:extLst>
                    <a:ext uri="{9D8B030D-6E8A-4147-A177-3AD203B41FA5}">
                      <a16:colId xmlns:a16="http://schemas.microsoft.com/office/drawing/2014/main" val="3636637286"/>
                    </a:ext>
                  </a:extLst>
                </a:gridCol>
                <a:gridCol w="1004887">
                  <a:extLst>
                    <a:ext uri="{9D8B030D-6E8A-4147-A177-3AD203B41FA5}">
                      <a16:colId xmlns:a16="http://schemas.microsoft.com/office/drawing/2014/main" val="3034781693"/>
                    </a:ext>
                  </a:extLst>
                </a:gridCol>
              </a:tblGrid>
              <a:tr h="500063">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113703951"/>
                  </a:ext>
                </a:extLst>
              </a:tr>
              <a:tr h="538163">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974383910"/>
                  </a:ext>
                </a:extLst>
              </a:tr>
              <a:tr h="485775">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2717831786"/>
                  </a:ext>
                </a:extLst>
              </a:tr>
              <a:tr h="439738">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3709470758"/>
                  </a:ext>
                </a:extLst>
              </a:tr>
              <a:tr h="439738">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lvl1pPr eaLnBrk="0" hangingPunct="0">
                        <a:lnSpc>
                          <a:spcPct val="120000"/>
                        </a:lnSpc>
                        <a:spcBef>
                          <a:spcPct val="2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2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22036752"/>
                  </a:ext>
                </a:extLst>
              </a:tr>
            </a:tbl>
          </a:graphicData>
        </a:graphic>
      </p:graphicFrame>
      <p:sp>
        <p:nvSpPr>
          <p:cNvPr id="369711" name="Oval 47">
            <a:extLst>
              <a:ext uri="{FF2B5EF4-FFF2-40B4-BE49-F238E27FC236}">
                <a16:creationId xmlns:a16="http://schemas.microsoft.com/office/drawing/2014/main" id="{8EF6E7FE-DFD1-4759-97B8-37BA91D611E3}"/>
              </a:ext>
            </a:extLst>
          </p:cNvPr>
          <p:cNvSpPr>
            <a:spLocks noChangeArrowheads="1"/>
          </p:cNvSpPr>
          <p:nvPr/>
        </p:nvSpPr>
        <p:spPr bwMode="auto">
          <a:xfrm>
            <a:off x="4343400" y="3962400"/>
            <a:ext cx="914400" cy="533400"/>
          </a:xfrm>
          <a:prstGeom prst="ellipse">
            <a:avLst/>
          </a:prstGeom>
          <a:noFill/>
          <a:ln w="9525">
            <a:solidFill>
              <a:srgbClr val="0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59394" name="Object 48">
            <a:extLst>
              <a:ext uri="{FF2B5EF4-FFF2-40B4-BE49-F238E27FC236}">
                <a16:creationId xmlns:a16="http://schemas.microsoft.com/office/drawing/2014/main" id="{F8DB212F-EA84-4FC0-9EEA-259485CB16AC}"/>
              </a:ext>
            </a:extLst>
          </p:cNvPr>
          <p:cNvGraphicFramePr>
            <a:graphicFrameLocks noChangeAspect="1"/>
          </p:cNvGraphicFramePr>
          <p:nvPr/>
        </p:nvGraphicFramePr>
        <p:xfrm>
          <a:off x="6580188" y="4238625"/>
          <a:ext cx="114300" cy="215900"/>
        </p:xfrm>
        <a:graphic>
          <a:graphicData uri="http://schemas.openxmlformats.org/presentationml/2006/ole">
            <mc:AlternateContent xmlns:mc="http://schemas.openxmlformats.org/markup-compatibility/2006">
              <mc:Choice xmlns:v="urn:schemas-microsoft-com:vml" Requires="v">
                <p:oleObj spid="_x0000_s50220" name="Equation" r:id="rId3" imgW="114120" imgH="215640" progId="Equation.3">
                  <p:embed/>
                </p:oleObj>
              </mc:Choice>
              <mc:Fallback>
                <p:oleObj name="Equation" r:id="rId3" imgW="114120" imgH="215640" progId="Equation.3">
                  <p:embed/>
                  <p:pic>
                    <p:nvPicPr>
                      <p:cNvPr id="59394" name="Object 48">
                        <a:extLst>
                          <a:ext uri="{FF2B5EF4-FFF2-40B4-BE49-F238E27FC236}">
                            <a16:creationId xmlns:a16="http://schemas.microsoft.com/office/drawing/2014/main" id="{F8DB212F-EA84-4FC0-9EEA-259485CB1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0188" y="4238625"/>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713" name="Oval 49">
            <a:extLst>
              <a:ext uri="{FF2B5EF4-FFF2-40B4-BE49-F238E27FC236}">
                <a16:creationId xmlns:a16="http://schemas.microsoft.com/office/drawing/2014/main" id="{4D8AD36B-42CB-45FA-A8CA-CAA97584813B}"/>
              </a:ext>
            </a:extLst>
          </p:cNvPr>
          <p:cNvSpPr>
            <a:spLocks noChangeArrowheads="1"/>
          </p:cNvSpPr>
          <p:nvPr/>
        </p:nvSpPr>
        <p:spPr bwMode="auto">
          <a:xfrm>
            <a:off x="7467600" y="4495800"/>
            <a:ext cx="609600" cy="457200"/>
          </a:xfrm>
          <a:prstGeom prst="ellipse">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369727" name="Group 63">
            <a:extLst>
              <a:ext uri="{FF2B5EF4-FFF2-40B4-BE49-F238E27FC236}">
                <a16:creationId xmlns:a16="http://schemas.microsoft.com/office/drawing/2014/main" id="{EED3549E-4D91-4296-A8EA-015E5BCDE87B}"/>
              </a:ext>
            </a:extLst>
          </p:cNvPr>
          <p:cNvGraphicFramePr>
            <a:graphicFrameLocks noGrp="1"/>
          </p:cNvGraphicFramePr>
          <p:nvPr/>
        </p:nvGraphicFramePr>
        <p:xfrm>
          <a:off x="4267200" y="2209801"/>
          <a:ext cx="6008688" cy="530225"/>
        </p:xfrm>
        <a:graphic>
          <a:graphicData uri="http://schemas.openxmlformats.org/drawingml/2006/table">
            <a:tbl>
              <a:tblPr/>
              <a:tblGrid>
                <a:gridCol w="6008688">
                  <a:extLst>
                    <a:ext uri="{9D8B030D-6E8A-4147-A177-3AD203B41FA5}">
                      <a16:colId xmlns:a16="http://schemas.microsoft.com/office/drawing/2014/main" val="20000"/>
                    </a:ext>
                  </a:extLst>
                </a:gridCol>
              </a:tblGrid>
              <a:tr h="53022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600" b="0" i="0" u="none" strike="noStrike" cap="none" normalizeH="0" baseline="0">
                          <a:ln>
                            <a:noFill/>
                          </a:ln>
                          <a:solidFill>
                            <a:schemeClr val="tx1"/>
                          </a:solidFill>
                          <a:effectLst/>
                          <a:latin typeface="Times New Roman" pitchFamily="18" charset="0"/>
                          <a:ea typeface="宋体" pitchFamily="2" charset="-122"/>
                        </a:rPr>
                        <a:t>2</a:t>
                      </a:r>
                      <a:r>
                        <a:rPr kumimoji="0" lang="zh-CN" altLang="en-US" sz="2600" b="0" i="0" u="none" strike="noStrike" cap="none" normalizeH="0" baseline="0">
                          <a:ln>
                            <a:noFill/>
                          </a:ln>
                          <a:solidFill>
                            <a:schemeClr val="tx1"/>
                          </a:solidFill>
                          <a:effectLst/>
                          <a:latin typeface="Times New Roman" pitchFamily="18" charset="0"/>
                          <a:ea typeface="宋体" pitchFamily="2" charset="-122"/>
                        </a:rPr>
                        <a:t>－作业 </a:t>
                      </a:r>
                      <a:r>
                        <a:rPr kumimoji="0" lang="en-US" altLang="zh-CN" sz="2600" b="0" i="0" u="none" strike="noStrike" cap="none" normalizeH="0" baseline="0">
                          <a:ln>
                            <a:noFill/>
                          </a:ln>
                          <a:solidFill>
                            <a:schemeClr val="tx1"/>
                          </a:solidFill>
                          <a:effectLst/>
                          <a:latin typeface="Times New Roman" pitchFamily="18" charset="0"/>
                          <a:ea typeface="宋体" pitchFamily="2" charset="-122"/>
                        </a:rPr>
                        <a:t>2</a:t>
                      </a:r>
                      <a:r>
                        <a:rPr kumimoji="0" lang="zh-CN" altLang="en-US" sz="2600" b="0" i="0" u="none" strike="noStrike" cap="none" normalizeH="0" baseline="0">
                          <a:ln>
                            <a:noFill/>
                          </a:ln>
                          <a:solidFill>
                            <a:schemeClr val="tx1"/>
                          </a:solidFill>
                          <a:effectLst/>
                          <a:latin typeface="Times New Roman" pitchFamily="18" charset="0"/>
                          <a:ea typeface="宋体" pitchFamily="2" charset="-122"/>
                        </a:rPr>
                        <a:t>－机器 </a:t>
                      </a:r>
                      <a:r>
                        <a:rPr kumimoji="0" lang="en-US" altLang="zh-CN" sz="2600" b="0" i="0" u="none" strike="noStrike" cap="none" normalizeH="0" baseline="0">
                          <a:ln>
                            <a:noFill/>
                          </a:ln>
                          <a:solidFill>
                            <a:schemeClr val="tx1"/>
                          </a:solidFill>
                          <a:effectLst/>
                          <a:latin typeface="Times New Roman" pitchFamily="18" charset="0"/>
                          <a:ea typeface="宋体" pitchFamily="2" charset="-122"/>
                        </a:rPr>
                        <a:t>JSP</a:t>
                      </a:r>
                    </a:p>
                  </a:txBody>
                  <a:tcPr marT="49637" marB="4963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2"/>
                    </a:solidFill>
                  </a:tcPr>
                </a:tc>
                <a:extLst>
                  <a:ext uri="{0D108BD9-81ED-4DB2-BD59-A6C34878D82A}">
                    <a16:rowId xmlns:a16="http://schemas.microsoft.com/office/drawing/2014/main" val="10000"/>
                  </a:ext>
                </a:extLst>
              </a:tr>
            </a:tbl>
          </a:graphicData>
        </a:graphic>
      </p:graphicFrame>
      <p:sp>
        <p:nvSpPr>
          <p:cNvPr id="369721" name="AutoShape 57">
            <a:extLst>
              <a:ext uri="{FF2B5EF4-FFF2-40B4-BE49-F238E27FC236}">
                <a16:creationId xmlns:a16="http://schemas.microsoft.com/office/drawing/2014/main" id="{33C2B79C-DE58-48CB-9330-324EEA4423B6}"/>
              </a:ext>
            </a:extLst>
          </p:cNvPr>
          <p:cNvSpPr>
            <a:spLocks/>
          </p:cNvSpPr>
          <p:nvPr/>
        </p:nvSpPr>
        <p:spPr bwMode="auto">
          <a:xfrm>
            <a:off x="1676400" y="5080000"/>
            <a:ext cx="3505200" cy="1168400"/>
          </a:xfrm>
          <a:prstGeom prst="borderCallout2">
            <a:avLst>
              <a:gd name="adj1" fmla="val 9782"/>
              <a:gd name="adj2" fmla="val 102176"/>
              <a:gd name="adj3" fmla="val 9782"/>
              <a:gd name="adj4" fmla="val 133241"/>
              <a:gd name="adj5" fmla="val -19565"/>
              <a:gd name="adj6" fmla="val 165579"/>
            </a:avLst>
          </a:prstGeom>
          <a:solidFill>
            <a:schemeClr val="bg1"/>
          </a:solidFill>
          <a:ln w="9525">
            <a:solidFill>
              <a:srgbClr val="FF0000"/>
            </a:solid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Times New Roman" panose="02020603050405020304" pitchFamily="18" charset="0"/>
              </a:rPr>
              <a:t>“</a:t>
            </a:r>
            <a:r>
              <a:rPr lang="zh-CN" altLang="en-US" sz="2400">
                <a:latin typeface="Times New Roman" panose="02020603050405020304" pitchFamily="18" charset="0"/>
              </a:rPr>
              <a:t>工序</a:t>
            </a:r>
            <a:r>
              <a:rPr lang="en-US" altLang="zh-CN" sz="2400">
                <a:latin typeface="Times New Roman" panose="02020603050405020304" pitchFamily="18" charset="0"/>
              </a:rPr>
              <a:t>(2,2,1)</a:t>
            </a:r>
            <a:r>
              <a:rPr lang="zh-CN" altLang="en-US" sz="2400">
                <a:latin typeface="Times New Roman" panose="02020603050405020304" pitchFamily="18" charset="0"/>
              </a:rPr>
              <a:t>依赖于另一工序</a:t>
            </a:r>
            <a:r>
              <a:rPr lang="en-US" altLang="zh-CN" sz="2400">
                <a:latin typeface="Times New Roman" panose="02020603050405020304" pitchFamily="18" charset="0"/>
              </a:rPr>
              <a:t>(1,2,2)”</a:t>
            </a:r>
            <a:r>
              <a:rPr lang="zh-CN" altLang="en-US" sz="2400">
                <a:latin typeface="Times New Roman" panose="02020603050405020304" pitchFamily="18" charset="0"/>
              </a:rPr>
              <a:t>的命题成立 。</a:t>
            </a:r>
          </a:p>
        </p:txBody>
      </p:sp>
      <p:sp>
        <p:nvSpPr>
          <p:cNvPr id="369722" name="AutoShape 58">
            <a:extLst>
              <a:ext uri="{FF2B5EF4-FFF2-40B4-BE49-F238E27FC236}">
                <a16:creationId xmlns:a16="http://schemas.microsoft.com/office/drawing/2014/main" id="{6B02018C-EC88-402E-8571-63071B562AD4}"/>
              </a:ext>
            </a:extLst>
          </p:cNvPr>
          <p:cNvSpPr>
            <a:spLocks/>
          </p:cNvSpPr>
          <p:nvPr/>
        </p:nvSpPr>
        <p:spPr bwMode="auto">
          <a:xfrm>
            <a:off x="5486400" y="1295400"/>
            <a:ext cx="3429000" cy="838200"/>
          </a:xfrm>
          <a:prstGeom prst="borderCallout1">
            <a:avLst>
              <a:gd name="adj1" fmla="val 13634"/>
              <a:gd name="adj2" fmla="val -2222"/>
              <a:gd name="adj3" fmla="val 318181"/>
              <a:gd name="adj4" fmla="val -24074"/>
            </a:avLst>
          </a:prstGeom>
          <a:solidFill>
            <a:srgbClr val="CCFFFF"/>
          </a:solidFill>
          <a:ln w="9525">
            <a:solidFill>
              <a:srgbClr val="008080"/>
            </a:solid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400">
                <a:latin typeface="Times New Roman" panose="02020603050405020304" pitchFamily="18" charset="0"/>
              </a:rPr>
              <a:t>(1,2,2)</a:t>
            </a:r>
            <a:r>
              <a:rPr lang="zh-CN" altLang="en-US" sz="2400">
                <a:latin typeface="Times New Roman" panose="02020603050405020304" pitchFamily="18" charset="0"/>
              </a:rPr>
              <a:t>：作业 </a:t>
            </a:r>
            <a:r>
              <a:rPr lang="en-US" altLang="zh-CN" sz="2400">
                <a:latin typeface="Times New Roman" panose="02020603050405020304" pitchFamily="18" charset="0"/>
              </a:rPr>
              <a:t>1 </a:t>
            </a:r>
            <a:r>
              <a:rPr lang="zh-CN" altLang="en-US" sz="2400">
                <a:latin typeface="Times New Roman" panose="02020603050405020304" pitchFamily="18" charset="0"/>
              </a:rPr>
              <a:t>的工序 </a:t>
            </a:r>
            <a:r>
              <a:rPr lang="en-US" altLang="zh-CN" sz="2400">
                <a:latin typeface="Times New Roman" panose="02020603050405020304" pitchFamily="18" charset="0"/>
              </a:rPr>
              <a:t>2 </a:t>
            </a:r>
            <a:r>
              <a:rPr lang="zh-CN" altLang="en-US" sz="2400">
                <a:latin typeface="Times New Roman" panose="02020603050405020304" pitchFamily="18" charset="0"/>
              </a:rPr>
              <a:t>在机器 </a:t>
            </a:r>
            <a:r>
              <a:rPr lang="en-US" altLang="zh-CN" sz="2400">
                <a:latin typeface="Times New Roman" panose="02020603050405020304" pitchFamily="18" charset="0"/>
              </a:rPr>
              <a:t>2 </a:t>
            </a:r>
            <a:r>
              <a:rPr lang="zh-CN" altLang="en-US" sz="2400">
                <a:latin typeface="Times New Roman" panose="02020603050405020304" pitchFamily="18" charset="0"/>
              </a:rPr>
              <a:t>上执行</a:t>
            </a:r>
            <a:r>
              <a:rPr lang="zh-CN" altLang="en-US" sz="1800">
                <a:latin typeface="Times New Roman" panose="02020603050405020304" pitchFamily="18" charset="0"/>
              </a:rPr>
              <a:t> 。</a:t>
            </a:r>
          </a:p>
        </p:txBody>
      </p:sp>
      <p:sp>
        <p:nvSpPr>
          <p:cNvPr id="59452" name="AutoShape 60">
            <a:extLst>
              <a:ext uri="{FF2B5EF4-FFF2-40B4-BE49-F238E27FC236}">
                <a16:creationId xmlns:a16="http://schemas.microsoft.com/office/drawing/2014/main" id="{DFE4A359-7823-4FA1-8C76-E221E31CE9FE}"/>
              </a:ext>
            </a:extLst>
          </p:cNvPr>
          <p:cNvSpPr>
            <a:spLocks/>
          </p:cNvSpPr>
          <p:nvPr/>
        </p:nvSpPr>
        <p:spPr bwMode="auto">
          <a:xfrm>
            <a:off x="1797050" y="2182813"/>
            <a:ext cx="2286000" cy="1219200"/>
          </a:xfrm>
          <a:prstGeom prst="borderCallout1">
            <a:avLst>
              <a:gd name="adj1" fmla="val 9782"/>
              <a:gd name="adj2" fmla="val 103449"/>
              <a:gd name="adj3" fmla="val 71741"/>
              <a:gd name="adj4" fmla="val 167815"/>
            </a:avLst>
          </a:prstGeom>
          <a:solidFill>
            <a:schemeClr val="accent1"/>
          </a:solidFill>
          <a:ln w="9525">
            <a:solidFill>
              <a:srgbClr val="000080"/>
            </a:solidFill>
            <a:miter lim="800000"/>
            <a:headEnd/>
            <a:tailEnd/>
          </a:ln>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a:latin typeface="Times New Roman" panose="02020603050405020304" pitchFamily="18" charset="0"/>
              </a:rPr>
              <a:t>“</a:t>
            </a:r>
            <a:r>
              <a:rPr lang="zh-CN" altLang="en-US" sz="2300">
                <a:latin typeface="宋体" panose="02010600030101010101" pitchFamily="2" charset="-122"/>
              </a:rPr>
              <a:t>工序     不依赖于任何别的工序</a:t>
            </a:r>
            <a:r>
              <a:rPr lang="zh-CN" altLang="en-US" sz="2300">
                <a:latin typeface="Times New Roman" panose="02020603050405020304" pitchFamily="18" charset="0"/>
              </a:rPr>
              <a:t>”</a:t>
            </a:r>
            <a:r>
              <a:rPr lang="zh-CN" altLang="en-US" sz="2300">
                <a:latin typeface="宋体" panose="02010600030101010101" pitchFamily="2" charset="-122"/>
              </a:rPr>
              <a:t>的命题。</a:t>
            </a:r>
            <a:r>
              <a:rPr lang="zh-CN" altLang="en-US" sz="2300"/>
              <a:t> </a:t>
            </a:r>
          </a:p>
        </p:txBody>
      </p:sp>
      <p:graphicFrame>
        <p:nvGraphicFramePr>
          <p:cNvPr id="59395" name="Object 61">
            <a:extLst>
              <a:ext uri="{FF2B5EF4-FFF2-40B4-BE49-F238E27FC236}">
                <a16:creationId xmlns:a16="http://schemas.microsoft.com/office/drawing/2014/main" id="{2374D0A1-D8A2-4AE4-8DF3-81552F38C953}"/>
              </a:ext>
            </a:extLst>
          </p:cNvPr>
          <p:cNvGraphicFramePr>
            <a:graphicFrameLocks noChangeAspect="1"/>
          </p:cNvGraphicFramePr>
          <p:nvPr/>
        </p:nvGraphicFramePr>
        <p:xfrm>
          <a:off x="2543175" y="2209800"/>
          <a:ext cx="946150" cy="412750"/>
        </p:xfrm>
        <a:graphic>
          <a:graphicData uri="http://schemas.openxmlformats.org/presentationml/2006/ole">
            <mc:AlternateContent xmlns:mc="http://schemas.openxmlformats.org/markup-compatibility/2006">
              <mc:Choice xmlns:v="urn:schemas-microsoft-com:vml" Requires="v">
                <p:oleObj spid="_x0000_s50221" name="Equation" r:id="rId5" imgW="469800" imgH="203040" progId="Equation.3">
                  <p:embed/>
                </p:oleObj>
              </mc:Choice>
              <mc:Fallback>
                <p:oleObj name="Equation" r:id="rId5" imgW="469800" imgH="203040" progId="Equation.3">
                  <p:embed/>
                  <p:pic>
                    <p:nvPicPr>
                      <p:cNvPr id="59395" name="Object 61">
                        <a:extLst>
                          <a:ext uri="{FF2B5EF4-FFF2-40B4-BE49-F238E27FC236}">
                            <a16:creationId xmlns:a16="http://schemas.microsoft.com/office/drawing/2014/main" id="{2374D0A1-D8A2-4AE4-8DF3-81552F38C9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3175" y="2209800"/>
                        <a:ext cx="946150"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726" name="Oval 62">
            <a:extLst>
              <a:ext uri="{FF2B5EF4-FFF2-40B4-BE49-F238E27FC236}">
                <a16:creationId xmlns:a16="http://schemas.microsoft.com/office/drawing/2014/main" id="{AEF1D1FC-8F02-4CC5-BAA0-A5A40E02C142}"/>
              </a:ext>
            </a:extLst>
          </p:cNvPr>
          <p:cNvSpPr>
            <a:spLocks noChangeArrowheads="1"/>
          </p:cNvSpPr>
          <p:nvPr/>
        </p:nvSpPr>
        <p:spPr bwMode="auto">
          <a:xfrm>
            <a:off x="5486400" y="2819400"/>
            <a:ext cx="533400" cy="3048000"/>
          </a:xfrm>
          <a:prstGeom prst="ellipse">
            <a:avLst/>
          </a:prstGeom>
          <a:noFill/>
          <a:ln w="9525">
            <a:solidFill>
              <a:srgbClr val="000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15" name="直接连接符 14">
            <a:extLst>
              <a:ext uri="{FF2B5EF4-FFF2-40B4-BE49-F238E27FC236}">
                <a16:creationId xmlns:a16="http://schemas.microsoft.com/office/drawing/2014/main" id="{162910AE-26C6-4B37-88F7-B884D29EA6D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BA20A5B-3CD3-463A-BA44-698CA09C69C6}"/>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JSP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神经网络及其求解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9711"/>
                                        </p:tgtEl>
                                        <p:attrNameLst>
                                          <p:attrName>style.visibility</p:attrName>
                                        </p:attrNameLst>
                                      </p:cBhvr>
                                      <p:to>
                                        <p:strVal val="visible"/>
                                      </p:to>
                                    </p:set>
                                  </p:childTnLst>
                                  <p:subTnLst>
                                    <p:set>
                                      <p:cBhvr override="childStyle">
                                        <p:cTn dur="1" fill="hold" display="0" masterRel="nextClick" afterEffect="1"/>
                                        <p:tgtEl>
                                          <p:spTgt spid="369711"/>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7" presetClass="entr" presetSubtype="8" fill="hold" grpId="0" nodeType="clickEffect">
                                  <p:stCondLst>
                                    <p:cond delay="0"/>
                                  </p:stCondLst>
                                  <p:childTnLst>
                                    <p:set>
                                      <p:cBhvr>
                                        <p:cTn id="10" dur="1" fill="hold">
                                          <p:stCondLst>
                                            <p:cond delay="0"/>
                                          </p:stCondLst>
                                        </p:cTn>
                                        <p:tgtEl>
                                          <p:spTgt spid="369722"/>
                                        </p:tgtEl>
                                        <p:attrNameLst>
                                          <p:attrName>style.visibility</p:attrName>
                                        </p:attrNameLst>
                                      </p:cBhvr>
                                      <p:to>
                                        <p:strVal val="visible"/>
                                      </p:to>
                                    </p:set>
                                    <p:anim calcmode="lin" valueType="num">
                                      <p:cBhvr>
                                        <p:cTn id="11" dur="500" fill="hold"/>
                                        <p:tgtEl>
                                          <p:spTgt spid="369722"/>
                                        </p:tgtEl>
                                        <p:attrNameLst>
                                          <p:attrName>ppt_x</p:attrName>
                                        </p:attrNameLst>
                                      </p:cBhvr>
                                      <p:tavLst>
                                        <p:tav tm="0">
                                          <p:val>
                                            <p:strVal val="#ppt_x-#ppt_w/2"/>
                                          </p:val>
                                        </p:tav>
                                        <p:tav tm="100000">
                                          <p:val>
                                            <p:strVal val="#ppt_x"/>
                                          </p:val>
                                        </p:tav>
                                      </p:tavLst>
                                    </p:anim>
                                    <p:anim calcmode="lin" valueType="num">
                                      <p:cBhvr>
                                        <p:cTn id="12" dur="500" fill="hold"/>
                                        <p:tgtEl>
                                          <p:spTgt spid="369722"/>
                                        </p:tgtEl>
                                        <p:attrNameLst>
                                          <p:attrName>ppt_y</p:attrName>
                                        </p:attrNameLst>
                                      </p:cBhvr>
                                      <p:tavLst>
                                        <p:tav tm="0">
                                          <p:val>
                                            <p:strVal val="#ppt_y"/>
                                          </p:val>
                                        </p:tav>
                                        <p:tav tm="100000">
                                          <p:val>
                                            <p:strVal val="#ppt_y"/>
                                          </p:val>
                                        </p:tav>
                                      </p:tavLst>
                                    </p:anim>
                                    <p:anim calcmode="lin" valueType="num">
                                      <p:cBhvr>
                                        <p:cTn id="13" dur="500" fill="hold"/>
                                        <p:tgtEl>
                                          <p:spTgt spid="369722"/>
                                        </p:tgtEl>
                                        <p:attrNameLst>
                                          <p:attrName>ppt_w</p:attrName>
                                        </p:attrNameLst>
                                      </p:cBhvr>
                                      <p:tavLst>
                                        <p:tav tm="0">
                                          <p:val>
                                            <p:fltVal val="0"/>
                                          </p:val>
                                        </p:tav>
                                        <p:tav tm="100000">
                                          <p:val>
                                            <p:strVal val="#ppt_w"/>
                                          </p:val>
                                        </p:tav>
                                      </p:tavLst>
                                    </p:anim>
                                    <p:anim calcmode="lin" valueType="num">
                                      <p:cBhvr>
                                        <p:cTn id="14" dur="500" fill="hold"/>
                                        <p:tgtEl>
                                          <p:spTgt spid="369722"/>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69722"/>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69713"/>
                                        </p:tgtEl>
                                        <p:attrNameLst>
                                          <p:attrName>style.visibility</p:attrName>
                                        </p:attrNameLst>
                                      </p:cBhvr>
                                      <p:to>
                                        <p:strVal val="visible"/>
                                      </p:to>
                                    </p:set>
                                  </p:childTnLst>
                                  <p:subTnLst>
                                    <p:set>
                                      <p:cBhvr override="childStyle">
                                        <p:cTn dur="1" fill="hold" display="0" masterRel="nextClick" afterEffect="1"/>
                                        <p:tgtEl>
                                          <p:spTgt spid="369713"/>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369721"/>
                                        </p:tgtEl>
                                        <p:attrNameLst>
                                          <p:attrName>style.visibility</p:attrName>
                                        </p:attrNameLst>
                                      </p:cBhvr>
                                      <p:to>
                                        <p:strVal val="visible"/>
                                      </p:to>
                                    </p:set>
                                    <p:anim calcmode="lin" valueType="num">
                                      <p:cBhvr>
                                        <p:cTn id="23" dur="500" fill="hold"/>
                                        <p:tgtEl>
                                          <p:spTgt spid="369721"/>
                                        </p:tgtEl>
                                        <p:attrNameLst>
                                          <p:attrName>ppt_x</p:attrName>
                                        </p:attrNameLst>
                                      </p:cBhvr>
                                      <p:tavLst>
                                        <p:tav tm="0">
                                          <p:val>
                                            <p:strVal val="#ppt_x-#ppt_w/2"/>
                                          </p:val>
                                        </p:tav>
                                        <p:tav tm="100000">
                                          <p:val>
                                            <p:strVal val="#ppt_x"/>
                                          </p:val>
                                        </p:tav>
                                      </p:tavLst>
                                    </p:anim>
                                    <p:anim calcmode="lin" valueType="num">
                                      <p:cBhvr>
                                        <p:cTn id="24" dur="500" fill="hold"/>
                                        <p:tgtEl>
                                          <p:spTgt spid="369721"/>
                                        </p:tgtEl>
                                        <p:attrNameLst>
                                          <p:attrName>ppt_y</p:attrName>
                                        </p:attrNameLst>
                                      </p:cBhvr>
                                      <p:tavLst>
                                        <p:tav tm="0">
                                          <p:val>
                                            <p:strVal val="#ppt_y"/>
                                          </p:val>
                                        </p:tav>
                                        <p:tav tm="100000">
                                          <p:val>
                                            <p:strVal val="#ppt_y"/>
                                          </p:val>
                                        </p:tav>
                                      </p:tavLst>
                                    </p:anim>
                                    <p:anim calcmode="lin" valueType="num">
                                      <p:cBhvr>
                                        <p:cTn id="25" dur="500" fill="hold"/>
                                        <p:tgtEl>
                                          <p:spTgt spid="369721"/>
                                        </p:tgtEl>
                                        <p:attrNameLst>
                                          <p:attrName>ppt_w</p:attrName>
                                        </p:attrNameLst>
                                      </p:cBhvr>
                                      <p:tavLst>
                                        <p:tav tm="0">
                                          <p:val>
                                            <p:fltVal val="0"/>
                                          </p:val>
                                        </p:tav>
                                        <p:tav tm="100000">
                                          <p:val>
                                            <p:strVal val="#ppt_w"/>
                                          </p:val>
                                        </p:tav>
                                      </p:tavLst>
                                    </p:anim>
                                    <p:anim calcmode="lin" valueType="num">
                                      <p:cBhvr>
                                        <p:cTn id="26" dur="500" fill="hold"/>
                                        <p:tgtEl>
                                          <p:spTgt spid="369721"/>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369721"/>
                                        </p:tgtEl>
                                        <p:attrNameLst>
                                          <p:attrName>style.visibility</p:attrName>
                                        </p:attrNameLst>
                                      </p:cBhvr>
                                      <p:to>
                                        <p:strVal val="hidden"/>
                                      </p:to>
                                    </p:set>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69726"/>
                                        </p:tgtEl>
                                        <p:attrNameLst>
                                          <p:attrName>style.visibility</p:attrName>
                                        </p:attrNameLst>
                                      </p:cBhvr>
                                      <p:to>
                                        <p:strVal val="visible"/>
                                      </p:to>
                                    </p:set>
                                  </p:childTnLst>
                                  <p:subTnLst>
                                    <p:set>
                                      <p:cBhvr override="childStyle">
                                        <p:cTn dur="1" fill="hold" display="0" masterRel="nextClick" afterEffect="1"/>
                                        <p:tgtEl>
                                          <p:spTgt spid="3697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711" grpId="0" animBg="1"/>
      <p:bldP spid="369713" grpId="0" animBg="1"/>
      <p:bldP spid="369721" grpId="0" animBg="1" autoUpdateAnimBg="0"/>
      <p:bldP spid="369722" grpId="0" animBg="1" autoUpdateAnimBg="0"/>
      <p:bldP spid="36972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3" name="灯片编号占位符 1">
            <a:extLst>
              <a:ext uri="{FF2B5EF4-FFF2-40B4-BE49-F238E27FC236}">
                <a16:creationId xmlns:a16="http://schemas.microsoft.com/office/drawing/2014/main" id="{3030934B-5B3E-4177-839D-576F2ACF644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fld id="{D15BE265-014F-4163-89FC-25DE57F69331}" type="slidenum">
              <a:rPr lang="ja-JP" altLang="en-US" sz="1800">
                <a:solidFill>
                  <a:srgbClr val="A50021"/>
                </a:solidFill>
                <a:ea typeface="ＭＳ Ｐゴシック" panose="020B0600070205080204" pitchFamily="34" charset="-128"/>
              </a:rPr>
              <a:pPr eaLnBrk="1" hangingPunct="1"/>
              <a:t>99</a:t>
            </a:fld>
            <a:endParaRPr lang="en-US" altLang="ja-JP" sz="1800">
              <a:solidFill>
                <a:srgbClr val="A50021"/>
              </a:solidFill>
              <a:ea typeface="ＭＳ Ｐゴシック" panose="020B0600070205080204" pitchFamily="34" charset="-128"/>
            </a:endParaRPr>
          </a:p>
        </p:txBody>
      </p:sp>
      <p:sp>
        <p:nvSpPr>
          <p:cNvPr id="60425" name="Rectangle 3">
            <a:extLst>
              <a:ext uri="{FF2B5EF4-FFF2-40B4-BE49-F238E27FC236}">
                <a16:creationId xmlns:a16="http://schemas.microsoft.com/office/drawing/2014/main" id="{73FBACEE-38F3-4BC6-8B6D-9EDC3A595766}"/>
              </a:ext>
            </a:extLst>
          </p:cNvPr>
          <p:cNvSpPr>
            <a:spLocks noChangeArrowheads="1"/>
          </p:cNvSpPr>
          <p:nvPr/>
        </p:nvSpPr>
        <p:spPr bwMode="auto">
          <a:xfrm>
            <a:off x="1774825" y="1000126"/>
            <a:ext cx="86423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5400">
                <a:solidFill>
                  <a:schemeClr val="tx1"/>
                </a:solidFill>
                <a:latin typeface="Arial" panose="020B0604020202020204" pitchFamily="34" charset="0"/>
                <a:ea typeface="宋体" panose="02010600030101010101" pitchFamily="2" charset="-122"/>
              </a:defRPr>
            </a:lvl1pPr>
            <a:lvl2pPr marL="742950" indent="-285750" eaLnBrk="0" hangingPunct="0">
              <a:defRPr sz="5400">
                <a:solidFill>
                  <a:schemeClr val="tx1"/>
                </a:solidFill>
                <a:latin typeface="Arial" panose="020B0604020202020204" pitchFamily="34" charset="0"/>
                <a:ea typeface="宋体" panose="02010600030101010101" pitchFamily="2" charset="-122"/>
              </a:defRPr>
            </a:lvl2pPr>
            <a:lvl3pPr marL="1143000" indent="-228600" eaLnBrk="0" hangingPunct="0">
              <a:defRPr sz="5400">
                <a:solidFill>
                  <a:schemeClr val="tx1"/>
                </a:solidFill>
                <a:latin typeface="Arial" panose="020B0604020202020204" pitchFamily="34" charset="0"/>
                <a:ea typeface="宋体" panose="02010600030101010101" pitchFamily="2" charset="-122"/>
              </a:defRPr>
            </a:lvl3pPr>
            <a:lvl4pPr marL="1600200" indent="-228600" eaLnBrk="0" hangingPunct="0">
              <a:defRPr sz="5400">
                <a:solidFill>
                  <a:schemeClr val="tx1"/>
                </a:solidFill>
                <a:latin typeface="Arial" panose="020B0604020202020204" pitchFamily="34" charset="0"/>
                <a:ea typeface="宋体" panose="02010600030101010101" pitchFamily="2" charset="-122"/>
              </a:defRPr>
            </a:lvl4pPr>
            <a:lvl5pPr marL="2057400" indent="-228600" eaLnBrk="0" hangingPunct="0">
              <a:defRPr sz="5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54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20000"/>
              </a:spcBef>
              <a:buClr>
                <a:schemeClr val="accent2"/>
              </a:buClr>
              <a:buFont typeface="Wingdings" panose="05000000000000000000" pitchFamily="2" charset="2"/>
              <a:buNone/>
            </a:pPr>
            <a:r>
              <a:rPr lang="en-US" altLang="zh-CN" sz="2400" b="1"/>
              <a:t>     </a:t>
            </a:r>
            <a:r>
              <a:rPr lang="zh-CN" altLang="en-US" sz="2400" b="1"/>
              <a:t>作业    </a:t>
            </a:r>
            <a:r>
              <a:rPr lang="zh-CN" altLang="en-US" sz="2400" b="1">
                <a:latin typeface="Times New Roman" panose="02020603050405020304" pitchFamily="18" charset="0"/>
              </a:rPr>
              <a:t>机器</a:t>
            </a:r>
            <a:r>
              <a:rPr lang="en-US" altLang="zh-CN" sz="2400" b="1">
                <a:latin typeface="Times New Roman" panose="02020603050405020304" pitchFamily="18" charset="0"/>
              </a:rPr>
              <a:t>JSP</a:t>
            </a:r>
            <a:r>
              <a:rPr lang="zh-CN" altLang="en-US" sz="2400" b="1">
                <a:latin typeface="Times New Roman" panose="02020603050405020304" pitchFamily="18" charset="0"/>
              </a:rPr>
              <a:t>的工序约束条件：</a:t>
            </a:r>
          </a:p>
          <a:p>
            <a:pPr algn="just" eaLnBrk="1" hangingPunct="1">
              <a:lnSpc>
                <a:spcPct val="120000"/>
              </a:lnSpc>
              <a:spcBef>
                <a:spcPct val="20000"/>
              </a:spcBef>
              <a:buClr>
                <a:schemeClr val="accent2"/>
              </a:buClr>
              <a:buFont typeface="Wingdings" panose="05000000000000000000" pitchFamily="2" charset="2"/>
              <a:buNone/>
            </a:pPr>
            <a:r>
              <a:rPr lang="zh-CN" altLang="en-US" sz="2400" b="1">
                <a:latin typeface="Times New Roman" panose="02020603050405020304" pitchFamily="18" charset="0"/>
              </a:rPr>
              <a:t>（</a:t>
            </a:r>
            <a:r>
              <a:rPr lang="en-US" altLang="zh-CN" sz="2400" b="1">
                <a:latin typeface="Times New Roman" panose="02020603050405020304" pitchFamily="18" charset="0"/>
              </a:rPr>
              <a:t>1</a:t>
            </a:r>
            <a:r>
              <a:rPr lang="zh-CN" altLang="en-US" sz="2400" b="1">
                <a:latin typeface="Times New Roman" panose="02020603050405020304" pitchFamily="18" charset="0"/>
              </a:rPr>
              <a:t>）各工序应服从</a:t>
            </a:r>
            <a:r>
              <a:rPr lang="zh-CN" altLang="en-US" sz="2400" b="1">
                <a:solidFill>
                  <a:srgbClr val="0000CC"/>
                </a:solidFill>
                <a:latin typeface="Times New Roman" panose="02020603050405020304" pitchFamily="18" charset="0"/>
              </a:rPr>
              <a:t>优先顺序</a:t>
            </a:r>
            <a:r>
              <a:rPr lang="zh-CN" altLang="en-US" sz="2400" b="1">
                <a:latin typeface="Times New Roman" panose="02020603050405020304" pitchFamily="18" charset="0"/>
              </a:rPr>
              <a:t>关系。任一工序可以依赖于另一个工序，也可以不依赖于任何工序（如在</a:t>
            </a:r>
            <a:r>
              <a:rPr lang="en-US" altLang="zh-CN" sz="2400" b="1">
                <a:latin typeface="Times New Roman" panose="02020603050405020304" pitchFamily="18" charset="0"/>
              </a:rPr>
              <a:t>0</a:t>
            </a:r>
            <a:r>
              <a:rPr lang="zh-CN" altLang="en-US" sz="2400" b="1">
                <a:latin typeface="Times New Roman" panose="02020603050405020304" pitchFamily="18" charset="0"/>
              </a:rPr>
              <a:t>时刻启动的工序）。</a:t>
            </a:r>
          </a:p>
          <a:p>
            <a:pPr algn="just" eaLnBrk="1" hangingPunct="1">
              <a:lnSpc>
                <a:spcPct val="120000"/>
              </a:lnSpc>
              <a:spcBef>
                <a:spcPct val="20000"/>
              </a:spcBef>
              <a:buClr>
                <a:schemeClr val="accent2"/>
              </a:buClr>
              <a:buFont typeface="Wingdings" panose="05000000000000000000" pitchFamily="2" charset="2"/>
              <a:buNone/>
            </a:pPr>
            <a:r>
              <a:rPr lang="zh-CN" altLang="en-US" sz="2400" b="1">
                <a:latin typeface="Times New Roman" panose="02020603050405020304" pitchFamily="18" charset="0"/>
              </a:rPr>
              <a:t>（</a:t>
            </a:r>
            <a:r>
              <a:rPr lang="en-US" altLang="zh-CN" sz="2400" b="1">
                <a:latin typeface="Times New Roman" panose="02020603050405020304" pitchFamily="18" charset="0"/>
              </a:rPr>
              <a:t>2</a:t>
            </a:r>
            <a:r>
              <a:rPr lang="zh-CN" altLang="en-US" sz="2400" b="1">
                <a:latin typeface="Times New Roman" panose="02020603050405020304" pitchFamily="18" charset="0"/>
              </a:rPr>
              <a:t>） 所有工序不允许</a:t>
            </a:r>
            <a:r>
              <a:rPr lang="zh-CN" altLang="en-US" sz="2400" b="1">
                <a:solidFill>
                  <a:srgbClr val="0000CC"/>
                </a:solidFill>
                <a:latin typeface="Times New Roman" panose="02020603050405020304" pitchFamily="18" charset="0"/>
              </a:rPr>
              <a:t>自依赖</a:t>
            </a:r>
            <a:r>
              <a:rPr lang="zh-CN" altLang="en-US" sz="2400" b="1">
                <a:latin typeface="Times New Roman" panose="02020603050405020304" pitchFamily="18" charset="0"/>
              </a:rPr>
              <a:t>和</a:t>
            </a:r>
            <a:r>
              <a:rPr lang="zh-CN" altLang="en-US" sz="2400" b="1">
                <a:solidFill>
                  <a:srgbClr val="0000CC"/>
                </a:solidFill>
                <a:latin typeface="Times New Roman" panose="02020603050405020304" pitchFamily="18" charset="0"/>
              </a:rPr>
              <a:t>互依赖</a:t>
            </a:r>
            <a:r>
              <a:rPr lang="zh-CN" altLang="en-US" sz="2400" b="1">
                <a:latin typeface="Times New Roman" panose="02020603050405020304" pitchFamily="18" charset="0"/>
              </a:rPr>
              <a:t>。</a:t>
            </a:r>
          </a:p>
          <a:p>
            <a:pPr algn="just" eaLnBrk="1" hangingPunct="1">
              <a:lnSpc>
                <a:spcPct val="120000"/>
              </a:lnSpc>
              <a:spcBef>
                <a:spcPct val="20000"/>
              </a:spcBef>
              <a:buClr>
                <a:schemeClr val="accent2"/>
              </a:buClr>
              <a:buFont typeface="Wingdings" panose="05000000000000000000" pitchFamily="2" charset="2"/>
              <a:buNone/>
            </a:pPr>
            <a:r>
              <a:rPr lang="zh-CN" altLang="en-US" sz="2400" b="1">
                <a:latin typeface="Times New Roman" panose="02020603050405020304" pitchFamily="18" charset="0"/>
              </a:rPr>
              <a:t>（</a:t>
            </a:r>
            <a:r>
              <a:rPr lang="en-US" altLang="zh-CN" sz="2400" b="1">
                <a:latin typeface="Times New Roman" panose="02020603050405020304" pitchFamily="18" charset="0"/>
              </a:rPr>
              <a:t>3</a:t>
            </a:r>
            <a:r>
              <a:rPr lang="zh-CN" altLang="en-US" sz="2400" b="1">
                <a:latin typeface="Times New Roman" panose="02020603050405020304" pitchFamily="18" charset="0"/>
              </a:rPr>
              <a:t>）允许在</a:t>
            </a:r>
            <a:r>
              <a:rPr lang="en-US" altLang="zh-CN" sz="2400" b="1">
                <a:latin typeface="Times New Roman" panose="02020603050405020304" pitchFamily="18" charset="0"/>
              </a:rPr>
              <a:t>0</a:t>
            </a:r>
            <a:r>
              <a:rPr lang="zh-CN" altLang="en-US" sz="2400" b="1">
                <a:latin typeface="Times New Roman" panose="02020603050405020304" pitchFamily="18" charset="0"/>
              </a:rPr>
              <a:t>时刻启动的工序数不超过    。即在          时，在</a:t>
            </a:r>
            <a:r>
              <a:rPr lang="en-US" altLang="zh-CN" sz="2400" b="1">
                <a:latin typeface="Times New Roman" panose="02020603050405020304" pitchFamily="18" charset="0"/>
              </a:rPr>
              <a:t>0</a:t>
            </a:r>
            <a:r>
              <a:rPr lang="zh-CN" altLang="en-US" sz="2400" b="1">
                <a:latin typeface="Times New Roman" panose="02020603050405020304" pitchFamily="18" charset="0"/>
              </a:rPr>
              <a:t>时刻启动的工序数应为     。</a:t>
            </a:r>
          </a:p>
          <a:p>
            <a:pPr algn="just" eaLnBrk="1" hangingPunct="1">
              <a:lnSpc>
                <a:spcPct val="120000"/>
              </a:lnSpc>
              <a:spcBef>
                <a:spcPct val="20000"/>
              </a:spcBef>
              <a:buClr>
                <a:schemeClr val="accent2"/>
              </a:buClr>
              <a:buFont typeface="Wingdings" panose="05000000000000000000" pitchFamily="2" charset="2"/>
              <a:buNone/>
            </a:pPr>
            <a:r>
              <a:rPr lang="zh-CN" altLang="en-US" sz="2400" b="1">
                <a:latin typeface="Times New Roman" panose="02020603050405020304" pitchFamily="18" charset="0"/>
              </a:rPr>
              <a:t>（</a:t>
            </a:r>
            <a:r>
              <a:rPr lang="en-US" altLang="zh-CN" sz="2400" b="1">
                <a:latin typeface="Times New Roman" panose="02020603050405020304" pitchFamily="18" charset="0"/>
              </a:rPr>
              <a:t>4</a:t>
            </a:r>
            <a:r>
              <a:rPr lang="zh-CN" altLang="en-US" sz="2400" b="1">
                <a:latin typeface="Times New Roman" panose="02020603050405020304" pitchFamily="18" charset="0"/>
              </a:rPr>
              <a:t>）在同一时刻启动的同一作业的工序不多于一个。</a:t>
            </a:r>
          </a:p>
          <a:p>
            <a:pPr algn="just" eaLnBrk="1" hangingPunct="1">
              <a:lnSpc>
                <a:spcPct val="120000"/>
              </a:lnSpc>
              <a:spcBef>
                <a:spcPct val="20000"/>
              </a:spcBef>
              <a:buClr>
                <a:schemeClr val="accent2"/>
              </a:buClr>
              <a:buFont typeface="Wingdings" panose="05000000000000000000" pitchFamily="2" charset="2"/>
              <a:buNone/>
            </a:pPr>
            <a:r>
              <a:rPr lang="zh-CN" altLang="en-US" sz="2400" b="1">
                <a:latin typeface="Times New Roman" panose="02020603050405020304" pitchFamily="18" charset="0"/>
              </a:rPr>
              <a:t>（</a:t>
            </a:r>
            <a:r>
              <a:rPr lang="en-US" altLang="zh-CN" sz="2400" b="1">
                <a:latin typeface="Times New Roman" panose="02020603050405020304" pitchFamily="18" charset="0"/>
              </a:rPr>
              <a:t>5 </a:t>
            </a:r>
            <a:r>
              <a:rPr lang="zh-CN" altLang="en-US" sz="2400" b="1">
                <a:latin typeface="Times New Roman" panose="02020603050405020304" pitchFamily="18" charset="0"/>
              </a:rPr>
              <a:t>）在同一时刻同一机器上启动的工序不多于一个。 </a:t>
            </a:r>
          </a:p>
        </p:txBody>
      </p:sp>
      <p:grpSp>
        <p:nvGrpSpPr>
          <p:cNvPr id="60426" name="Group 9">
            <a:extLst>
              <a:ext uri="{FF2B5EF4-FFF2-40B4-BE49-F238E27FC236}">
                <a16:creationId xmlns:a16="http://schemas.microsoft.com/office/drawing/2014/main" id="{86504784-F430-423D-8CE6-DC3A205EB1DB}"/>
              </a:ext>
            </a:extLst>
          </p:cNvPr>
          <p:cNvGrpSpPr>
            <a:grpSpLocks/>
          </p:cNvGrpSpPr>
          <p:nvPr/>
        </p:nvGrpSpPr>
        <p:grpSpPr bwMode="auto">
          <a:xfrm>
            <a:off x="1981200" y="1143000"/>
            <a:ext cx="7315200" cy="3155950"/>
            <a:chOff x="288" y="720"/>
            <a:chExt cx="4608" cy="1988"/>
          </a:xfrm>
        </p:grpSpPr>
        <p:graphicFrame>
          <p:nvGraphicFramePr>
            <p:cNvPr id="60418" name="Object 4">
              <a:extLst>
                <a:ext uri="{FF2B5EF4-FFF2-40B4-BE49-F238E27FC236}">
                  <a16:creationId xmlns:a16="http://schemas.microsoft.com/office/drawing/2014/main" id="{99E49330-6B32-4B85-8962-6175942F560C}"/>
                </a:ext>
              </a:extLst>
            </p:cNvPr>
            <p:cNvGraphicFramePr>
              <a:graphicFrameLocks noChangeAspect="1"/>
            </p:cNvGraphicFramePr>
            <p:nvPr/>
          </p:nvGraphicFramePr>
          <p:xfrm>
            <a:off x="864" y="720"/>
            <a:ext cx="287" cy="221"/>
          </p:xfrm>
          <a:graphic>
            <a:graphicData uri="http://schemas.openxmlformats.org/presentationml/2006/ole">
              <mc:AlternateContent xmlns:mc="http://schemas.openxmlformats.org/markup-compatibility/2006">
                <mc:Choice xmlns:v="urn:schemas-microsoft-com:vml" Requires="v">
                  <p:oleObj spid="_x0000_s51307" name="Equation" r:id="rId3" imgW="177480" imgH="152280" progId="Equation.DSMT4">
                    <p:embed/>
                  </p:oleObj>
                </mc:Choice>
                <mc:Fallback>
                  <p:oleObj name="Equation" r:id="rId3" imgW="177480" imgH="152280" progId="Equation.DSMT4">
                    <p:embed/>
                    <p:pic>
                      <p:nvPicPr>
                        <p:cNvPr id="60418" name="Object 4">
                          <a:extLst>
                            <a:ext uri="{FF2B5EF4-FFF2-40B4-BE49-F238E27FC236}">
                              <a16:creationId xmlns:a16="http://schemas.microsoft.com/office/drawing/2014/main" id="{99E49330-6B32-4B85-8962-6175942F5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720"/>
                          <a:ext cx="287" cy="2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19" name="Object 5">
              <a:extLst>
                <a:ext uri="{FF2B5EF4-FFF2-40B4-BE49-F238E27FC236}">
                  <a16:creationId xmlns:a16="http://schemas.microsoft.com/office/drawing/2014/main" id="{CDD93CEA-0988-44BE-BD27-A65EBBB7A04F}"/>
                </a:ext>
              </a:extLst>
            </p:cNvPr>
            <p:cNvGraphicFramePr>
              <a:graphicFrameLocks noChangeAspect="1"/>
            </p:cNvGraphicFramePr>
            <p:nvPr/>
          </p:nvGraphicFramePr>
          <p:xfrm>
            <a:off x="288" y="720"/>
            <a:ext cx="211" cy="192"/>
          </p:xfrm>
          <a:graphic>
            <a:graphicData uri="http://schemas.openxmlformats.org/presentationml/2006/ole">
              <mc:AlternateContent xmlns:mc="http://schemas.openxmlformats.org/markup-compatibility/2006">
                <mc:Choice xmlns:v="urn:schemas-microsoft-com:vml" Requires="v">
                  <p:oleObj spid="_x0000_s51308" name="Equation" r:id="rId5" imgW="139680" imgH="152280" progId="Equation.DSMT4">
                    <p:embed/>
                  </p:oleObj>
                </mc:Choice>
                <mc:Fallback>
                  <p:oleObj name="Equation" r:id="rId5" imgW="139680" imgH="152280" progId="Equation.DSMT4">
                    <p:embed/>
                    <p:pic>
                      <p:nvPicPr>
                        <p:cNvPr id="60419" name="Object 5">
                          <a:extLst>
                            <a:ext uri="{FF2B5EF4-FFF2-40B4-BE49-F238E27FC236}">
                              <a16:creationId xmlns:a16="http://schemas.microsoft.com/office/drawing/2014/main" id="{CDD93CEA-0988-44BE-BD27-A65EBBB7A0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720"/>
                          <a:ext cx="211" cy="1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0" name="Object 6">
              <a:extLst>
                <a:ext uri="{FF2B5EF4-FFF2-40B4-BE49-F238E27FC236}">
                  <a16:creationId xmlns:a16="http://schemas.microsoft.com/office/drawing/2014/main" id="{5EFA1E74-0059-4D77-9CE5-821703E5D08A}"/>
                </a:ext>
              </a:extLst>
            </p:cNvPr>
            <p:cNvGraphicFramePr>
              <a:graphicFrameLocks noChangeAspect="1"/>
            </p:cNvGraphicFramePr>
            <p:nvPr/>
          </p:nvGraphicFramePr>
          <p:xfrm>
            <a:off x="3504" y="2208"/>
            <a:ext cx="240" cy="211"/>
          </p:xfrm>
          <a:graphic>
            <a:graphicData uri="http://schemas.openxmlformats.org/presentationml/2006/ole">
              <mc:AlternateContent xmlns:mc="http://schemas.openxmlformats.org/markup-compatibility/2006">
                <mc:Choice xmlns:v="urn:schemas-microsoft-com:vml" Requires="v">
                  <p:oleObj spid="_x0000_s51309" name="公式" r:id="rId7" imgW="164957" imgH="139579" progId="Equation.3">
                    <p:embed/>
                  </p:oleObj>
                </mc:Choice>
                <mc:Fallback>
                  <p:oleObj name="公式" r:id="rId7" imgW="164957" imgH="139579" progId="Equation.3">
                    <p:embed/>
                    <p:pic>
                      <p:nvPicPr>
                        <p:cNvPr id="60420" name="Object 6">
                          <a:extLst>
                            <a:ext uri="{FF2B5EF4-FFF2-40B4-BE49-F238E27FC236}">
                              <a16:creationId xmlns:a16="http://schemas.microsoft.com/office/drawing/2014/main" id="{5EFA1E74-0059-4D77-9CE5-821703E5D0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4" y="2208"/>
                          <a:ext cx="240" cy="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1" name="Object 7">
              <a:extLst>
                <a:ext uri="{FF2B5EF4-FFF2-40B4-BE49-F238E27FC236}">
                  <a16:creationId xmlns:a16="http://schemas.microsoft.com/office/drawing/2014/main" id="{F1FD83D1-6246-4A57-B0C0-944E1E1401EE}"/>
                </a:ext>
              </a:extLst>
            </p:cNvPr>
            <p:cNvGraphicFramePr>
              <a:graphicFrameLocks noChangeAspect="1"/>
            </p:cNvGraphicFramePr>
            <p:nvPr/>
          </p:nvGraphicFramePr>
          <p:xfrm>
            <a:off x="4320" y="2237"/>
            <a:ext cx="576" cy="211"/>
          </p:xfrm>
          <a:graphic>
            <a:graphicData uri="http://schemas.openxmlformats.org/presentationml/2006/ole">
              <mc:AlternateContent xmlns:mc="http://schemas.openxmlformats.org/markup-compatibility/2006">
                <mc:Choice xmlns:v="urn:schemas-microsoft-com:vml" Requires="v">
                  <p:oleObj spid="_x0000_s51310" r:id="rId9" imgW="393529" imgH="139639" progId="Equation.3">
                    <p:embed/>
                  </p:oleObj>
                </mc:Choice>
                <mc:Fallback>
                  <p:oleObj r:id="rId9" imgW="393529" imgH="139639" progId="Equation.3">
                    <p:embed/>
                    <p:pic>
                      <p:nvPicPr>
                        <p:cNvPr id="60421" name="Object 7">
                          <a:extLst>
                            <a:ext uri="{FF2B5EF4-FFF2-40B4-BE49-F238E27FC236}">
                              <a16:creationId xmlns:a16="http://schemas.microsoft.com/office/drawing/2014/main" id="{F1FD83D1-6246-4A57-B0C0-944E1E1401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2237"/>
                          <a:ext cx="576" cy="2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2" name="Object 8">
              <a:extLst>
                <a:ext uri="{FF2B5EF4-FFF2-40B4-BE49-F238E27FC236}">
                  <a16:creationId xmlns:a16="http://schemas.microsoft.com/office/drawing/2014/main" id="{9FED99B3-F95B-4A20-A802-BF1BDD2398E9}"/>
                </a:ext>
              </a:extLst>
            </p:cNvPr>
            <p:cNvGraphicFramePr>
              <a:graphicFrameLocks noChangeAspect="1"/>
            </p:cNvGraphicFramePr>
            <p:nvPr/>
          </p:nvGraphicFramePr>
          <p:xfrm>
            <a:off x="2448" y="2496"/>
            <a:ext cx="240" cy="212"/>
          </p:xfrm>
          <a:graphic>
            <a:graphicData uri="http://schemas.openxmlformats.org/presentationml/2006/ole">
              <mc:AlternateContent xmlns:mc="http://schemas.openxmlformats.org/markup-compatibility/2006">
                <mc:Choice xmlns:v="urn:schemas-microsoft-com:vml" Requires="v">
                  <p:oleObj spid="_x0000_s51311" name="公式" r:id="rId11" imgW="164957" imgH="139579" progId="Equation.3">
                    <p:embed/>
                  </p:oleObj>
                </mc:Choice>
                <mc:Fallback>
                  <p:oleObj name="公式" r:id="rId11" imgW="164957" imgH="139579" progId="Equation.3">
                    <p:embed/>
                    <p:pic>
                      <p:nvPicPr>
                        <p:cNvPr id="60422" name="Object 8">
                          <a:extLst>
                            <a:ext uri="{FF2B5EF4-FFF2-40B4-BE49-F238E27FC236}">
                              <a16:creationId xmlns:a16="http://schemas.microsoft.com/office/drawing/2014/main" id="{9FED99B3-F95B-4A20-A802-BF1BDD2398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 y="2496"/>
                          <a:ext cx="240"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3" name="直接连接符 12">
            <a:extLst>
              <a:ext uri="{FF2B5EF4-FFF2-40B4-BE49-F238E27FC236}">
                <a16:creationId xmlns:a16="http://schemas.microsoft.com/office/drawing/2014/main" id="{73ED0039-2125-403C-A3B4-2D01E58C3686}"/>
              </a:ext>
            </a:extLst>
          </p:cNvPr>
          <p:cNvCxnSpPr/>
          <p:nvPr/>
        </p:nvCxnSpPr>
        <p:spPr>
          <a:xfrm>
            <a:off x="382137" y="894586"/>
            <a:ext cx="10906461" cy="0"/>
          </a:xfrm>
          <a:prstGeom prst="line">
            <a:avLst/>
          </a:prstGeom>
          <a:ln>
            <a:solidFill>
              <a:srgbClr val="7E0C6E"/>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5A3C95C-F95F-4C20-9C70-251BD7E41E57}"/>
              </a:ext>
            </a:extLst>
          </p:cNvPr>
          <p:cNvSpPr txBox="1"/>
          <p:nvPr/>
        </p:nvSpPr>
        <p:spPr>
          <a:xfrm>
            <a:off x="382137" y="371366"/>
            <a:ext cx="7847463" cy="523220"/>
          </a:xfrm>
          <a:prstGeom prst="rect">
            <a:avLst/>
          </a:prstGeom>
          <a:noFill/>
        </p:spPr>
        <p:txBody>
          <a:bodyPr wrap="square" rtlCol="0">
            <a:spAutoFit/>
          </a:bodyPr>
          <a:lstStyle/>
          <a:p>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JSP</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的</a:t>
            </a:r>
            <a:r>
              <a:rPr lang="en-US" altLang="zh-CN"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Hopfield</a:t>
            </a:r>
            <a:r>
              <a:rPr lang="zh-CN" altLang="en-US" sz="2800" dirty="0">
                <a:solidFill>
                  <a:srgbClr val="7E0C6E"/>
                </a:solidFill>
                <a:latin typeface="Times New Roman" panose="02020603050405020304" pitchFamily="18" charset="0"/>
                <a:ea typeface="黑体" panose="02010609060101010101" pitchFamily="49" charset="-122"/>
                <a:cs typeface="Times New Roman" panose="02020603050405020304" pitchFamily="18" charset="0"/>
              </a:rPr>
              <a:t>神经网络及其求解</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1.7|2.6|1.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4178</TotalTime>
  <Words>14244</Words>
  <Application>Microsoft Office PowerPoint</Application>
  <PresentationFormat>宽屏</PresentationFormat>
  <Paragraphs>1351</Paragraphs>
  <Slides>163</Slides>
  <Notes>64</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7</vt:i4>
      </vt:variant>
      <vt:variant>
        <vt:lpstr>幻灯片标题</vt:lpstr>
      </vt:variant>
      <vt:variant>
        <vt:i4>163</vt:i4>
      </vt:variant>
    </vt:vector>
  </HeadingPairs>
  <TitlesOfParts>
    <vt:vector size="194" baseType="lpstr">
      <vt:lpstr>MS PGothic</vt:lpstr>
      <vt:lpstr>MS PGothic</vt:lpstr>
      <vt:lpstr>游ゴシック</vt:lpstr>
      <vt:lpstr>等线</vt:lpstr>
      <vt:lpstr>等线 Light</vt:lpstr>
      <vt:lpstr>仿宋</vt:lpstr>
      <vt:lpstr>黑体</vt:lpstr>
      <vt:lpstr>华文仿宋</vt:lpstr>
      <vt:lpstr>华文新魏</vt:lpstr>
      <vt:lpstr>楷体</vt:lpstr>
      <vt:lpstr>楷体_GB2312</vt:lpstr>
      <vt:lpstr>宋体</vt:lpstr>
      <vt:lpstr>微软雅黑</vt:lpstr>
      <vt:lpstr>幼圆</vt:lpstr>
      <vt:lpstr>Arial</vt:lpstr>
      <vt:lpstr>Arial Black</vt:lpstr>
      <vt:lpstr>Berlin Sans FB</vt:lpstr>
      <vt:lpstr>Cambria Math</vt:lpstr>
      <vt:lpstr>Castellar</vt:lpstr>
      <vt:lpstr>Segoe UI</vt:lpstr>
      <vt:lpstr>Symbol</vt:lpstr>
      <vt:lpstr>Times New Roman</vt:lpstr>
      <vt:lpstr>Wingdings</vt:lpstr>
      <vt:lpstr>Office 主题​​</vt:lpstr>
      <vt:lpstr>公式</vt:lpstr>
      <vt:lpstr>SmartDraw</vt:lpstr>
      <vt:lpstr>Equation</vt:lpstr>
      <vt:lpstr>位图图像</vt:lpstr>
      <vt:lpstr>MathType 6.0 Equation</vt:lpstr>
      <vt:lpstr>Microsoft Equation 3.0</vt:lpstr>
      <vt:lpstr>Paintbrush 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Hongpeng Wang</dc:creator>
  <cp:lastModifiedBy>w</cp:lastModifiedBy>
  <cp:revision>283</cp:revision>
  <cp:lastPrinted>2018-09-29T23:21:53Z</cp:lastPrinted>
  <dcterms:created xsi:type="dcterms:W3CDTF">2018-08-02T05:42:27Z</dcterms:created>
  <dcterms:modified xsi:type="dcterms:W3CDTF">2025-11-27T15:36:39Z</dcterms:modified>
</cp:coreProperties>
</file>